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96" r:id="rId4"/>
    <p:sldId id="297" r:id="rId5"/>
    <p:sldId id="298" r:id="rId6"/>
    <p:sldId id="270" r:id="rId7"/>
    <p:sldId id="271" r:id="rId8"/>
    <p:sldId id="273" r:id="rId9"/>
    <p:sldId id="276" r:id="rId10"/>
    <p:sldId id="287" r:id="rId11"/>
    <p:sldId id="274" r:id="rId12"/>
    <p:sldId id="288" r:id="rId13"/>
    <p:sldId id="275" r:id="rId14"/>
    <p:sldId id="277" r:id="rId15"/>
    <p:sldId id="279" r:id="rId16"/>
    <p:sldId id="278" r:id="rId17"/>
    <p:sldId id="285" r:id="rId18"/>
    <p:sldId id="295" r:id="rId19"/>
    <p:sldId id="272" r:id="rId20"/>
    <p:sldId id="280" r:id="rId21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92"/>
    <p:restoredTop sz="94681"/>
  </p:normalViewPr>
  <p:slideViewPr>
    <p:cSldViewPr snapToGrid="0" snapToObjects="1">
      <p:cViewPr varScale="1">
        <p:scale>
          <a:sx n="97" d="100"/>
          <a:sy n="97" d="100"/>
        </p:scale>
        <p:origin x="216" y="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492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044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802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99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00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233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524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336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742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252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03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D46CC-CD2D-B147-BDF5-39B5041FEDD0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38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THE SCOPE OF KNOWLEDGE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TOK Jyväskylän Lyseon lukio</a:t>
            </a:r>
          </a:p>
        </p:txBody>
      </p:sp>
    </p:spTree>
    <p:extLst>
      <p:ext uri="{BB962C8B-B14F-4D97-AF65-F5344CB8AC3E}">
        <p14:creationId xmlns:p14="http://schemas.microsoft.com/office/powerpoint/2010/main" val="755560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AB8EF7-F4F4-EC42-8877-1CA66E4EC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48DCDC-1066-7741-9BCC-8292752BD2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Can other people know us better than we know ourselves?</a:t>
            </a:r>
          </a:p>
        </p:txBody>
      </p:sp>
      <p:pic>
        <p:nvPicPr>
          <p:cNvPr id="6" name="Sisällön paikkamerkki 5" descr="Kuva, joka sisältää kohteen tietokone, kello, huone&#10;&#10;Kuvaus luotu automaattisesti">
            <a:extLst>
              <a:ext uri="{FF2B5EF4-FFF2-40B4-BE49-F238E27FC236}">
                <a16:creationId xmlns:a16="http://schemas.microsoft.com/office/drawing/2014/main" id="{27435C48-E756-8E42-BF77-5F0CBA8B1B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64232"/>
            <a:ext cx="4038600" cy="2729536"/>
          </a:xfrm>
        </p:spPr>
      </p:pic>
    </p:spTree>
    <p:extLst>
      <p:ext uri="{BB962C8B-B14F-4D97-AF65-F5344CB8AC3E}">
        <p14:creationId xmlns:p14="http://schemas.microsoft.com/office/powerpoint/2010/main" val="123248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Types</a:t>
            </a:r>
            <a:r>
              <a:rPr lang="fi-FI" dirty="0"/>
              <a:t> of Knowledge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(2) Practical knowledge</a:t>
            </a:r>
          </a:p>
          <a:p>
            <a:pPr lvl="1"/>
            <a:r>
              <a:rPr lang="en-GB" dirty="0"/>
              <a:t>Skill-based knowledge</a:t>
            </a:r>
          </a:p>
          <a:p>
            <a:pPr lvl="1"/>
            <a:r>
              <a:rPr lang="en-GB" b="1" dirty="0"/>
              <a:t>Knowledge how</a:t>
            </a:r>
          </a:p>
          <a:p>
            <a:endParaRPr lang="en-GB" dirty="0"/>
          </a:p>
        </p:txBody>
      </p:sp>
      <p:pic>
        <p:nvPicPr>
          <p:cNvPr id="5" name="Sisällön paikkamerkki 4" descr="r222189_87569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51" b="-340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554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D5DD3B-ED1E-7640-AFA7-DBE34588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64AB05-A851-7F47-A426-617D9AF37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63486"/>
            <a:ext cx="4038600" cy="4362677"/>
          </a:xfrm>
        </p:spPr>
        <p:txBody>
          <a:bodyPr>
            <a:normAutofit/>
          </a:bodyPr>
          <a:lstStyle/>
          <a:p>
            <a:r>
              <a:rPr lang="en-GB" dirty="0"/>
              <a:t>Do you think that education puts too much emphasis on theoretical knowledge and not enough on practical knowledge?</a:t>
            </a:r>
          </a:p>
          <a:p>
            <a:pPr lvl="1"/>
            <a:r>
              <a:rPr lang="en-GB" dirty="0"/>
              <a:t>What role has practical know-how played in your studies?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64C49F8-96E9-8046-813F-DEB0A2369B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9307"/>
          <a:stretch/>
        </p:blipFill>
        <p:spPr>
          <a:xfrm>
            <a:off x="4648202" y="2042514"/>
            <a:ext cx="4038600" cy="3314761"/>
          </a:xfrm>
        </p:spPr>
      </p:pic>
    </p:spTree>
    <p:extLst>
      <p:ext uri="{BB962C8B-B14F-4D97-AF65-F5344CB8AC3E}">
        <p14:creationId xmlns:p14="http://schemas.microsoft.com/office/powerpoint/2010/main" val="43184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Types</a:t>
            </a:r>
            <a:r>
              <a:rPr lang="fi-FI" dirty="0"/>
              <a:t> of Knowledge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(3) Knowledge by description</a:t>
            </a:r>
          </a:p>
          <a:p>
            <a:pPr lvl="1"/>
            <a:r>
              <a:rPr lang="en-GB" dirty="0"/>
              <a:t>Second hand knowledge which comes in the form of language</a:t>
            </a:r>
          </a:p>
          <a:p>
            <a:pPr lvl="1"/>
            <a:r>
              <a:rPr lang="en-GB" dirty="0"/>
              <a:t>Propositional knowledge</a:t>
            </a:r>
          </a:p>
          <a:p>
            <a:pPr lvl="1"/>
            <a:r>
              <a:rPr lang="en-GB" b="1" dirty="0"/>
              <a:t>Knowledge that</a:t>
            </a:r>
          </a:p>
          <a:p>
            <a:endParaRPr lang="en-GB" dirty="0"/>
          </a:p>
        </p:txBody>
      </p:sp>
      <p:pic>
        <p:nvPicPr>
          <p:cNvPr id="5" name="Sisällön paikkamerkki 4" descr="find-study-buddy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948" b="-339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025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Are there situation where </a:t>
            </a:r>
            <a:r>
              <a:rPr lang="en-GB" i="1" dirty="0"/>
              <a:t>knowing how </a:t>
            </a:r>
            <a:r>
              <a:rPr lang="en-GB" dirty="0"/>
              <a:t>is more important than </a:t>
            </a:r>
            <a:r>
              <a:rPr lang="en-GB" i="1" dirty="0"/>
              <a:t>knowing that</a:t>
            </a:r>
            <a:r>
              <a:rPr lang="en-GB" dirty="0"/>
              <a:t>?</a:t>
            </a:r>
            <a:endParaRPr lang="en-GB" i="1" dirty="0"/>
          </a:p>
        </p:txBody>
      </p:sp>
      <p:pic>
        <p:nvPicPr>
          <p:cNvPr id="5" name="Sisällön paikkamerkki 4" descr="Kuva, joka sisältää kohteen piirtäminen, ruoka&#10;&#10;Kuvaus luotu automaattisesti">
            <a:extLst>
              <a:ext uri="{FF2B5EF4-FFF2-40B4-BE49-F238E27FC236}">
                <a16:creationId xmlns:a16="http://schemas.microsoft.com/office/drawing/2014/main" id="{2DB8C37D-A0E2-EC44-934B-2102AF5D2A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702367"/>
            <a:ext cx="3766455" cy="3766455"/>
          </a:xfrm>
        </p:spPr>
      </p:pic>
    </p:spTree>
    <p:extLst>
      <p:ext uri="{BB962C8B-B14F-4D97-AF65-F5344CB8AC3E}">
        <p14:creationId xmlns:p14="http://schemas.microsoft.com/office/powerpoint/2010/main" val="406127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Many people can speak their own language fluently, but cannot explain it’s underlying grammar</a:t>
            </a:r>
          </a:p>
          <a:p>
            <a:pPr lvl="1"/>
            <a:r>
              <a:rPr lang="en-GB" dirty="0"/>
              <a:t>What does this suggest about the relation between </a:t>
            </a:r>
            <a:r>
              <a:rPr lang="en-GB" i="1" dirty="0"/>
              <a:t>knowledge how </a:t>
            </a:r>
            <a:r>
              <a:rPr lang="en-GB" dirty="0"/>
              <a:t>and </a:t>
            </a:r>
            <a:r>
              <a:rPr lang="en-GB" i="1" dirty="0"/>
              <a:t>knowledge that</a:t>
            </a:r>
            <a:r>
              <a:rPr lang="en-GB" dirty="0"/>
              <a:t>?</a:t>
            </a:r>
          </a:p>
          <a:p>
            <a:endParaRPr lang="fi-FI" dirty="0"/>
          </a:p>
        </p:txBody>
      </p:sp>
      <p:pic>
        <p:nvPicPr>
          <p:cNvPr id="5" name="Sisällön paikkamerkki 4" descr="5f36dc14138a7ad49fa75d1d85c1c37ba84557b0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566" b="-495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024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How does the shared </a:t>
            </a:r>
            <a:r>
              <a:rPr lang="en-GB" i="1" dirty="0"/>
              <a:t>knowledge that </a:t>
            </a:r>
            <a:r>
              <a:rPr lang="en-GB" dirty="0"/>
              <a:t>influence your personal </a:t>
            </a:r>
            <a:r>
              <a:rPr lang="en-GB" i="1" dirty="0"/>
              <a:t>knowledge of </a:t>
            </a:r>
            <a:r>
              <a:rPr lang="en-GB" dirty="0"/>
              <a:t>and vice versa?</a:t>
            </a:r>
          </a:p>
          <a:p>
            <a:pPr lvl="1"/>
            <a:r>
              <a:rPr lang="en-GB" dirty="0"/>
              <a:t>How are the two types of knowledge related to each other?</a:t>
            </a:r>
          </a:p>
        </p:txBody>
      </p:sp>
      <p:pic>
        <p:nvPicPr>
          <p:cNvPr id="5" name="Sisällön paikkamerkki 4" descr="a-rock-formation-shaped-by-wind-erosion-melissa-farlow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771" b="-33771"/>
          <a:stretch>
            <a:fillRect/>
          </a:stretch>
        </p:blipFill>
        <p:spPr>
          <a:xfrm>
            <a:off x="4648200" y="1600199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155825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</a:t>
            </a:r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50424"/>
              </p:ext>
            </p:extLst>
          </p:nvPr>
        </p:nvGraphicFramePr>
        <p:xfrm>
          <a:off x="457199" y="2785399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Knowledge by</a:t>
                      </a:r>
                      <a:r>
                        <a:rPr lang="en-GB" baseline="0" noProof="0" dirty="0"/>
                        <a:t> acquaintance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Practical</a:t>
                      </a:r>
                      <a:r>
                        <a:rPr lang="en-GB" baseline="0" noProof="0" dirty="0"/>
                        <a:t> </a:t>
                      </a:r>
                    </a:p>
                    <a:p>
                      <a:pPr algn="ctr"/>
                      <a:r>
                        <a:rPr lang="en-GB" baseline="0" noProof="0" dirty="0"/>
                        <a:t>knowledge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Knowledge by</a:t>
                      </a:r>
                      <a:r>
                        <a:rPr lang="en-GB" baseline="0" noProof="0" dirty="0"/>
                        <a:t> </a:t>
                      </a:r>
                    </a:p>
                    <a:p>
                      <a:pPr algn="ctr"/>
                      <a:r>
                        <a:rPr lang="en-GB" baseline="0" noProof="0" dirty="0"/>
                        <a:t>description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My first concert: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GB" noProof="0" dirty="0"/>
                        <a:t>excitement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GB" noProof="0" dirty="0"/>
                        <a:t>failure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GB" noProof="0" dirty="0"/>
                        <a:t>success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How</a:t>
                      </a:r>
                      <a:r>
                        <a:rPr lang="en-GB" baseline="0" noProof="0" dirty="0"/>
                        <a:t> to play the flute: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GB" baseline="0" noProof="0" dirty="0"/>
                        <a:t>breathing process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GB" baseline="0" noProof="0" dirty="0"/>
                        <a:t>embouchure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GB" baseline="0" noProof="0" dirty="0"/>
                        <a:t>fingerings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  <a:p>
                      <a:pPr algn="ctr"/>
                      <a:r>
                        <a:rPr lang="en-GB" noProof="0" dirty="0"/>
                        <a:t>History</a:t>
                      </a:r>
                      <a:r>
                        <a:rPr lang="en-GB" baseline="0" noProof="0" dirty="0"/>
                        <a:t> and conventions of different musical concerts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734652" y="1417638"/>
            <a:ext cx="5674695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Do this kind of table into your memos</a:t>
            </a:r>
          </a:p>
          <a:p>
            <a:pPr algn="ctr"/>
            <a:r>
              <a:rPr lang="en-GB" sz="2800" dirty="0"/>
              <a:t> and fill it with your own examples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695200" y="5027853"/>
            <a:ext cx="7753597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Can you find any </a:t>
            </a:r>
            <a:r>
              <a:rPr lang="en-GB" sz="2800" b="1" dirty="0"/>
              <a:t>relation</a:t>
            </a:r>
            <a:r>
              <a:rPr lang="en-GB" sz="2800" dirty="0"/>
              <a:t>, </a:t>
            </a:r>
            <a:r>
              <a:rPr lang="en-GB" sz="2800" b="1" dirty="0"/>
              <a:t>overlap</a:t>
            </a:r>
            <a:r>
              <a:rPr lang="en-GB" sz="2800" dirty="0"/>
              <a:t> or </a:t>
            </a:r>
            <a:r>
              <a:rPr lang="en-GB" sz="2800" b="1" dirty="0"/>
              <a:t>interaction</a:t>
            </a:r>
            <a:r>
              <a:rPr lang="en-GB" sz="2800" dirty="0"/>
              <a:t> </a:t>
            </a:r>
          </a:p>
          <a:p>
            <a:pPr algn="ctr"/>
            <a:r>
              <a:rPr lang="en-GB" sz="2800" dirty="0"/>
              <a:t>between types of knowledge within your examples?</a:t>
            </a:r>
          </a:p>
        </p:txBody>
      </p:sp>
      <p:sp>
        <p:nvSpPr>
          <p:cNvPr id="10" name="Suorakulmio 9"/>
          <p:cNvSpPr/>
          <p:nvPr/>
        </p:nvSpPr>
        <p:spPr>
          <a:xfrm>
            <a:off x="457199" y="3442447"/>
            <a:ext cx="2727065" cy="11717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3208465" y="3442447"/>
            <a:ext cx="2727065" cy="11717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5959731" y="3442447"/>
            <a:ext cx="2727065" cy="11717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915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4ECE46-DCA7-FA4F-912C-3A7984E4F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748DB3-AF58-EA48-96F0-37EDE655F6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Why should we care about acquiring knowledge?</a:t>
            </a:r>
          </a:p>
        </p:txBody>
      </p:sp>
      <p:pic>
        <p:nvPicPr>
          <p:cNvPr id="6" name="Sisällön paikkamerkki 5" descr="Kuva, joka sisältää kohteen liitutaulu, henkilö, nuori, tyttö&#10;&#10;Kuvaus luotu automaattisesti">
            <a:extLst>
              <a:ext uri="{FF2B5EF4-FFF2-40B4-BE49-F238E27FC236}">
                <a16:creationId xmlns:a16="http://schemas.microsoft.com/office/drawing/2014/main" id="{40CA7594-8135-364C-A7AC-F275A0AF8A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293079"/>
            <a:ext cx="4038600" cy="2354661"/>
          </a:xfrm>
        </p:spPr>
      </p:pic>
    </p:spTree>
    <p:extLst>
      <p:ext uri="{BB962C8B-B14F-4D97-AF65-F5344CB8AC3E}">
        <p14:creationId xmlns:p14="http://schemas.microsoft.com/office/powerpoint/2010/main" val="338814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_tradnl" dirty="0" err="1"/>
              <a:t>Springboard</a:t>
            </a:r>
            <a:r>
              <a:rPr lang="es-ES_tradnl" dirty="0"/>
              <a:t> &lt;http://</a:t>
            </a:r>
            <a:r>
              <a:rPr lang="es-ES_tradnl" dirty="0" err="1"/>
              <a:t>marccardaronella.com</a:t>
            </a:r>
            <a:r>
              <a:rPr lang="es-ES_tradnl" dirty="0"/>
              <a:t>/2011/03/10/</a:t>
            </a:r>
            <a:r>
              <a:rPr lang="es-ES_tradnl" dirty="0" err="1"/>
              <a:t>how</a:t>
            </a:r>
            <a:r>
              <a:rPr lang="es-ES_tradnl" dirty="0"/>
              <a:t>-</a:t>
            </a:r>
            <a:r>
              <a:rPr lang="es-ES_tradnl" dirty="0" err="1"/>
              <a:t>lenten</a:t>
            </a:r>
            <a:r>
              <a:rPr lang="es-ES_tradnl" dirty="0"/>
              <a:t>-</a:t>
            </a:r>
            <a:r>
              <a:rPr lang="es-ES_tradnl" dirty="0" err="1"/>
              <a:t>penance</a:t>
            </a:r>
            <a:r>
              <a:rPr lang="es-ES_tradnl" dirty="0"/>
              <a:t>-can-</a:t>
            </a:r>
            <a:r>
              <a:rPr lang="es-ES_tradnl" dirty="0" err="1"/>
              <a:t>springboard</a:t>
            </a:r>
            <a:r>
              <a:rPr lang="es-ES_tradnl" dirty="0"/>
              <a:t>-</a:t>
            </a:r>
            <a:r>
              <a:rPr lang="es-ES_tradnl" dirty="0" err="1"/>
              <a:t>your</a:t>
            </a:r>
            <a:r>
              <a:rPr lang="es-ES_tradnl" dirty="0"/>
              <a:t>-spiritual-</a:t>
            </a:r>
            <a:r>
              <a:rPr lang="es-ES_tradnl" dirty="0" err="1"/>
              <a:t>growth</a:t>
            </a:r>
            <a:r>
              <a:rPr lang="es-ES_tradnl" dirty="0"/>
              <a:t>/&gt; </a:t>
            </a:r>
            <a:r>
              <a:rPr lang="fi-FI" dirty="0" err="1"/>
              <a:t>Accessed</a:t>
            </a:r>
            <a:r>
              <a:rPr lang="fi-FI" dirty="0"/>
              <a:t> 15th of August 2015.</a:t>
            </a:r>
          </a:p>
          <a:p>
            <a:r>
              <a:rPr lang="fi-FI" dirty="0" err="1"/>
              <a:t>Opinions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m.busyteacher.org</a:t>
            </a:r>
            <a:r>
              <a:rPr lang="fi-FI" dirty="0"/>
              <a:t>/21347-expressing-opinion.html&gt; </a:t>
            </a:r>
            <a:r>
              <a:rPr lang="fi-FI" dirty="0" err="1"/>
              <a:t>Accessed</a:t>
            </a:r>
            <a:r>
              <a:rPr lang="fi-FI" dirty="0"/>
              <a:t> 7th of </a:t>
            </a:r>
            <a:r>
              <a:rPr lang="fi-FI" dirty="0" err="1"/>
              <a:t>April</a:t>
            </a:r>
            <a:r>
              <a:rPr lang="fi-FI" dirty="0"/>
              <a:t> 2025.</a:t>
            </a:r>
          </a:p>
          <a:p>
            <a:r>
              <a:rPr lang="fi-FI" dirty="0" err="1"/>
              <a:t>Heart</a:t>
            </a:r>
            <a:r>
              <a:rPr lang="fi-FI" dirty="0"/>
              <a:t> </a:t>
            </a:r>
            <a:r>
              <a:rPr lang="fi-FI" dirty="0" err="1"/>
              <a:t>head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ineducationonline.org</a:t>
            </a:r>
            <a:r>
              <a:rPr lang="fi-FI" dirty="0"/>
              <a:t>/2021/01/29/</a:t>
            </a:r>
            <a:r>
              <a:rPr lang="fi-FI" dirty="0" err="1"/>
              <a:t>knowing-our-own-truth-belief-vs-facts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7th of </a:t>
            </a:r>
            <a:r>
              <a:rPr lang="fi-FI" dirty="0" err="1"/>
              <a:t>April</a:t>
            </a:r>
            <a:r>
              <a:rPr lang="fi-FI" dirty="0"/>
              <a:t> 2025.</a:t>
            </a:r>
          </a:p>
          <a:p>
            <a:r>
              <a:rPr lang="fi-FI" dirty="0" err="1"/>
              <a:t>Milky</a:t>
            </a:r>
            <a:r>
              <a:rPr lang="fi-FI" dirty="0"/>
              <a:t> </a:t>
            </a:r>
            <a:r>
              <a:rPr lang="fi-FI" dirty="0" err="1"/>
              <a:t>way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en.m.wikipedia.org</a:t>
            </a:r>
            <a:r>
              <a:rPr lang="fi-FI" dirty="0"/>
              <a:t>/wiki/</a:t>
            </a:r>
            <a:r>
              <a:rPr lang="fi-FI" dirty="0" err="1"/>
              <a:t>File:Milky_Way_Galaxy.jpg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12th of August 2021.</a:t>
            </a:r>
          </a:p>
          <a:p>
            <a:r>
              <a:rPr lang="fi-FI" dirty="0" err="1"/>
              <a:t>Information</a:t>
            </a:r>
            <a:r>
              <a:rPr lang="fi-FI" dirty="0"/>
              <a:t> &lt;http://</a:t>
            </a:r>
            <a:r>
              <a:rPr lang="fi-FI" dirty="0" err="1"/>
              <a:t>www.sihd.org</a:t>
            </a:r>
            <a:r>
              <a:rPr lang="fi-FI" dirty="0"/>
              <a:t>/</a:t>
            </a:r>
            <a:r>
              <a:rPr lang="fi-FI" dirty="0" err="1"/>
              <a:t>getpage.php?name</a:t>
            </a:r>
            <a:r>
              <a:rPr lang="fi-FI" dirty="0"/>
              <a:t>=</a:t>
            </a:r>
            <a:r>
              <a:rPr lang="fi-FI" dirty="0" err="1"/>
              <a:t>information</a:t>
            </a:r>
            <a:r>
              <a:rPr lang="fi-FI" dirty="0"/>
              <a:t>&amp;&gt; </a:t>
            </a:r>
            <a:r>
              <a:rPr lang="fi-FI" dirty="0" err="1"/>
              <a:t>Accessed</a:t>
            </a:r>
            <a:r>
              <a:rPr lang="fi-FI" dirty="0"/>
              <a:t> 15th of August 2015.</a:t>
            </a:r>
          </a:p>
          <a:p>
            <a:r>
              <a:rPr lang="fi-FI" dirty="0" err="1"/>
              <a:t>Exam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://www.flickr.com/photos/albertogp123/5843577306&gt; </a:t>
            </a:r>
            <a:r>
              <a:rPr lang="fi-FI" dirty="0" err="1"/>
              <a:t>Accessed</a:t>
            </a:r>
            <a:r>
              <a:rPr lang="fi-FI" dirty="0"/>
              <a:t> 15th of August 2015.</a:t>
            </a:r>
          </a:p>
          <a:p>
            <a:r>
              <a:rPr lang="fi-FI" dirty="0" err="1"/>
              <a:t>Experience</a:t>
            </a:r>
            <a:r>
              <a:rPr lang="fi-FI" dirty="0"/>
              <a:t> </a:t>
            </a:r>
            <a:r>
              <a:rPr lang="fi-FI" dirty="0" err="1"/>
              <a:t>sign</a:t>
            </a:r>
            <a:r>
              <a:rPr lang="fi-FI" dirty="0"/>
              <a:t> &lt;http://</a:t>
            </a:r>
            <a:r>
              <a:rPr lang="fi-FI" dirty="0" err="1"/>
              <a:t>www.snipview.com</a:t>
            </a:r>
            <a:r>
              <a:rPr lang="fi-FI" dirty="0"/>
              <a:t>/q/</a:t>
            </a:r>
            <a:r>
              <a:rPr lang="fi-FI" dirty="0" err="1"/>
              <a:t>Personal_experience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15th of August 2015.</a:t>
            </a:r>
          </a:p>
          <a:p>
            <a:r>
              <a:rPr lang="fi-FI" dirty="0" err="1"/>
              <a:t>Lapland</a:t>
            </a:r>
            <a:r>
              <a:rPr lang="fi-FI" dirty="0"/>
              <a:t> &lt;http://</a:t>
            </a:r>
            <a:r>
              <a:rPr lang="fi-FI" dirty="0" err="1"/>
              <a:t>www.lappi.fi</a:t>
            </a:r>
            <a:r>
              <a:rPr lang="fi-FI" dirty="0"/>
              <a:t>/lappi/tule&gt; </a:t>
            </a:r>
            <a:r>
              <a:rPr lang="fi-FI" dirty="0" err="1"/>
              <a:t>Accessed</a:t>
            </a:r>
            <a:r>
              <a:rPr lang="fi-FI" dirty="0"/>
              <a:t> 15th of August 2015.</a:t>
            </a:r>
          </a:p>
          <a:p>
            <a:r>
              <a:rPr lang="fi-FI" dirty="0" err="1"/>
              <a:t>Self</a:t>
            </a:r>
            <a:r>
              <a:rPr lang="fi-FI" dirty="0"/>
              <a:t> and </a:t>
            </a:r>
            <a:r>
              <a:rPr lang="fi-FI" dirty="0" err="1"/>
              <a:t>others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medium.com</a:t>
            </a:r>
            <a:r>
              <a:rPr lang="fi-FI" dirty="0"/>
              <a:t>/</a:t>
            </a:r>
            <a:r>
              <a:rPr lang="fi-FI" dirty="0" err="1"/>
              <a:t>personal-growth</a:t>
            </a:r>
            <a:r>
              <a:rPr lang="fi-FI" dirty="0"/>
              <a:t>/self-care-is-not-selfish-c1cf086991e2&gt; </a:t>
            </a:r>
            <a:r>
              <a:rPr lang="fi-FI" dirty="0" err="1"/>
              <a:t>Accessed</a:t>
            </a:r>
            <a:r>
              <a:rPr lang="fi-FI" dirty="0"/>
              <a:t> 31st of </a:t>
            </a:r>
            <a:r>
              <a:rPr lang="fi-FI" dirty="0" err="1"/>
              <a:t>March</a:t>
            </a:r>
            <a:r>
              <a:rPr lang="fi-FI" dirty="0"/>
              <a:t> 2020. 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80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4" descr="springboard-spiritual-growth.jpg">
            <a:extLst>
              <a:ext uri="{FF2B5EF4-FFF2-40B4-BE49-F238E27FC236}">
                <a16:creationId xmlns:a16="http://schemas.microsoft.com/office/drawing/2014/main" id="{54FDD830-A573-124B-82A8-952E8D16F3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9" r="19499"/>
          <a:stretch>
            <a:fillRect/>
          </a:stretch>
        </p:blipFill>
        <p:spPr>
          <a:xfrm>
            <a:off x="4747054" y="1600200"/>
            <a:ext cx="4038600" cy="4525963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51775A4-D8BF-9B4E-B6E8-FBA66CB6A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595EA1-BA27-F24C-AF18-C678E7146A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What criteria can we use to distinguish between </a:t>
            </a:r>
            <a:r>
              <a:rPr lang="en-GB" i="1" dirty="0"/>
              <a:t>knowledge</a:t>
            </a:r>
            <a:r>
              <a:rPr lang="en-GB" dirty="0"/>
              <a:t>, </a:t>
            </a:r>
            <a:r>
              <a:rPr lang="en-GB" i="1" dirty="0"/>
              <a:t>belief</a:t>
            </a:r>
            <a:r>
              <a:rPr lang="en-GB" dirty="0"/>
              <a:t> and </a:t>
            </a:r>
            <a:r>
              <a:rPr lang="en-GB" i="1" dirty="0"/>
              <a:t>opinion</a:t>
            </a:r>
            <a:r>
              <a:rPr lang="en-GB" dirty="0"/>
              <a:t>?</a:t>
            </a:r>
          </a:p>
          <a:p>
            <a:endParaRPr lang="en-GB" dirty="0"/>
          </a:p>
          <a:p>
            <a:r>
              <a:rPr lang="en-GB" dirty="0"/>
              <a:t>How do we distinguish claims that are </a:t>
            </a:r>
            <a:r>
              <a:rPr lang="en-GB" i="1" dirty="0"/>
              <a:t>contestable</a:t>
            </a:r>
            <a:r>
              <a:rPr lang="en-GB" dirty="0"/>
              <a:t> from claims that are not?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59FC5C2-55A2-754B-B641-8FEBDB6DE9AC}"/>
              </a:ext>
            </a:extLst>
          </p:cNvPr>
          <p:cNvSpPr txBox="1"/>
          <p:nvPr/>
        </p:nvSpPr>
        <p:spPr>
          <a:xfrm>
            <a:off x="4911102" y="4657635"/>
            <a:ext cx="3710504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Use the previous lesson </a:t>
            </a:r>
            <a:br>
              <a:rPr lang="en-GB" sz="2400" b="1" dirty="0"/>
            </a:br>
            <a:r>
              <a:rPr lang="en-GB" sz="2400" b="1" i="1" dirty="0"/>
              <a:t>”The nature of knowledge” </a:t>
            </a:r>
            <a:br>
              <a:rPr lang="en-GB" sz="2400" b="1" i="1" dirty="0"/>
            </a:br>
            <a:r>
              <a:rPr lang="en-GB" sz="2400" b="1" dirty="0"/>
              <a:t>as a springboard</a:t>
            </a:r>
          </a:p>
        </p:txBody>
      </p:sp>
    </p:spTree>
    <p:extLst>
      <p:ext uri="{BB962C8B-B14F-4D97-AF65-F5344CB8AC3E}">
        <p14:creationId xmlns:p14="http://schemas.microsoft.com/office/powerpoint/2010/main" val="262825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 err="1"/>
              <a:t>Saxophone</a:t>
            </a:r>
            <a:r>
              <a:rPr lang="fi-FI" dirty="0"/>
              <a:t> </a:t>
            </a:r>
            <a:r>
              <a:rPr lang="fi-FI" dirty="0" err="1"/>
              <a:t>player</a:t>
            </a:r>
            <a:r>
              <a:rPr lang="fi-FI" dirty="0"/>
              <a:t> &lt;http://www.abc.net.au/science/articles/2008/02/08/2157682.htm?site=science/Askanexpert&amp;topic=</a:t>
            </a:r>
            <a:r>
              <a:rPr lang="fi-FI" dirty="0" err="1"/>
              <a:t>latest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15th of August 2015.</a:t>
            </a:r>
          </a:p>
          <a:p>
            <a:r>
              <a:rPr lang="fi-FI" dirty="0" err="1"/>
              <a:t>Know</a:t>
            </a:r>
            <a:r>
              <a:rPr lang="fi-FI" dirty="0"/>
              <a:t> </a:t>
            </a:r>
            <a:r>
              <a:rPr lang="fi-FI" dirty="0" err="1"/>
              <a:t>how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www.vectorstock.com</a:t>
            </a:r>
            <a:r>
              <a:rPr lang="fi-FI" dirty="0"/>
              <a:t>/royalty-</a:t>
            </a:r>
            <a:r>
              <a:rPr lang="fi-FI" dirty="0" err="1"/>
              <a:t>free</a:t>
            </a:r>
            <a:r>
              <a:rPr lang="fi-FI" dirty="0"/>
              <a:t>-</a:t>
            </a:r>
            <a:r>
              <a:rPr lang="fi-FI" dirty="0" err="1"/>
              <a:t>vector</a:t>
            </a:r>
            <a:r>
              <a:rPr lang="fi-FI" dirty="0"/>
              <a:t>/know-how-rubber-stamp-vector-16761343&gt; </a:t>
            </a:r>
            <a:r>
              <a:rPr lang="fi-FI" dirty="0" err="1"/>
              <a:t>Accessed</a:t>
            </a:r>
            <a:r>
              <a:rPr lang="fi-FI" dirty="0"/>
              <a:t> 6th of </a:t>
            </a:r>
            <a:r>
              <a:rPr lang="fi-FI" dirty="0" err="1"/>
              <a:t>April</a:t>
            </a:r>
            <a:r>
              <a:rPr lang="fi-FI" dirty="0"/>
              <a:t> 2020. </a:t>
            </a:r>
          </a:p>
          <a:p>
            <a:r>
              <a:rPr lang="fi-FI" dirty="0" err="1"/>
              <a:t>Students</a:t>
            </a:r>
            <a:r>
              <a:rPr lang="fi-FI" dirty="0"/>
              <a:t> &lt;http://blog.voki.com/2014/10/16/i-</a:t>
            </a:r>
            <a:r>
              <a:rPr lang="fi-FI" dirty="0" err="1"/>
              <a:t>need</a:t>
            </a:r>
            <a:r>
              <a:rPr lang="fi-FI" dirty="0"/>
              <a:t>-a-</a:t>
            </a:r>
            <a:r>
              <a:rPr lang="fi-FI" dirty="0" err="1"/>
              <a:t>study</a:t>
            </a:r>
            <a:r>
              <a:rPr lang="fi-FI" dirty="0"/>
              <a:t>-</a:t>
            </a:r>
            <a:r>
              <a:rPr lang="fi-FI" dirty="0" err="1"/>
              <a:t>buddy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15th of August 2015.</a:t>
            </a:r>
          </a:p>
          <a:p>
            <a:r>
              <a:rPr lang="fi-FI" dirty="0" err="1"/>
              <a:t>Heads</a:t>
            </a:r>
            <a:r>
              <a:rPr lang="fi-FI" dirty="0"/>
              <a:t> in an </a:t>
            </a:r>
            <a:r>
              <a:rPr lang="fi-FI" dirty="0" err="1"/>
              <a:t>orange</a:t>
            </a:r>
            <a:r>
              <a:rPr lang="fi-FI" dirty="0"/>
              <a:t> </a:t>
            </a:r>
            <a:r>
              <a:rPr lang="fi-FI" dirty="0" err="1"/>
              <a:t>circle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pack</a:t>
            </a:r>
            <a:r>
              <a:rPr lang="fi-FI" dirty="0"/>
              <a:t>-to-</a:t>
            </a:r>
            <a:r>
              <a:rPr lang="fi-FI" dirty="0" err="1"/>
              <a:t>edit.de</a:t>
            </a:r>
            <a:r>
              <a:rPr lang="fi-FI" dirty="0"/>
              <a:t>/</a:t>
            </a:r>
            <a:r>
              <a:rPr lang="fi-FI" dirty="0" err="1"/>
              <a:t>kompetenzfelder</a:t>
            </a:r>
            <a:r>
              <a:rPr lang="fi-FI" dirty="0"/>
              <a:t>/know-how-</a:t>
            </a:r>
            <a:r>
              <a:rPr lang="fi-FI" dirty="0" err="1"/>
              <a:t>en.html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6th of </a:t>
            </a:r>
            <a:r>
              <a:rPr lang="fi-FI" dirty="0" err="1"/>
              <a:t>April</a:t>
            </a:r>
            <a:r>
              <a:rPr lang="fi-FI" dirty="0"/>
              <a:t> 2020. </a:t>
            </a:r>
          </a:p>
          <a:p>
            <a:r>
              <a:rPr lang="fi-FI" dirty="0" err="1"/>
              <a:t>Colorful</a:t>
            </a:r>
            <a:r>
              <a:rPr lang="fi-FI" dirty="0"/>
              <a:t> </a:t>
            </a:r>
            <a:r>
              <a:rPr lang="fi-FI" dirty="0" err="1"/>
              <a:t>heads</a:t>
            </a:r>
            <a:r>
              <a:rPr lang="fi-FI" dirty="0"/>
              <a:t> &lt;http://</a:t>
            </a:r>
            <a:r>
              <a:rPr lang="fi-FI" dirty="0" err="1"/>
              <a:t>www.bbc.co.uk</a:t>
            </a:r>
            <a:r>
              <a:rPr lang="fi-FI" dirty="0"/>
              <a:t>/</a:t>
            </a:r>
            <a:r>
              <a:rPr lang="fi-FI" dirty="0" err="1"/>
              <a:t>languages</a:t>
            </a:r>
            <a:r>
              <a:rPr lang="fi-FI" dirty="0"/>
              <a:t>/</a:t>
            </a:r>
            <a:r>
              <a:rPr lang="fi-FI" dirty="0" err="1"/>
              <a:t>edl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15th of August 2015.</a:t>
            </a:r>
          </a:p>
          <a:p>
            <a:r>
              <a:rPr lang="fi-FI" dirty="0"/>
              <a:t>Rock &lt;http://biocircuits.ucsd.edu/outreach/?p=714&gt; </a:t>
            </a:r>
            <a:r>
              <a:rPr lang="fi-FI" dirty="0" err="1"/>
              <a:t>Accessed</a:t>
            </a:r>
            <a:r>
              <a:rPr lang="fi-FI" dirty="0"/>
              <a:t> 15th of August 2015.</a:t>
            </a:r>
          </a:p>
          <a:p>
            <a:r>
              <a:rPr lang="fi-FI" dirty="0" err="1"/>
              <a:t>Heads</a:t>
            </a:r>
            <a:r>
              <a:rPr lang="fi-FI" dirty="0"/>
              <a:t> on a </a:t>
            </a:r>
            <a:r>
              <a:rPr lang="fi-FI" dirty="0" err="1"/>
              <a:t>blackboard</a:t>
            </a:r>
            <a:r>
              <a:rPr lang="fi-FI" dirty="0"/>
              <a:t> &lt;http://</a:t>
            </a:r>
            <a:r>
              <a:rPr lang="fi-FI" dirty="0" err="1"/>
              <a:t>athenus.in</a:t>
            </a:r>
            <a:r>
              <a:rPr lang="fi-FI" dirty="0"/>
              <a:t>/2018/01/12/</a:t>
            </a:r>
            <a:r>
              <a:rPr lang="fi-FI" dirty="0" err="1"/>
              <a:t>acquiring-knowledge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6th of </a:t>
            </a:r>
            <a:r>
              <a:rPr lang="fi-FI" dirty="0" err="1"/>
              <a:t>April</a:t>
            </a:r>
            <a:r>
              <a:rPr lang="fi-FI" dirty="0"/>
              <a:t> 2020.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949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A2E215-EE86-1199-E3BF-B3F438499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Knowledge, </a:t>
            </a:r>
            <a:r>
              <a:rPr lang="fi-FI" dirty="0" err="1"/>
              <a:t>belief</a:t>
            </a:r>
            <a:r>
              <a:rPr lang="fi-FI" dirty="0"/>
              <a:t> and </a:t>
            </a:r>
            <a:r>
              <a:rPr lang="fi-FI" dirty="0" err="1"/>
              <a:t>opinion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F3F886-AE5C-E731-23E5-674A757647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0" dirty="0"/>
          </a:p>
          <a:p>
            <a:r>
              <a:rPr lang="en-GB" i="1" noProof="0" dirty="0"/>
              <a:t>Opinions</a:t>
            </a:r>
            <a:r>
              <a:rPr lang="en-GB" noProof="0" dirty="0"/>
              <a:t> express our </a:t>
            </a:r>
            <a:r>
              <a:rPr lang="en-GB" b="1" noProof="0" dirty="0"/>
              <a:t>emotions </a:t>
            </a:r>
            <a:r>
              <a:rPr lang="en-GB" noProof="0" dirty="0"/>
              <a:t>and/or </a:t>
            </a:r>
            <a:r>
              <a:rPr lang="en-GB" b="1" noProof="0" dirty="0"/>
              <a:t>preferences </a:t>
            </a:r>
          </a:p>
          <a:p>
            <a:pPr lvl="1"/>
            <a:r>
              <a:rPr lang="en-GB" noProof="0" dirty="0"/>
              <a:t>”Ice cream is good”</a:t>
            </a:r>
          </a:p>
          <a:p>
            <a:pPr lvl="1"/>
            <a:r>
              <a:rPr lang="en-GB" noProof="0" dirty="0"/>
              <a:t>”Spring is the most beautiful season”</a:t>
            </a:r>
          </a:p>
          <a:p>
            <a:pPr lvl="1"/>
            <a:r>
              <a:rPr lang="en-GB" noProof="0" dirty="0"/>
              <a:t>”Quantum physics is hard”</a:t>
            </a:r>
          </a:p>
        </p:txBody>
      </p:sp>
      <p:pic>
        <p:nvPicPr>
          <p:cNvPr id="6" name="Sisällön paikkamerkki 5" descr="Kuva, joka sisältää kohteen teksti, animaatio, luonnos, piirros&#10;&#10;Tekoälyn generoima sisältö voi olla virheellistä.">
            <a:extLst>
              <a:ext uri="{FF2B5EF4-FFF2-40B4-BE49-F238E27FC236}">
                <a16:creationId xmlns:a16="http://schemas.microsoft.com/office/drawing/2014/main" id="{60C5ABF9-B3B9-A0B5-0EAB-69C5B39CC9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817" t="20024" r="18868"/>
          <a:stretch/>
        </p:blipFill>
        <p:spPr>
          <a:xfrm>
            <a:off x="4495800" y="1908868"/>
            <a:ext cx="4191000" cy="3908626"/>
          </a:xfrm>
        </p:spPr>
      </p:pic>
    </p:spTree>
    <p:extLst>
      <p:ext uri="{BB962C8B-B14F-4D97-AF65-F5344CB8AC3E}">
        <p14:creationId xmlns:p14="http://schemas.microsoft.com/office/powerpoint/2010/main" val="406866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05BFA9-D655-2C95-93AC-F91ADF32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Knowledge, </a:t>
            </a:r>
            <a:r>
              <a:rPr lang="fi-FI" dirty="0" err="1"/>
              <a:t>belief</a:t>
            </a:r>
            <a:r>
              <a:rPr lang="fi-FI" dirty="0"/>
              <a:t> and </a:t>
            </a:r>
            <a:r>
              <a:rPr lang="fi-FI" dirty="0" err="1"/>
              <a:t>opinion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06AA91-DCDE-A288-D7FA-D0CCC89E32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i="1" noProof="0" dirty="0"/>
              <a:t>Beliefs</a:t>
            </a:r>
            <a:r>
              <a:rPr lang="en-GB" noProof="0" dirty="0"/>
              <a:t> can be about the reality, but without good justifications</a:t>
            </a:r>
          </a:p>
          <a:p>
            <a:pPr lvl="1"/>
            <a:r>
              <a:rPr lang="en-GB" noProof="0" dirty="0"/>
              <a:t>”Trump’s tariffs changed the world for the worse”</a:t>
            </a:r>
          </a:p>
          <a:p>
            <a:pPr lvl="1"/>
            <a:r>
              <a:rPr lang="en-GB" noProof="0" dirty="0"/>
              <a:t>”Finnish ice hockey deserves the praise it receives”</a:t>
            </a:r>
          </a:p>
          <a:p>
            <a:pPr lvl="1"/>
            <a:r>
              <a:rPr lang="en-GB" noProof="0" dirty="0"/>
              <a:t>”Massage is good for back pains”</a:t>
            </a:r>
          </a:p>
          <a:p>
            <a:pPr lvl="1"/>
            <a:endParaRPr lang="en-GB" noProof="0" dirty="0"/>
          </a:p>
        </p:txBody>
      </p:sp>
      <p:pic>
        <p:nvPicPr>
          <p:cNvPr id="6" name="Sisällön paikkamerkki 5" descr="Kuva, joka sisältää kohteen Grafiikka, sydän, clipart, luovuus&#10;&#10;Tekoälyn generoima sisältö voi olla virheellistä.">
            <a:extLst>
              <a:ext uri="{FF2B5EF4-FFF2-40B4-BE49-F238E27FC236}">
                <a16:creationId xmlns:a16="http://schemas.microsoft.com/office/drawing/2014/main" id="{9AB85AB4-253B-A1BA-FCE9-7D88EB53F2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43181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CB2FD9-D666-B4D6-2061-B27B1C1F4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Knowledge, </a:t>
            </a:r>
            <a:r>
              <a:rPr lang="fi-FI" dirty="0" err="1"/>
              <a:t>belief</a:t>
            </a:r>
            <a:r>
              <a:rPr lang="fi-FI" dirty="0"/>
              <a:t> and </a:t>
            </a:r>
            <a:r>
              <a:rPr lang="fi-FI" dirty="0" err="1"/>
              <a:t>opinion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192B80-CE83-DA88-D07D-D3F8B5D93D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i="1" noProof="0" dirty="0"/>
              <a:t>Knowledge</a:t>
            </a:r>
            <a:r>
              <a:rPr lang="en-GB" noProof="0" dirty="0"/>
              <a:t> </a:t>
            </a:r>
            <a:r>
              <a:rPr lang="en-GB" dirty="0"/>
              <a:t>are</a:t>
            </a:r>
            <a:r>
              <a:rPr lang="en-GB" noProof="0" dirty="0"/>
              <a:t> </a:t>
            </a:r>
            <a:r>
              <a:rPr lang="en-GB" b="1" noProof="0" dirty="0"/>
              <a:t>beliefs</a:t>
            </a:r>
            <a:r>
              <a:rPr lang="en-GB" noProof="0" dirty="0"/>
              <a:t> that are </a:t>
            </a:r>
            <a:r>
              <a:rPr lang="en-GB" b="1" noProof="0" dirty="0"/>
              <a:t>true</a:t>
            </a:r>
            <a:r>
              <a:rPr lang="en-GB" noProof="0" dirty="0"/>
              <a:t> and are </a:t>
            </a:r>
            <a:r>
              <a:rPr lang="en-GB" b="1" noProof="0" dirty="0"/>
              <a:t>well justified</a:t>
            </a:r>
          </a:p>
          <a:p>
            <a:pPr lvl="1"/>
            <a:r>
              <a:rPr lang="en-GB" noProof="0" dirty="0"/>
              <a:t>”There is a university in Jyväskylä”</a:t>
            </a:r>
          </a:p>
          <a:p>
            <a:pPr lvl="1"/>
            <a:r>
              <a:rPr lang="en-GB" dirty="0"/>
              <a:t>”Finland became independent in 1917”</a:t>
            </a:r>
            <a:endParaRPr lang="en-GB" noProof="0" dirty="0"/>
          </a:p>
          <a:p>
            <a:pPr lvl="1"/>
            <a:r>
              <a:rPr lang="en-GB" noProof="0" dirty="0"/>
              <a:t>”There is a black hole in the centre of the Milky Way”</a:t>
            </a:r>
          </a:p>
        </p:txBody>
      </p:sp>
      <p:pic>
        <p:nvPicPr>
          <p:cNvPr id="5" name="Sisällön paikkamerkki 4" descr="Kuva, joka sisältää kohteen tähti, musta, munakoiso, vihannes&#10;&#10;Kuvaus luotu automaattisesti">
            <a:extLst>
              <a:ext uri="{FF2B5EF4-FFF2-40B4-BE49-F238E27FC236}">
                <a16:creationId xmlns:a16="http://schemas.microsoft.com/office/drawing/2014/main" id="{98DE6C37-F168-100F-0485-02AA7A42FA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32483" y="205923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2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Levels</a:t>
            </a:r>
            <a:r>
              <a:rPr lang="fi-FI" dirty="0"/>
              <a:t> of Knowledge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GB" i="1" dirty="0"/>
          </a:p>
          <a:p>
            <a:r>
              <a:rPr lang="en-GB" i="1" dirty="0"/>
              <a:t>Information</a:t>
            </a:r>
            <a:r>
              <a:rPr lang="en-GB" dirty="0"/>
              <a:t> is order that doesn’t necessarily contain meaning, justification nor truth</a:t>
            </a:r>
          </a:p>
          <a:p>
            <a:r>
              <a:rPr lang="en-GB" i="1" dirty="0"/>
              <a:t>Knowledge</a:t>
            </a:r>
            <a:r>
              <a:rPr lang="en-GB" dirty="0"/>
              <a:t> has a subject, a knower, who forms meaningful entirety out of information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5" name="Sisällön paikkamerkki 4" descr="119527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047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Have you ever passed a test without REALLY understanding the subject?</a:t>
            </a:r>
          </a:p>
          <a:p>
            <a:pPr lvl="1"/>
            <a:r>
              <a:rPr lang="en-GB" dirty="0"/>
              <a:t>What does this tell you about the difference between </a:t>
            </a:r>
            <a:r>
              <a:rPr lang="en-GB" i="1" dirty="0"/>
              <a:t>knowledge</a:t>
            </a:r>
            <a:r>
              <a:rPr lang="en-GB" dirty="0"/>
              <a:t> and </a:t>
            </a:r>
            <a:r>
              <a:rPr lang="en-GB" i="1" dirty="0"/>
              <a:t>information</a:t>
            </a:r>
            <a:r>
              <a:rPr lang="en-GB" dirty="0"/>
              <a:t>?</a:t>
            </a:r>
          </a:p>
        </p:txBody>
      </p:sp>
      <p:pic>
        <p:nvPicPr>
          <p:cNvPr id="5" name="Sisällön paikkamerkki 4" descr="5843577306_06fd6132f7_b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887" b="-338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889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Types</a:t>
            </a:r>
            <a:r>
              <a:rPr lang="fi-FI" dirty="0"/>
              <a:t> of Knowledge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(1) Knowledge by acquaintance</a:t>
            </a:r>
          </a:p>
          <a:p>
            <a:pPr lvl="1"/>
            <a:r>
              <a:rPr lang="en-GB" dirty="0"/>
              <a:t>First hand knowledge based on experience</a:t>
            </a:r>
          </a:p>
          <a:p>
            <a:pPr lvl="1"/>
            <a:r>
              <a:rPr lang="en-GB" b="1" dirty="0"/>
              <a:t>Knowledge of</a:t>
            </a:r>
          </a:p>
        </p:txBody>
      </p:sp>
      <p:pic>
        <p:nvPicPr>
          <p:cNvPr id="5" name="Sisällön paikkamerkki 4" descr="experience-sig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24" r="-169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550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Could someone who has never visited, say, Lapland know more about it than someone who lives there?</a:t>
            </a:r>
          </a:p>
        </p:txBody>
      </p:sp>
      <p:pic>
        <p:nvPicPr>
          <p:cNvPr id="5" name="Sisällön paikkamerkki 4" descr="n5files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150" b="-341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356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858</Words>
  <Application>Microsoft Macintosh PowerPoint</Application>
  <PresentationFormat>Näytössä katseltava diaesitys (4:3)</PresentationFormat>
  <Paragraphs>114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Office-teema</vt:lpstr>
      <vt:lpstr>THE SCOPE OF KNOWLEDGE</vt:lpstr>
      <vt:lpstr>TASK</vt:lpstr>
      <vt:lpstr>Knowledge, belief and opinion</vt:lpstr>
      <vt:lpstr>Knowledge, belief and opinion</vt:lpstr>
      <vt:lpstr>Knowledge, belief and opinion</vt:lpstr>
      <vt:lpstr>Levels of Knowledge</vt:lpstr>
      <vt:lpstr>TASK</vt:lpstr>
      <vt:lpstr>Types of Knowledge</vt:lpstr>
      <vt:lpstr>TASK</vt:lpstr>
      <vt:lpstr>TASK</vt:lpstr>
      <vt:lpstr>Types of Knowledge</vt:lpstr>
      <vt:lpstr>TASK</vt:lpstr>
      <vt:lpstr>Types of Knowledge</vt:lpstr>
      <vt:lpstr>TASK</vt:lpstr>
      <vt:lpstr>TASK</vt:lpstr>
      <vt:lpstr>TASK</vt:lpstr>
      <vt:lpstr>TASK</vt:lpstr>
      <vt:lpstr>TASK</vt:lpstr>
      <vt:lpstr>Picture sources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Nature of Knowledge</dc:title>
  <dc:creator>Markus Lajunen</dc:creator>
  <cp:lastModifiedBy>Lajunen Markus</cp:lastModifiedBy>
  <cp:revision>101</cp:revision>
  <dcterms:created xsi:type="dcterms:W3CDTF">2015-08-18T06:45:01Z</dcterms:created>
  <dcterms:modified xsi:type="dcterms:W3CDTF">2025-04-07T11:48:30Z</dcterms:modified>
</cp:coreProperties>
</file>