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9" r:id="rId2"/>
    <p:sldId id="270" r:id="rId3"/>
    <p:sldId id="256" r:id="rId4"/>
    <p:sldId id="257" r:id="rId5"/>
    <p:sldId id="258" r:id="rId6"/>
    <p:sldId id="259" r:id="rId7"/>
    <p:sldId id="272" r:id="rId8"/>
    <p:sldId id="260" r:id="rId9"/>
    <p:sldId id="261" r:id="rId10"/>
    <p:sldId id="262" r:id="rId11"/>
    <p:sldId id="266" r:id="rId12"/>
    <p:sldId id="267" r:id="rId13"/>
    <p:sldId id="271" r:id="rId14"/>
    <p:sldId id="268" r:id="rId15"/>
    <p:sldId id="263" r:id="rId16"/>
    <p:sldId id="264" r:id="rId17"/>
    <p:sldId id="265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17"/>
    <p:restoredTop sz="93447"/>
  </p:normalViewPr>
  <p:slideViewPr>
    <p:cSldViewPr snapToGrid="0" snapToObjects="1">
      <p:cViewPr varScale="1">
        <p:scale>
          <a:sx n="64" d="100"/>
          <a:sy n="64" d="100"/>
        </p:scale>
        <p:origin x="176" y="2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E756F3D-B6BD-4743-A894-E89A01C40B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193718-F232-6C4B-BC46-3E4B1C7431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12B017-7358-2443-AD19-AF9E5C639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2D09EF-81A3-A14D-AE99-805086206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020804-B51F-C949-95AD-5E7D15010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1059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D176F5-7E25-494C-94A4-1E6874296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0221506-F72C-044F-914B-B692FC4A0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B522C55-5DBC-B545-84C9-119DFEE4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4C4E9A-5883-C045-A3EC-327CBC73B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18EBB79-76E5-5140-B607-8BA6AEE0B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62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16E79A9-D671-A547-901F-FC77286A54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1F5DCCB-C5B4-6845-AD18-086C46302F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CD7A7A-0BFB-584D-A709-22225012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30BAA4F-C2EE-2B43-A356-0A3690DB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B00039-5CE2-9E43-BF12-A2C5A241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186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B2AF85-146A-4640-A993-F98FC8EB4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90410A-3031-5744-B340-EB34D1BE8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AE0CCC5-AB8D-134F-AC6B-5FB9A2B3F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BA98A68-84A7-6040-9055-038CD0E3A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F03695-CE6F-3F4D-8469-96E74CAFA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8246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1A9D0E-6023-E649-8EF9-1F60AACC2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4ED48F0-3C17-E246-A6DB-6AD604FDE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AC7B20-22F2-0449-9C35-A8FE9D22E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6DCD96-3931-2E4F-9C0D-27FD2224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7FD72E-DFC1-1049-822E-29595EF44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827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6FCD79-329B-1F4E-9FE0-0A3350E6C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E3A815-3DC9-B34A-AAED-91D4452625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2EDD845-6838-2F44-BF69-6496653497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76D91C4-4AF4-9745-A1D4-8257CA2E9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40D08D5-863C-164B-80D3-8BB3D53FA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04EB644-1754-F34F-B602-F2696AE26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7466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44F7321-EAB3-3244-93C4-DD7282686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BE68B3A-C50D-004E-90F3-D792DCE0AE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06DE4B3-06B4-3940-81D5-C43CC56C21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5DE3F02-B93C-0240-9D47-A41C33635F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6100ACB-6681-F64A-96F5-3381B9A2BF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DC53A36-CD89-394D-95FC-20FDE1EAD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BD67A33-1074-7249-A8F0-D4896CF9D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EBDA900-DCDA-814D-815E-40ED4EC14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560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5A42BB-A70B-7B4E-8510-1BE118668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154192B-757A-BB40-BE70-341B34C42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498DE04-47CA-A643-BFCA-92EC50EC2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23183E9-08B2-AC40-8774-E25B3741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93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7F1CD5A-3DA8-3440-985A-641310137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ABF062-DB7A-7946-8466-75EDD3AB6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2777A18-F1F7-3747-8D6E-6FCB898F0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7884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A7225A-9DE6-364F-904E-E247A74AD9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0C9653-BCC2-EB48-B835-25066EA65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3504967-419F-A849-9DAF-E97BD0419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110072-790D-DD44-A0AB-36BF2FFF6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5E0EF26-D33F-2441-B779-B2546E9B2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B1BBA31-CA9B-0F4A-89BE-D0451FA6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71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68A741-0435-EF44-9E9B-CF0CC1BC1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134A405B-6701-B644-8229-92266F77C3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B92682F-74A8-4A4A-AC71-7EED601F25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E7AFCCE-73CF-C147-B164-E63772E3D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595F88-54A4-1B44-8960-F1AD7ED9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B61A01-B74F-0E4B-94A0-EC47C08D3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6960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E7F6E14-48EF-D247-9303-6281BAF53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8F39C3-0789-B046-B3FA-3E57856560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i-FI"/>
              <a:t>Muokkaa tekstin perustyylejä napsauttamalla
toinen taso
kolmas taso
neljäs taso
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2DF888-C419-9E46-B2A3-9A961D21C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D61E1-7417-9A43-8D52-60FF2A5E2E85}" type="datetimeFigureOut">
              <a:rPr lang="fi-FI" smtClean="0"/>
              <a:t>8.3.2019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93CA19-1DEC-E247-8CA7-8CFB42B1CF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C50A5B-223B-7346-97A0-0F9D52448E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4EB90-8275-F343-91B4-CD95C802606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794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OLYnOthIw" TargetMode="External"/><Relationship Id="rId7" Type="http://schemas.openxmlformats.org/officeDocument/2006/relationships/image" Target="../media/image19.jpeg"/><Relationship Id="rId2" Type="http://schemas.openxmlformats.org/officeDocument/2006/relationships/hyperlink" Target="https://www.youtube.com/watch?v=B84eiC8U_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hyperlink" Target="https://www.youtube.com/watch?v=PSuxUPShjTA" TargetMode="External"/><Relationship Id="rId4" Type="http://schemas.openxmlformats.org/officeDocument/2006/relationships/hyperlink" Target="https://www.youtube.com/watch?v=sOe7HdN7mPA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JhNxXBTIjfk" TargetMode="External"/><Relationship Id="rId2" Type="http://schemas.openxmlformats.org/officeDocument/2006/relationships/hyperlink" Target="https://www.youtube.com/watch?v=tiRu03RgSW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hyperlink" Target="https://www.youtube.com/watch?v=qjHjm5sRqSA" TargetMode="External"/><Relationship Id="rId7" Type="http://schemas.openxmlformats.org/officeDocument/2006/relationships/image" Target="../media/image21.jpeg"/><Relationship Id="rId2" Type="http://schemas.openxmlformats.org/officeDocument/2006/relationships/hyperlink" Target="https://www.youtube.com/watch?v=gbzc77Tz6P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Lq0fUa0vW_E" TargetMode="External"/><Relationship Id="rId5" Type="http://schemas.openxmlformats.org/officeDocument/2006/relationships/hyperlink" Target="https://www.youtube.com/watch?v=bjCoKslQOEs" TargetMode="External"/><Relationship Id="rId4" Type="http://schemas.openxmlformats.org/officeDocument/2006/relationships/hyperlink" Target="https://www.youtube.com/watch?v=-N3f2q4yhmA" TargetMode="External"/><Relationship Id="rId9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eg"/><Relationship Id="rId3" Type="http://schemas.openxmlformats.org/officeDocument/2006/relationships/hyperlink" Target="https://www.youtube.com/watch?v=lN_VQ8GWEos" TargetMode="External"/><Relationship Id="rId7" Type="http://schemas.openxmlformats.org/officeDocument/2006/relationships/image" Target="../media/image24.jpeg"/><Relationship Id="rId2" Type="http://schemas.openxmlformats.org/officeDocument/2006/relationships/hyperlink" Target="https://www.youtube.com/watch?v=68cbjlLFl4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AbfgxznPmZM" TargetMode="External"/><Relationship Id="rId5" Type="http://schemas.openxmlformats.org/officeDocument/2006/relationships/hyperlink" Target="https://www.youtube.com/watch?v=pDNRjL7cY9w" TargetMode="External"/><Relationship Id="rId4" Type="http://schemas.openxmlformats.org/officeDocument/2006/relationships/hyperlink" Target="https://www.youtube.com/watch?v=9dulz6QEeqg" TargetMode="External"/><Relationship Id="rId9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hyperlink" Target="https://www.youtube.com/watch?v=yJ9twEldw_M" TargetMode="External"/><Relationship Id="rId7" Type="http://schemas.openxmlformats.org/officeDocument/2006/relationships/hyperlink" Target="https://www.youtube.com/watch?v=SE1xO44FlME" TargetMode="External"/><Relationship Id="rId2" Type="http://schemas.openxmlformats.org/officeDocument/2006/relationships/hyperlink" Target="https://www.youtube.com/watch?v=hhJpzp69tv4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6GxWmSVv-cY" TargetMode="External"/><Relationship Id="rId5" Type="http://schemas.openxmlformats.org/officeDocument/2006/relationships/hyperlink" Target="https://www.youtube.com/watch?v=3z-GwdaKrn8" TargetMode="External"/><Relationship Id="rId10" Type="http://schemas.openxmlformats.org/officeDocument/2006/relationships/image" Target="../media/image29.jpeg"/><Relationship Id="rId4" Type="http://schemas.openxmlformats.org/officeDocument/2006/relationships/hyperlink" Target="https://www.youtube.com/watch?v=IR_Ii0hXLEk" TargetMode="External"/><Relationship Id="rId9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jpeg"/><Relationship Id="rId3" Type="http://schemas.openxmlformats.org/officeDocument/2006/relationships/hyperlink" Target="https://www.youtube.com/watch?v=okhQtoQFG5s" TargetMode="External"/><Relationship Id="rId7" Type="http://schemas.openxmlformats.org/officeDocument/2006/relationships/image" Target="../media/image31.jpeg"/><Relationship Id="rId2" Type="http://schemas.openxmlformats.org/officeDocument/2006/relationships/hyperlink" Target="https://www.youtube.com/watch?v=6p-lDYPR2P8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eg"/><Relationship Id="rId5" Type="http://schemas.openxmlformats.org/officeDocument/2006/relationships/hyperlink" Target="https://www.youtube.com/watch?v=qjAhgd9K-8o" TargetMode="External"/><Relationship Id="rId4" Type="http://schemas.openxmlformats.org/officeDocument/2006/relationships/hyperlink" Target="https://www.youtube.com/watch?v=wTkfK2g4pKI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eg"/><Relationship Id="rId3" Type="http://schemas.openxmlformats.org/officeDocument/2006/relationships/hyperlink" Target="https://www.youtube.com/watch?v=d8tu4ROpLMI" TargetMode="External"/><Relationship Id="rId7" Type="http://schemas.openxmlformats.org/officeDocument/2006/relationships/hyperlink" Target="https://www.youtube.com/watch?v=msWi0c4tHV8" TargetMode="External"/><Relationship Id="rId2" Type="http://schemas.openxmlformats.org/officeDocument/2006/relationships/hyperlink" Target="https://www.youtube.com/watch?v=hTWKbfoike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oIFLtNYI3Ls" TargetMode="External"/><Relationship Id="rId5" Type="http://schemas.openxmlformats.org/officeDocument/2006/relationships/hyperlink" Target="https://www.youtube.com/watch?v=9wfpXI5PKlw" TargetMode="External"/><Relationship Id="rId10" Type="http://schemas.openxmlformats.org/officeDocument/2006/relationships/image" Target="../media/image35.jpeg"/><Relationship Id="rId4" Type="http://schemas.openxmlformats.org/officeDocument/2006/relationships/hyperlink" Target="https://www.youtube.com/watch?v=bx1Bh8ZvH84" TargetMode="External"/><Relationship Id="rId9" Type="http://schemas.openxmlformats.org/officeDocument/2006/relationships/image" Target="../media/image34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rYEDA3JcQqw" TargetMode="External"/><Relationship Id="rId3" Type="http://schemas.openxmlformats.org/officeDocument/2006/relationships/hyperlink" Target="https://www.youtube.com/watch?v=bESGLojNYSo" TargetMode="External"/><Relationship Id="rId7" Type="http://schemas.openxmlformats.org/officeDocument/2006/relationships/image" Target="../media/image38.jpeg"/><Relationship Id="rId2" Type="http://schemas.openxmlformats.org/officeDocument/2006/relationships/hyperlink" Target="https://www.youtube.com/watch?v=q1jzwV_s8_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jpeg"/><Relationship Id="rId11" Type="http://schemas.openxmlformats.org/officeDocument/2006/relationships/image" Target="../media/image40.jpeg"/><Relationship Id="rId5" Type="http://schemas.openxmlformats.org/officeDocument/2006/relationships/image" Target="../media/image36.jpeg"/><Relationship Id="rId10" Type="http://schemas.openxmlformats.org/officeDocument/2006/relationships/hyperlink" Target="https://www.youtube.com/watch?v=DksSPZTZES0" TargetMode="External"/><Relationship Id="rId4" Type="http://schemas.openxmlformats.org/officeDocument/2006/relationships/hyperlink" Target="https://www.youtube.com/watch?v=WDZJPJV__bQ" TargetMode="External"/><Relationship Id="rId9" Type="http://schemas.openxmlformats.org/officeDocument/2006/relationships/image" Target="../media/image3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-88l-M0KgkI" TargetMode="External"/><Relationship Id="rId2" Type="http://schemas.openxmlformats.org/officeDocument/2006/relationships/hyperlink" Target="https://www.youtube.com/watch?v=AKHvAFcfTPw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www.youtube.com/watch?v=c8TJnoa2WT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v8TvBPshngE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s://www.youtube.com/watch?v=ykxuu8LNluY" TargetMode="External"/><Relationship Id="rId7" Type="http://schemas.openxmlformats.org/officeDocument/2006/relationships/image" Target="../media/image5.jpeg"/><Relationship Id="rId2" Type="http://schemas.openxmlformats.org/officeDocument/2006/relationships/hyperlink" Target="https://www.youtube.com/watch?v=jbRiM26hym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hyperlink" Target="https://www.youtube.com/watch?v=fQ7uXX9K7Sk" TargetMode="External"/><Relationship Id="rId4" Type="http://schemas.openxmlformats.org/officeDocument/2006/relationships/hyperlink" Target="https://www.youtube.com/watch?v=u0lScUClOP0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s://www.youtube.com/watch?v=XSEmL3is76g" TargetMode="External"/><Relationship Id="rId7" Type="http://schemas.openxmlformats.org/officeDocument/2006/relationships/image" Target="../media/image8.jpeg"/><Relationship Id="rId2" Type="http://schemas.openxmlformats.org/officeDocument/2006/relationships/hyperlink" Target="https://www.youtube.com/watch?v=uAQbkQ3Htm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D5UXwMNuq1A" TargetMode="External"/><Relationship Id="rId5" Type="http://schemas.openxmlformats.org/officeDocument/2006/relationships/hyperlink" Target="https://www.youtube.com/watch?v=rIY9LnymfpQ" TargetMode="External"/><Relationship Id="rId10" Type="http://schemas.openxmlformats.org/officeDocument/2006/relationships/image" Target="../media/image11.jpeg"/><Relationship Id="rId4" Type="http://schemas.openxmlformats.org/officeDocument/2006/relationships/hyperlink" Target="https://www.youtube.com/watch?v=pk4n52qwwlI" TargetMode="External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hmKshpLXnxE" TargetMode="External"/><Relationship Id="rId3" Type="http://schemas.openxmlformats.org/officeDocument/2006/relationships/hyperlink" Target="https://www.youtube.com/watch?v=Q4H_pWQaa2I" TargetMode="External"/><Relationship Id="rId7" Type="http://schemas.openxmlformats.org/officeDocument/2006/relationships/hyperlink" Target="https://www.youtube.com/watch?v=v8lszAFuCYk" TargetMode="External"/><Relationship Id="rId12" Type="http://schemas.openxmlformats.org/officeDocument/2006/relationships/image" Target="../media/image13.jpeg"/><Relationship Id="rId2" Type="http://schemas.openxmlformats.org/officeDocument/2006/relationships/hyperlink" Target="https://www.youtube.com/watch?v=ycUSzenuoC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XV1DK9tSHio" TargetMode="External"/><Relationship Id="rId11" Type="http://schemas.openxmlformats.org/officeDocument/2006/relationships/image" Target="../media/image12.jpeg"/><Relationship Id="rId5" Type="http://schemas.openxmlformats.org/officeDocument/2006/relationships/hyperlink" Target="https://www.youtube.com/watch?v=9Vjj6J7gXpY" TargetMode="External"/><Relationship Id="rId10" Type="http://schemas.openxmlformats.org/officeDocument/2006/relationships/hyperlink" Target="https://www.youtube.com/watch?v=1bGOgY1CmiU" TargetMode="External"/><Relationship Id="rId4" Type="http://schemas.openxmlformats.org/officeDocument/2006/relationships/hyperlink" Target="https://www.youtube.com/watch?v=3wZ_b_uUAdQ" TargetMode="External"/><Relationship Id="rId9" Type="http://schemas.openxmlformats.org/officeDocument/2006/relationships/hyperlink" Target="https://www.youtube.com/watch?v=lz1qtRK3IL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16zIArtRnkI" TargetMode="External"/><Relationship Id="rId7" Type="http://schemas.openxmlformats.org/officeDocument/2006/relationships/image" Target="../media/image16.jpeg"/><Relationship Id="rId2" Type="http://schemas.openxmlformats.org/officeDocument/2006/relationships/hyperlink" Target="https://www.youtube.com/watch?v=q8w1d01Y2vY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hyperlink" Target="https://www.youtube.com/watch?v=0_25S5BgTl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jKFCYzqq-A" TargetMode="External"/><Relationship Id="rId2" Type="http://schemas.openxmlformats.org/officeDocument/2006/relationships/hyperlink" Target="https://www.youtube.com/watch?v=nczKHDCyhN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hyperlink" Target="https://www.youtube.com/watch?v=-BM5wPOe0x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106A5B-5628-DD4F-BF3F-73B03AE2C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Afro-amerikkalainen musiikki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823D31-5E1C-D24C-A435-DB501F0421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2246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D9B0426-1BB2-DB4D-B733-DE8566314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Funk, Rap ja Hip hop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99BC48-FB86-494C-8D77-4CFA4BB18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80-luvulla funkin viimeiset vaiheet</a:t>
            </a:r>
          </a:p>
          <a:p>
            <a:r>
              <a:rPr lang="fi-FI" b="1" dirty="0" err="1"/>
              <a:t>Zapp</a:t>
            </a:r>
            <a:endParaRPr lang="fi-FI" b="1" dirty="0"/>
          </a:p>
          <a:p>
            <a:r>
              <a:rPr lang="fi-FI" b="1" dirty="0"/>
              <a:t>Prince</a:t>
            </a:r>
          </a:p>
          <a:p>
            <a:r>
              <a:rPr lang="fi-FI" dirty="0"/>
              <a:t>Rapin ja hip hopin suosion myötä funk katoaa</a:t>
            </a:r>
          </a:p>
          <a:p>
            <a:r>
              <a:rPr lang="fi-FI" dirty="0"/>
              <a:t>Rap sai alkunsa jo 70-l. New Yorkin Bronxissa, breakdance-katutanssi</a:t>
            </a:r>
          </a:p>
          <a:p>
            <a:r>
              <a:rPr lang="fi-FI" dirty="0"/>
              <a:t>80-l. funk-musiikin </a:t>
            </a:r>
            <a:r>
              <a:rPr lang="fi-FI" dirty="0" err="1"/>
              <a:t>samplet</a:t>
            </a:r>
            <a:r>
              <a:rPr lang="fi-FI" dirty="0"/>
              <a:t> hip hop-musiikin perustaksi:</a:t>
            </a:r>
          </a:p>
          <a:p>
            <a:r>
              <a:rPr lang="fi-FI" dirty="0"/>
              <a:t> </a:t>
            </a:r>
            <a:r>
              <a:rPr lang="fi-FI" b="1" dirty="0"/>
              <a:t>Public </a:t>
            </a:r>
            <a:r>
              <a:rPr lang="fi-FI" b="1" dirty="0" err="1"/>
              <a:t>enemy</a:t>
            </a:r>
            <a:endParaRPr lang="fi-FI" b="1" dirty="0"/>
          </a:p>
          <a:p>
            <a:r>
              <a:rPr lang="fi-FI" dirty="0"/>
              <a:t>90-l. N.W.A., Ice-T</a:t>
            </a:r>
          </a:p>
          <a:p>
            <a:r>
              <a:rPr lang="fi-FI" dirty="0"/>
              <a:t>2000-   Eminem, Jay-z, </a:t>
            </a:r>
            <a:r>
              <a:rPr lang="fi-FI" dirty="0" err="1"/>
              <a:t>Kendrick</a:t>
            </a:r>
            <a:r>
              <a:rPr lang="fi-FI" dirty="0"/>
              <a:t> </a:t>
            </a:r>
            <a:r>
              <a:rPr lang="fi-FI" dirty="0" err="1"/>
              <a:t>Lamarr</a:t>
            </a:r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D4391A24-D6F1-3045-BA27-37A01B3D22BE}"/>
              </a:ext>
            </a:extLst>
          </p:cNvPr>
          <p:cNvSpPr/>
          <p:nvPr/>
        </p:nvSpPr>
        <p:spPr>
          <a:xfrm>
            <a:off x="10832592" y="109020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2B36442F-0B4F-3547-B15C-F208A5E9F218}"/>
              </a:ext>
            </a:extLst>
          </p:cNvPr>
          <p:cNvSpPr/>
          <p:nvPr/>
        </p:nvSpPr>
        <p:spPr>
          <a:xfrm>
            <a:off x="10832592" y="243962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004B1D9E-ED44-AC41-981F-A9BF3A36301A}"/>
              </a:ext>
            </a:extLst>
          </p:cNvPr>
          <p:cNvSpPr/>
          <p:nvPr/>
        </p:nvSpPr>
        <p:spPr>
          <a:xfrm>
            <a:off x="10832592" y="4204169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F1422F86-D97F-114E-A8B5-578A64DBDF80}"/>
              </a:ext>
            </a:extLst>
          </p:cNvPr>
          <p:cNvSpPr/>
          <p:nvPr/>
        </p:nvSpPr>
        <p:spPr>
          <a:xfrm>
            <a:off x="10860157" y="565575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8194" name="Picture 2" descr="Kuvahaun tulos haulle Prince">
            <a:extLst>
              <a:ext uri="{FF2B5EF4-FFF2-40B4-BE49-F238E27FC236}">
                <a16:creationId xmlns:a16="http://schemas.microsoft.com/office/drawing/2014/main" id="{02BB77ED-6AF3-AC4B-B5A0-B613BAB67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2974" y="365125"/>
            <a:ext cx="2707861" cy="1841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Kuvahaun tulos haulle Public enemy">
            <a:extLst>
              <a:ext uri="{FF2B5EF4-FFF2-40B4-BE49-F238E27FC236}">
                <a16:creationId xmlns:a16="http://schemas.microsoft.com/office/drawing/2014/main" id="{AFCC9DFF-FC65-9A4C-8265-6309B38ADC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034" y="4819611"/>
            <a:ext cx="2321339" cy="1492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200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4A5D34-0BB5-D049-8DC7-729A91315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Roots</a:t>
            </a:r>
            <a:r>
              <a:rPr lang="fi-FI" dirty="0"/>
              <a:t>-musiikki: </a:t>
            </a:r>
            <a:r>
              <a:rPr lang="fi-FI" dirty="0" err="1"/>
              <a:t>Bluegrass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E84E86-CF89-0940-AD30-E399E9D223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Bluegrass</a:t>
            </a:r>
            <a:r>
              <a:rPr lang="fi-FI" dirty="0"/>
              <a:t>-nimitys mandoliinin soittaja </a:t>
            </a:r>
            <a:r>
              <a:rPr lang="fi-FI" b="1" dirty="0"/>
              <a:t>Bill Monroelta </a:t>
            </a:r>
            <a:r>
              <a:rPr lang="fi-FI" dirty="0"/>
              <a:t>Kentuckysta</a:t>
            </a:r>
          </a:p>
          <a:p>
            <a:r>
              <a:rPr lang="fi-FI" dirty="0"/>
              <a:t>Tyyli kehittyi 1900-luvulla </a:t>
            </a:r>
            <a:r>
              <a:rPr lang="fi-FI" dirty="0" err="1"/>
              <a:t>appalakkien</a:t>
            </a:r>
            <a:r>
              <a:rPr lang="fi-FI" dirty="0"/>
              <a:t> vuoriston perinnemusiikista, jossa on irlantilaisia, englantilaisia ja skottilaisia vaikutteita, myös gospelin ja jazzin vivahteita</a:t>
            </a:r>
          </a:p>
          <a:p>
            <a:r>
              <a:rPr lang="fi-FI" dirty="0"/>
              <a:t>Viulu, banjo, mandoliini, kitara, basso</a:t>
            </a:r>
          </a:p>
          <a:p>
            <a:r>
              <a:rPr lang="fi-FI" dirty="0"/>
              <a:t>Myös moniääninen laulu (erityisesti </a:t>
            </a:r>
            <a:r>
              <a:rPr lang="fi-FI" b="1" dirty="0" err="1"/>
              <a:t>bluegrass</a:t>
            </a:r>
            <a:r>
              <a:rPr lang="fi-FI" b="1" dirty="0"/>
              <a:t> gospel</a:t>
            </a:r>
            <a:r>
              <a:rPr lang="fi-FI" dirty="0"/>
              <a:t>)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E932F4FD-0568-7E47-9EE5-D6A9F348A448}"/>
              </a:ext>
            </a:extLst>
          </p:cNvPr>
          <p:cNvSpPr/>
          <p:nvPr/>
        </p:nvSpPr>
        <p:spPr>
          <a:xfrm>
            <a:off x="10832592" y="290779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808B3316-53C7-5F4D-B2DF-DBA8538115D3}"/>
              </a:ext>
            </a:extLst>
          </p:cNvPr>
          <p:cNvSpPr/>
          <p:nvPr/>
        </p:nvSpPr>
        <p:spPr>
          <a:xfrm>
            <a:off x="10832592" y="530749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290" name="Picture 2" descr="Kuvahaun tulos haulle Bluegrass">
            <a:extLst>
              <a:ext uri="{FF2B5EF4-FFF2-40B4-BE49-F238E27FC236}">
                <a16:creationId xmlns:a16="http://schemas.microsoft.com/office/drawing/2014/main" id="{564D384B-7322-C240-B81B-FDCDC013BF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9996" y="4555158"/>
            <a:ext cx="3835400" cy="212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113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1F2BD5-C46F-034E-92EF-FD7D79030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Country-musiikki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5B80A37-20F1-C548-9137-C471745404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err="1"/>
              <a:t>Okeh-records</a:t>
            </a:r>
            <a:r>
              <a:rPr lang="fi-FI" dirty="0"/>
              <a:t>: 1920-l. ensimmäiset levytykset</a:t>
            </a:r>
          </a:p>
          <a:p>
            <a:r>
              <a:rPr lang="fi-FI" dirty="0"/>
              <a:t>Tennesseessä  ”country-musiikin synty”</a:t>
            </a:r>
          </a:p>
          <a:p>
            <a:r>
              <a:rPr lang="fi-FI" b="1" dirty="0"/>
              <a:t>Jimmy </a:t>
            </a:r>
            <a:r>
              <a:rPr lang="fi-FI" b="1" dirty="0" err="1"/>
              <a:t>Rodgers</a:t>
            </a:r>
            <a:endParaRPr lang="fi-FI" b="1" dirty="0"/>
          </a:p>
          <a:p>
            <a:r>
              <a:rPr lang="fi-FI" b="1" dirty="0" err="1"/>
              <a:t>The</a:t>
            </a:r>
            <a:r>
              <a:rPr lang="fi-FI" b="1" dirty="0"/>
              <a:t> Carter </a:t>
            </a:r>
            <a:r>
              <a:rPr lang="fi-FI" b="1" dirty="0" err="1"/>
              <a:t>family</a:t>
            </a:r>
            <a:endParaRPr lang="fi-FI" b="1" dirty="0"/>
          </a:p>
          <a:p>
            <a:r>
              <a:rPr lang="fi-FI" dirty="0"/>
              <a:t> ”</a:t>
            </a:r>
            <a:r>
              <a:rPr lang="fi-FI" dirty="0" err="1"/>
              <a:t>barn</a:t>
            </a:r>
            <a:r>
              <a:rPr lang="fi-FI" dirty="0"/>
              <a:t> </a:t>
            </a:r>
            <a:r>
              <a:rPr lang="fi-FI" dirty="0" err="1"/>
              <a:t>dance</a:t>
            </a:r>
            <a:r>
              <a:rPr lang="fi-FI" dirty="0"/>
              <a:t>” -</a:t>
            </a:r>
            <a:r>
              <a:rPr lang="fi-FI" dirty="0" err="1"/>
              <a:t>showt</a:t>
            </a:r>
            <a:r>
              <a:rPr lang="fi-FI" dirty="0"/>
              <a:t>: Grand Ole </a:t>
            </a:r>
            <a:r>
              <a:rPr lang="fi-FI" dirty="0" err="1"/>
              <a:t>Opry</a:t>
            </a:r>
            <a:r>
              <a:rPr lang="fi-FI" dirty="0"/>
              <a:t> kuuluisin</a:t>
            </a:r>
          </a:p>
          <a:p>
            <a:r>
              <a:rPr lang="fi-FI" dirty="0"/>
              <a:t>Radio ja elokuvat: cowboy-musiikki tunnetuksi</a:t>
            </a:r>
          </a:p>
          <a:p>
            <a:r>
              <a:rPr lang="fi-FI" b="1" dirty="0"/>
              <a:t>Bob </a:t>
            </a:r>
            <a:r>
              <a:rPr lang="fi-FI" b="1" dirty="0" err="1"/>
              <a:t>Wills</a:t>
            </a:r>
            <a:r>
              <a:rPr lang="fi-FI" dirty="0"/>
              <a:t>, Western Swing -tyyli, sähkökitara mukaan</a:t>
            </a:r>
          </a:p>
          <a:p>
            <a:r>
              <a:rPr lang="fi-FI" dirty="0"/>
              <a:t>1950-l. Country </a:t>
            </a:r>
            <a:r>
              <a:rPr lang="fi-FI" dirty="0" err="1"/>
              <a:t>boogie</a:t>
            </a:r>
            <a:r>
              <a:rPr lang="fi-FI" dirty="0"/>
              <a:t>, </a:t>
            </a:r>
            <a:r>
              <a:rPr lang="fi-FI" dirty="0" err="1"/>
              <a:t>honky</a:t>
            </a:r>
            <a:r>
              <a:rPr lang="fi-FI" dirty="0"/>
              <a:t> </a:t>
            </a:r>
            <a:r>
              <a:rPr lang="fi-FI" dirty="0" err="1"/>
              <a:t>tonk</a:t>
            </a:r>
            <a:r>
              <a:rPr lang="fi-FI" dirty="0"/>
              <a:t>: </a:t>
            </a:r>
            <a:r>
              <a:rPr lang="fi-FI" b="1" dirty="0"/>
              <a:t>Hank Williams</a:t>
            </a:r>
          </a:p>
          <a:p>
            <a:r>
              <a:rPr lang="fi-FI" dirty="0"/>
              <a:t>1956 Rockabilly: </a:t>
            </a:r>
            <a:r>
              <a:rPr lang="fi-FI" b="1" dirty="0"/>
              <a:t>Johnny Cash</a:t>
            </a:r>
            <a:r>
              <a:rPr lang="fi-FI" dirty="0"/>
              <a:t>, Elvis Presley, </a:t>
            </a:r>
            <a:r>
              <a:rPr lang="fi-FI" dirty="0" err="1"/>
              <a:t>Patsy</a:t>
            </a:r>
            <a:r>
              <a:rPr lang="fi-FI" dirty="0"/>
              <a:t> </a:t>
            </a:r>
            <a:r>
              <a:rPr lang="fi-FI" dirty="0" err="1"/>
              <a:t>Cline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 -Nashville sound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713E1001-38C7-D547-84A4-557E23F64250}"/>
              </a:ext>
            </a:extLst>
          </p:cNvPr>
          <p:cNvSpPr/>
          <p:nvPr/>
        </p:nvSpPr>
        <p:spPr>
          <a:xfrm>
            <a:off x="10023017" y="52131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5ED96DD7-4296-924D-B373-053E376A55A1}"/>
              </a:ext>
            </a:extLst>
          </p:cNvPr>
          <p:cNvSpPr/>
          <p:nvPr/>
        </p:nvSpPr>
        <p:spPr>
          <a:xfrm>
            <a:off x="10023017" y="198534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DCB6F338-BCE1-344F-B2C0-EE2EB6552531}"/>
              </a:ext>
            </a:extLst>
          </p:cNvPr>
          <p:cNvSpPr/>
          <p:nvPr/>
        </p:nvSpPr>
        <p:spPr>
          <a:xfrm>
            <a:off x="10023017" y="3429000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89A851F3-4D26-4444-86F2-2A2D1C8A6865}"/>
              </a:ext>
            </a:extLst>
          </p:cNvPr>
          <p:cNvSpPr/>
          <p:nvPr/>
        </p:nvSpPr>
        <p:spPr>
          <a:xfrm>
            <a:off x="10023017" y="468586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45C35E05-2D77-AD4E-9A88-6C511F92B123}"/>
              </a:ext>
            </a:extLst>
          </p:cNvPr>
          <p:cNvSpPr/>
          <p:nvPr/>
        </p:nvSpPr>
        <p:spPr>
          <a:xfrm>
            <a:off x="10023017" y="581581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3314" name="Picture 2" descr="Kuvahaun tulos haulle Jimmie Rodgers">
            <a:extLst>
              <a:ext uri="{FF2B5EF4-FFF2-40B4-BE49-F238E27FC236}">
                <a16:creationId xmlns:a16="http://schemas.microsoft.com/office/drawing/2014/main" id="{81604C21-637C-9243-A3D1-24FA16207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977" y="119270"/>
            <a:ext cx="1550780" cy="211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6" name="Picture 4" descr="Kuvahaun tulos haulle Hank Williams">
            <a:extLst>
              <a:ext uri="{FF2B5EF4-FFF2-40B4-BE49-F238E27FC236}">
                <a16:creationId xmlns:a16="http://schemas.microsoft.com/office/drawing/2014/main" id="{D44E5F64-62AC-3745-9E71-2E5A95815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576" y="3307500"/>
            <a:ext cx="1403074" cy="17999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8" name="Picture 6" descr="Kuvahaun tulos haulle Johnny Cash">
            <a:extLst>
              <a:ext uri="{FF2B5EF4-FFF2-40B4-BE49-F238E27FC236}">
                <a16:creationId xmlns:a16="http://schemas.microsoft.com/office/drawing/2014/main" id="{318C195E-ADBD-214D-BF07-400F991A3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534" y="5392027"/>
            <a:ext cx="1118019" cy="1465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6787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078D267-7DEB-2E41-A013-8289A8861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 Country ja  Country pop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C2D216-6F18-6445-B90E-2C93ADB6A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 err="1"/>
              <a:t>Bakersfield</a:t>
            </a:r>
            <a:r>
              <a:rPr lang="fi-FI" dirty="0"/>
              <a:t>-sound 60-l. alussa Kaliforniassa: </a:t>
            </a:r>
            <a:r>
              <a:rPr lang="fi-FI" b="1" dirty="0" err="1"/>
              <a:t>Merle</a:t>
            </a:r>
            <a:r>
              <a:rPr lang="fi-FI" b="1" dirty="0"/>
              <a:t> </a:t>
            </a:r>
            <a:r>
              <a:rPr lang="fi-FI" b="1" dirty="0" err="1"/>
              <a:t>Haggard</a:t>
            </a:r>
            <a:endParaRPr lang="fi-FI" b="1" dirty="0"/>
          </a:p>
          <a:p>
            <a:r>
              <a:rPr lang="fi-FI" dirty="0"/>
              <a:t>60-l. lopulla eri  tyylien yhdistelmänä syntyy Country rock</a:t>
            </a:r>
          </a:p>
          <a:p>
            <a:pPr marL="0" indent="0">
              <a:buNone/>
            </a:pPr>
            <a:r>
              <a:rPr lang="fi-FI" dirty="0"/>
              <a:t> - paluu ”perinteisiin” ja britti-invaasion vastustus</a:t>
            </a:r>
          </a:p>
          <a:p>
            <a:r>
              <a:rPr lang="fi-FI" dirty="0"/>
              <a:t>70-80-l country pop: John Denver yhdisti countryn ja folk-rockin</a:t>
            </a:r>
          </a:p>
          <a:p>
            <a:r>
              <a:rPr lang="fi-FI" b="1" dirty="0"/>
              <a:t>Dolly </a:t>
            </a:r>
            <a:r>
              <a:rPr lang="fi-FI" b="1" dirty="0" err="1"/>
              <a:t>Parton</a:t>
            </a:r>
            <a:r>
              <a:rPr lang="fi-FI" dirty="0"/>
              <a:t>, </a:t>
            </a:r>
            <a:r>
              <a:rPr lang="fi-FI" dirty="0" err="1"/>
              <a:t>Willie</a:t>
            </a:r>
            <a:r>
              <a:rPr lang="fi-FI" dirty="0"/>
              <a:t> Nelson suosittuja </a:t>
            </a:r>
            <a:r>
              <a:rPr lang="fi-FI" dirty="0" err="1"/>
              <a:t>mainstream</a:t>
            </a:r>
            <a:r>
              <a:rPr lang="fi-FI" dirty="0"/>
              <a:t>-countryn edustajia</a:t>
            </a:r>
          </a:p>
          <a:p>
            <a:r>
              <a:rPr lang="fi-FI" dirty="0"/>
              <a:t>George </a:t>
            </a:r>
            <a:r>
              <a:rPr lang="fi-FI" dirty="0" err="1"/>
              <a:t>Strait</a:t>
            </a:r>
            <a:endParaRPr lang="fi-FI" dirty="0"/>
          </a:p>
          <a:p>
            <a:r>
              <a:rPr lang="fi-FI" dirty="0"/>
              <a:t>1990-l Country yleismaailmalliseen suosioon, Rivitanssi-ilmiö</a:t>
            </a:r>
          </a:p>
          <a:p>
            <a:pPr marL="0" indent="0">
              <a:buNone/>
            </a:pPr>
            <a:r>
              <a:rPr lang="fi-FI" dirty="0"/>
              <a:t> -</a:t>
            </a:r>
            <a:r>
              <a:rPr lang="fi-FI" b="1" dirty="0" err="1"/>
              <a:t>Garth</a:t>
            </a:r>
            <a:r>
              <a:rPr lang="fi-FI" b="1" dirty="0"/>
              <a:t> Brooks</a:t>
            </a:r>
          </a:p>
          <a:p>
            <a:pPr marL="0" indent="0">
              <a:buNone/>
            </a:pPr>
            <a:r>
              <a:rPr lang="fi-FI" dirty="0"/>
              <a:t> -</a:t>
            </a:r>
            <a:r>
              <a:rPr lang="fi-FI" b="1" dirty="0" err="1"/>
              <a:t>Dixie</a:t>
            </a:r>
            <a:r>
              <a:rPr lang="fi-FI" b="1" dirty="0"/>
              <a:t> </a:t>
            </a:r>
            <a:r>
              <a:rPr lang="fi-FI" b="1" dirty="0" err="1"/>
              <a:t>Chicks</a:t>
            </a:r>
            <a:r>
              <a:rPr lang="fi-FI" b="1" dirty="0"/>
              <a:t> </a:t>
            </a:r>
            <a:r>
              <a:rPr lang="fi-FI" dirty="0"/>
              <a:t>–yhtye</a:t>
            </a:r>
          </a:p>
          <a:p>
            <a:r>
              <a:rPr lang="fi-FI" dirty="0"/>
              <a:t>2000-luvun country-artisteja:</a:t>
            </a:r>
          </a:p>
          <a:p>
            <a:pPr marL="0" indent="0">
              <a:buNone/>
            </a:pPr>
            <a:r>
              <a:rPr lang="fi-FI" dirty="0"/>
              <a:t>-Patty </a:t>
            </a:r>
            <a:r>
              <a:rPr lang="fi-FI" dirty="0" err="1"/>
              <a:t>Loveless</a:t>
            </a:r>
            <a:r>
              <a:rPr lang="fi-FI" dirty="0"/>
              <a:t>, </a:t>
            </a:r>
            <a:r>
              <a:rPr lang="fi-FI" b="1" dirty="0"/>
              <a:t>Shania Twain</a:t>
            </a:r>
          </a:p>
          <a:p>
            <a:pPr marL="0" indent="0">
              <a:buNone/>
            </a:pPr>
            <a:r>
              <a:rPr lang="fi-FI" dirty="0"/>
              <a:t>-Carrie </a:t>
            </a:r>
            <a:r>
              <a:rPr lang="fi-FI" dirty="0" err="1"/>
              <a:t>Underwood</a:t>
            </a:r>
            <a:r>
              <a:rPr lang="fi-FI" dirty="0"/>
              <a:t>, Taylor Swift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7C5DCDA5-19E3-1F4B-918C-299E11BD590B}"/>
              </a:ext>
            </a:extLst>
          </p:cNvPr>
          <p:cNvSpPr/>
          <p:nvPr/>
        </p:nvSpPr>
        <p:spPr>
          <a:xfrm>
            <a:off x="9883869" y="19211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876FE108-FA8A-734D-B452-7834B7AC967B}"/>
              </a:ext>
            </a:extLst>
          </p:cNvPr>
          <p:cNvSpPr/>
          <p:nvPr/>
        </p:nvSpPr>
        <p:spPr>
          <a:xfrm>
            <a:off x="9883869" y="1877411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5A60EEE5-A260-5F43-8EAF-63E0BF4406B7}"/>
              </a:ext>
            </a:extLst>
          </p:cNvPr>
          <p:cNvSpPr/>
          <p:nvPr/>
        </p:nvSpPr>
        <p:spPr>
          <a:xfrm>
            <a:off x="9883869" y="305476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9B44B716-312E-4042-87A2-B697F54C44A0}"/>
              </a:ext>
            </a:extLst>
          </p:cNvPr>
          <p:cNvSpPr/>
          <p:nvPr/>
        </p:nvSpPr>
        <p:spPr>
          <a:xfrm>
            <a:off x="9883869" y="581558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B156EA9B-2DB3-DA44-9D81-7FF3122F2080}"/>
              </a:ext>
            </a:extLst>
          </p:cNvPr>
          <p:cNvSpPr/>
          <p:nvPr/>
        </p:nvSpPr>
        <p:spPr>
          <a:xfrm>
            <a:off x="9883869" y="4232117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4338" name="Picture 2" descr="Kuvahaun tulos haulle Dolly Parton">
            <a:extLst>
              <a:ext uri="{FF2B5EF4-FFF2-40B4-BE49-F238E27FC236}">
                <a16:creationId xmlns:a16="http://schemas.microsoft.com/office/drawing/2014/main" id="{18C388F9-7094-0243-A444-81D76ED21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896" y="-59712"/>
            <a:ext cx="3057431" cy="1717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0" name="Picture 4" descr="Kuvahaun tulos haulle dixie chicks">
            <a:extLst>
              <a:ext uri="{FF2B5EF4-FFF2-40B4-BE49-F238E27FC236}">
                <a16:creationId xmlns:a16="http://schemas.microsoft.com/office/drawing/2014/main" id="{2EC98133-67E1-024F-92E9-FDD6F07A37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598841"/>
            <a:ext cx="2315541" cy="1821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2" name="Picture 6" descr="Kuvahaun tulos haulle Merle Haggard">
            <a:extLst>
              <a:ext uri="{FF2B5EF4-FFF2-40B4-BE49-F238E27FC236}">
                <a16:creationId xmlns:a16="http://schemas.microsoft.com/office/drawing/2014/main" id="{09B18616-4E6D-FF47-8400-693032FC4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148" y="98356"/>
            <a:ext cx="1240039" cy="1234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443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413ED6-CFEB-0047-B014-01D62A934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Country Rock ja Southern Rock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09B70C-DFB6-8B41-A787-B881FCE1A8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60-l. lopulta lähtien: blues-, rock-, </a:t>
            </a:r>
            <a:r>
              <a:rPr lang="fi-FI" dirty="0" err="1"/>
              <a:t>folk-</a:t>
            </a:r>
            <a:r>
              <a:rPr lang="fi-FI" dirty="0"/>
              <a:t> ja country-vaikutteet erilaisina yhdistelminä USA:n länsirannikolla ja etelävaltioissa, 70-l. alku kulta-aikaa</a:t>
            </a:r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 err="1"/>
              <a:t>Grateful</a:t>
            </a:r>
            <a:r>
              <a:rPr lang="fi-FI" b="1" dirty="0"/>
              <a:t> </a:t>
            </a:r>
            <a:r>
              <a:rPr lang="fi-FI" b="1" dirty="0" err="1"/>
              <a:t>Dead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-Buffalo </a:t>
            </a:r>
            <a:r>
              <a:rPr lang="fi-FI" dirty="0" err="1"/>
              <a:t>Springfield</a:t>
            </a:r>
            <a:r>
              <a:rPr lang="fi-FI" dirty="0"/>
              <a:t>, Crosby, </a:t>
            </a:r>
            <a:r>
              <a:rPr lang="fi-FI" dirty="0" err="1"/>
              <a:t>Stills</a:t>
            </a:r>
            <a:r>
              <a:rPr lang="fi-FI" dirty="0"/>
              <a:t> &amp; Nash, Neil Young</a:t>
            </a:r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 err="1"/>
              <a:t>The</a:t>
            </a:r>
            <a:r>
              <a:rPr lang="fi-FI" dirty="0"/>
              <a:t> </a:t>
            </a:r>
            <a:r>
              <a:rPr lang="fi-FI" b="1" dirty="0" err="1"/>
              <a:t>Allman</a:t>
            </a:r>
            <a:r>
              <a:rPr lang="fi-FI" b="1" dirty="0"/>
              <a:t> </a:t>
            </a:r>
            <a:r>
              <a:rPr lang="fi-FI" b="1" dirty="0" err="1"/>
              <a:t>brothers</a:t>
            </a:r>
            <a:r>
              <a:rPr lang="fi-FI" b="1" dirty="0"/>
              <a:t> </a:t>
            </a:r>
            <a:r>
              <a:rPr lang="fi-FI" b="1" dirty="0" err="1"/>
              <a:t>band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/>
              <a:t>Eagles</a:t>
            </a:r>
          </a:p>
          <a:p>
            <a:pPr marL="0" indent="0">
              <a:buNone/>
            </a:pPr>
            <a:r>
              <a:rPr lang="fi-FI" b="1" dirty="0"/>
              <a:t>-Little </a:t>
            </a:r>
            <a:r>
              <a:rPr lang="fi-FI" b="1" dirty="0" err="1"/>
              <a:t>Feat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 err="1"/>
              <a:t>Lynyrd</a:t>
            </a:r>
            <a:r>
              <a:rPr lang="fi-FI" b="1" dirty="0"/>
              <a:t> </a:t>
            </a:r>
            <a:r>
              <a:rPr lang="fi-FI" b="1" dirty="0" err="1"/>
              <a:t>Skynyrd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/>
              <a:t>ZZ Top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C3FAB847-D489-7740-9CD4-76D6FD2F0DB2}"/>
              </a:ext>
            </a:extLst>
          </p:cNvPr>
          <p:cNvSpPr/>
          <p:nvPr/>
        </p:nvSpPr>
        <p:spPr>
          <a:xfrm>
            <a:off x="9382539" y="2643809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3B1C6BA9-463E-B04D-B5B5-D599DF05E9C5}"/>
              </a:ext>
            </a:extLst>
          </p:cNvPr>
          <p:cNvSpPr/>
          <p:nvPr/>
        </p:nvSpPr>
        <p:spPr>
          <a:xfrm>
            <a:off x="9382539" y="382116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28C671F9-79D3-BF40-93F5-664AAE109F62}"/>
              </a:ext>
            </a:extLst>
          </p:cNvPr>
          <p:cNvSpPr/>
          <p:nvPr/>
        </p:nvSpPr>
        <p:spPr>
          <a:xfrm>
            <a:off x="3128705" y="40627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FF795066-7A4A-204A-90EB-9522EBE03171}"/>
              </a:ext>
            </a:extLst>
          </p:cNvPr>
          <p:cNvSpPr/>
          <p:nvPr/>
        </p:nvSpPr>
        <p:spPr>
          <a:xfrm>
            <a:off x="8861331" y="5828733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F6E77028-788D-FD40-9900-F29C01E0493D}"/>
              </a:ext>
            </a:extLst>
          </p:cNvPr>
          <p:cNvSpPr/>
          <p:nvPr/>
        </p:nvSpPr>
        <p:spPr>
          <a:xfrm>
            <a:off x="3554894" y="541510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oimintopainike: Filmi 8">
            <a:hlinkClick r:id="rId7" highlightClick="1"/>
            <a:extLst>
              <a:ext uri="{FF2B5EF4-FFF2-40B4-BE49-F238E27FC236}">
                <a16:creationId xmlns:a16="http://schemas.microsoft.com/office/drawing/2014/main" id="{D5126398-8916-CC4A-85BC-07B3C41EB1F1}"/>
              </a:ext>
            </a:extLst>
          </p:cNvPr>
          <p:cNvSpPr/>
          <p:nvPr/>
        </p:nvSpPr>
        <p:spPr>
          <a:xfrm>
            <a:off x="2014927" y="579069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5362" name="Picture 2" descr="Kuvahaun tulos haulle the allman brothers band">
            <a:extLst>
              <a:ext uri="{FF2B5EF4-FFF2-40B4-BE49-F238E27FC236}">
                <a16:creationId xmlns:a16="http://schemas.microsoft.com/office/drawing/2014/main" id="{C04C52A9-EA48-5449-A8C6-528E557E0C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8490" y="-88965"/>
            <a:ext cx="3512930" cy="1847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Kuvahaun tulos haulle grateful dead">
            <a:extLst>
              <a:ext uri="{FF2B5EF4-FFF2-40B4-BE49-F238E27FC236}">
                <a16:creationId xmlns:a16="http://schemas.microsoft.com/office/drawing/2014/main" id="{19EE89E0-A74D-F54D-94F8-F70F38F646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772" y="3686225"/>
            <a:ext cx="2364961" cy="1418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6" name="Picture 6" descr="Kuvahaun tulos haulle Little feat">
            <a:extLst>
              <a:ext uri="{FF2B5EF4-FFF2-40B4-BE49-F238E27FC236}">
                <a16:creationId xmlns:a16="http://schemas.microsoft.com/office/drawing/2014/main" id="{61CF8E89-781C-6442-AD6D-56615531A7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789" y="5562726"/>
            <a:ext cx="2020631" cy="1344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409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13E22E8-216E-004D-8C60-8DFADBF4F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Rock-</a:t>
            </a:r>
            <a:r>
              <a:rPr lang="fi-FI" dirty="0"/>
              <a:t> ja pop-musiikin vaiheita 1980-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42427D-AC79-BC43-BA79-134129C5CF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Music TV, Musiikkivideoiden aikakausi alkaa</a:t>
            </a:r>
          </a:p>
          <a:p>
            <a:r>
              <a:rPr lang="fi-FI" dirty="0"/>
              <a:t>1980-luvun megatähdet: </a:t>
            </a:r>
            <a:r>
              <a:rPr lang="fi-FI" b="1" dirty="0"/>
              <a:t>Madonna</a:t>
            </a:r>
            <a:r>
              <a:rPr lang="fi-FI" dirty="0"/>
              <a:t>, Michael Jackson</a:t>
            </a:r>
          </a:p>
          <a:p>
            <a:r>
              <a:rPr lang="fi-FI" dirty="0"/>
              <a:t>Stadion-konsertit</a:t>
            </a:r>
          </a:p>
          <a:p>
            <a:r>
              <a:rPr lang="fi-FI" dirty="0"/>
              <a:t>Elektroninen tanssimusiikki, </a:t>
            </a:r>
            <a:r>
              <a:rPr lang="fi-FI" dirty="0" err="1"/>
              <a:t>Synapop</a:t>
            </a:r>
            <a:endParaRPr lang="fi-FI" dirty="0"/>
          </a:p>
          <a:p>
            <a:r>
              <a:rPr lang="fi-FI" b="1" dirty="0" err="1"/>
              <a:t>Kraftwerk</a:t>
            </a:r>
            <a:endParaRPr lang="fi-FI" b="1" dirty="0"/>
          </a:p>
          <a:p>
            <a:r>
              <a:rPr lang="fi-FI" b="1" dirty="0" err="1"/>
              <a:t>Pet</a:t>
            </a:r>
            <a:r>
              <a:rPr lang="fi-FI" b="1" dirty="0"/>
              <a:t> Shop Boys</a:t>
            </a:r>
          </a:p>
          <a:p>
            <a:r>
              <a:rPr lang="fi-FI" dirty="0" err="1"/>
              <a:t>Depeche</a:t>
            </a:r>
            <a:r>
              <a:rPr lang="fi-FI" dirty="0"/>
              <a:t> </a:t>
            </a:r>
            <a:r>
              <a:rPr lang="fi-FI" dirty="0" err="1"/>
              <a:t>mode</a:t>
            </a:r>
            <a:endParaRPr lang="fi-FI" dirty="0"/>
          </a:p>
          <a:p>
            <a:r>
              <a:rPr lang="fi-FI" dirty="0"/>
              <a:t>Metallimusiikki:</a:t>
            </a:r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/>
              <a:t>Metallica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6C71F3B7-D64D-DD49-BBAC-760CA4EC1EEB}"/>
              </a:ext>
            </a:extLst>
          </p:cNvPr>
          <p:cNvSpPr/>
          <p:nvPr/>
        </p:nvSpPr>
        <p:spPr>
          <a:xfrm>
            <a:off x="10654747" y="110851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17FA6FF3-D6D6-F14B-B3DF-D91AAF1F0273}"/>
              </a:ext>
            </a:extLst>
          </p:cNvPr>
          <p:cNvSpPr/>
          <p:nvPr/>
        </p:nvSpPr>
        <p:spPr>
          <a:xfrm>
            <a:off x="10654747" y="266128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B8B81E05-0076-A240-B57A-4C5C224B6825}"/>
              </a:ext>
            </a:extLst>
          </p:cNvPr>
          <p:cNvSpPr/>
          <p:nvPr/>
        </p:nvSpPr>
        <p:spPr>
          <a:xfrm>
            <a:off x="10654747" y="439309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31FC69BE-4212-A84C-989D-6DA84879FDB5}"/>
              </a:ext>
            </a:extLst>
          </p:cNvPr>
          <p:cNvSpPr/>
          <p:nvPr/>
        </p:nvSpPr>
        <p:spPr>
          <a:xfrm>
            <a:off x="10654747" y="57494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9218" name="Picture 2" descr="Kuvahaun tulos haulle Madonna">
            <a:extLst>
              <a:ext uri="{FF2B5EF4-FFF2-40B4-BE49-F238E27FC236}">
                <a16:creationId xmlns:a16="http://schemas.microsoft.com/office/drawing/2014/main" id="{D2DD9BD3-A90F-B245-A66E-DF1323A9A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6923" y="2752224"/>
            <a:ext cx="3171599" cy="190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Kuvahaun tulos haulle Kraftwerk">
            <a:extLst>
              <a:ext uri="{FF2B5EF4-FFF2-40B4-BE49-F238E27FC236}">
                <a16:creationId xmlns:a16="http://schemas.microsoft.com/office/drawing/2014/main" id="{5B421EE9-75B5-8846-BD7B-9613423BD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5873" y="3639272"/>
            <a:ext cx="2683253" cy="1507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Kuvahaun tulos haulle Metallica">
            <a:extLst>
              <a:ext uri="{FF2B5EF4-FFF2-40B4-BE49-F238E27FC236}">
                <a16:creationId xmlns:a16="http://schemas.microsoft.com/office/drawing/2014/main" id="{96B826F8-5FC0-6440-8AB0-7D88340D88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2934" y="4964440"/>
            <a:ext cx="2683253" cy="177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84500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747345-EE0E-0C43-ABE7-588F66EF8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1990-luku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81ABA7-4DF6-F341-B3BA-D0A7DFE87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Grunge</a:t>
            </a:r>
            <a:r>
              <a:rPr lang="fi-FI" dirty="0"/>
              <a:t>-rock syntyi 80-lopussa Seattlen seudulla USA:ssa</a:t>
            </a:r>
          </a:p>
          <a:p>
            <a:pPr marL="0" indent="0">
              <a:buNone/>
            </a:pPr>
            <a:r>
              <a:rPr lang="fi-FI" b="1" dirty="0"/>
              <a:t>   -Nirvana (Kurt </a:t>
            </a:r>
            <a:r>
              <a:rPr lang="fi-FI" b="1" dirty="0" err="1"/>
              <a:t>Cobain</a:t>
            </a:r>
            <a:r>
              <a:rPr lang="fi-FI" b="1" dirty="0"/>
              <a:t>)</a:t>
            </a:r>
          </a:p>
          <a:p>
            <a:r>
              <a:rPr lang="fi-FI" dirty="0"/>
              <a:t>Vaihtoehtorock: </a:t>
            </a:r>
            <a:r>
              <a:rPr lang="fi-FI" b="1" dirty="0"/>
              <a:t>Red Hot Chili Peppers</a:t>
            </a:r>
            <a:r>
              <a:rPr lang="fi-FI" dirty="0"/>
              <a:t>, </a:t>
            </a:r>
            <a:r>
              <a:rPr lang="fi-FI" b="1" dirty="0"/>
              <a:t>R.E.M.,</a:t>
            </a:r>
          </a:p>
          <a:p>
            <a:pPr marL="0" indent="0">
              <a:buNone/>
            </a:pPr>
            <a:r>
              <a:rPr lang="fi-FI" dirty="0"/>
              <a:t>   - </a:t>
            </a:r>
            <a:r>
              <a:rPr lang="fi-FI" b="1" dirty="0"/>
              <a:t>Radiohead</a:t>
            </a:r>
          </a:p>
          <a:p>
            <a:r>
              <a:rPr lang="fi-FI" dirty="0"/>
              <a:t>Brittipop: </a:t>
            </a:r>
            <a:r>
              <a:rPr lang="fi-FI" b="1" dirty="0"/>
              <a:t>Oasis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r>
              <a:rPr lang="fi-FI" dirty="0"/>
              <a:t>Tyttö- ja poikabändit: </a:t>
            </a:r>
            <a:r>
              <a:rPr lang="fi-FI" b="1" dirty="0" err="1"/>
              <a:t>Spice</a:t>
            </a:r>
            <a:r>
              <a:rPr lang="fi-FI" b="1" dirty="0"/>
              <a:t> </a:t>
            </a:r>
            <a:r>
              <a:rPr lang="fi-FI" b="1" dirty="0" err="1"/>
              <a:t>girls</a:t>
            </a:r>
            <a:r>
              <a:rPr lang="fi-FI" dirty="0"/>
              <a:t>, Back </a:t>
            </a:r>
            <a:r>
              <a:rPr lang="fi-FI" dirty="0" err="1"/>
              <a:t>Street</a:t>
            </a:r>
            <a:r>
              <a:rPr lang="fi-FI" dirty="0"/>
              <a:t> Boys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23B404EC-A72A-5C4E-8589-AE9AF3431AA1}"/>
              </a:ext>
            </a:extLst>
          </p:cNvPr>
          <p:cNvSpPr/>
          <p:nvPr/>
        </p:nvSpPr>
        <p:spPr>
          <a:xfrm>
            <a:off x="7846480" y="41935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F079B293-083C-0242-AD2B-97ADD8C560FE}"/>
              </a:ext>
            </a:extLst>
          </p:cNvPr>
          <p:cNvSpPr/>
          <p:nvPr/>
        </p:nvSpPr>
        <p:spPr>
          <a:xfrm>
            <a:off x="10311384" y="169068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B0032C7B-E002-F64D-9B2C-6B38FE45C13E}"/>
              </a:ext>
            </a:extLst>
          </p:cNvPr>
          <p:cNvSpPr/>
          <p:nvPr/>
        </p:nvSpPr>
        <p:spPr>
          <a:xfrm>
            <a:off x="2619689" y="4331009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0B3424DB-8748-144E-B4AF-5AE76FC04278}"/>
              </a:ext>
            </a:extLst>
          </p:cNvPr>
          <p:cNvSpPr/>
          <p:nvPr/>
        </p:nvSpPr>
        <p:spPr>
          <a:xfrm>
            <a:off x="8406384" y="565575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49200EE0-F79F-B54E-A8AD-2EC7344D1ACF}"/>
              </a:ext>
            </a:extLst>
          </p:cNvPr>
          <p:cNvSpPr/>
          <p:nvPr/>
        </p:nvSpPr>
        <p:spPr>
          <a:xfrm>
            <a:off x="4401178" y="3288593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oimintopainike: Filmi 8">
            <a:hlinkClick r:id="rId7" highlightClick="1"/>
            <a:extLst>
              <a:ext uri="{FF2B5EF4-FFF2-40B4-BE49-F238E27FC236}">
                <a16:creationId xmlns:a16="http://schemas.microsoft.com/office/drawing/2014/main" id="{17F95ABD-518A-DD42-BD2D-2A8583F49A1F}"/>
              </a:ext>
            </a:extLst>
          </p:cNvPr>
          <p:cNvSpPr/>
          <p:nvPr/>
        </p:nvSpPr>
        <p:spPr>
          <a:xfrm>
            <a:off x="10311384" y="3113190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42" name="Picture 2" descr="Kuvahaun tulos haulle Nirvana">
            <a:extLst>
              <a:ext uri="{FF2B5EF4-FFF2-40B4-BE49-F238E27FC236}">
                <a16:creationId xmlns:a16="http://schemas.microsoft.com/office/drawing/2014/main" id="{7B185542-792A-AB44-A7AC-6949AEA83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0695" y="-12886"/>
            <a:ext cx="2545798" cy="1906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Kuvahaun tulos haulle REM">
            <a:extLst>
              <a:ext uri="{FF2B5EF4-FFF2-40B4-BE49-F238E27FC236}">
                <a16:creationId xmlns:a16="http://schemas.microsoft.com/office/drawing/2014/main" id="{4A0B1D22-D08A-9A4C-A7E4-BEFD59759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363" y="3341790"/>
            <a:ext cx="2348948" cy="13154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6" name="Picture 6" descr="Kuvahaun tulos haulle Spice girls">
            <a:extLst>
              <a:ext uri="{FF2B5EF4-FFF2-40B4-BE49-F238E27FC236}">
                <a16:creationId xmlns:a16="http://schemas.microsoft.com/office/drawing/2014/main" id="{B0369979-FB2C-CD41-A8C7-6CE37868AD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4592" y="5373425"/>
            <a:ext cx="2671708" cy="1335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3532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E0ECE-1B13-4F4E-AA35-5CE7C0679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2000-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18120B-760E-054D-AFE6-86F98AFB41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Rock-</a:t>
            </a:r>
            <a:r>
              <a:rPr lang="fi-FI" dirty="0"/>
              <a:t> ja pop-musiikki 90-l. lähtien sisältänyt yhä enemmän aikaisempien tyylien kierrättämistä</a:t>
            </a:r>
          </a:p>
          <a:p>
            <a:r>
              <a:rPr lang="fi-FI" dirty="0"/>
              <a:t>Hip hop vaikuttanut pop-musiikkiin</a:t>
            </a:r>
          </a:p>
          <a:p>
            <a:r>
              <a:rPr lang="fi-FI" dirty="0"/>
              <a:t>Tietokone(tanssi)musiikki: </a:t>
            </a:r>
            <a:r>
              <a:rPr lang="fi-FI" dirty="0" err="1"/>
              <a:t>new</a:t>
            </a:r>
            <a:r>
              <a:rPr lang="fi-FI" dirty="0"/>
              <a:t> </a:t>
            </a:r>
            <a:r>
              <a:rPr lang="fi-FI" dirty="0" err="1"/>
              <a:t>rave</a:t>
            </a:r>
            <a:r>
              <a:rPr lang="fi-FI" dirty="0"/>
              <a:t>, </a:t>
            </a:r>
            <a:r>
              <a:rPr lang="fi-FI" dirty="0" err="1"/>
              <a:t>trance</a:t>
            </a:r>
            <a:r>
              <a:rPr lang="fi-FI" dirty="0"/>
              <a:t>, </a:t>
            </a:r>
            <a:r>
              <a:rPr lang="fi-FI" dirty="0" err="1"/>
              <a:t>ambient</a:t>
            </a:r>
            <a:r>
              <a:rPr lang="fi-FI" dirty="0"/>
              <a:t>, …</a:t>
            </a:r>
          </a:p>
          <a:p>
            <a:r>
              <a:rPr lang="fi-FI" dirty="0"/>
              <a:t>Laulaja-lauluntekijöitä:</a:t>
            </a:r>
          </a:p>
          <a:p>
            <a:r>
              <a:rPr lang="fi-FI" b="1" dirty="0"/>
              <a:t>Christina Aguilera,</a:t>
            </a:r>
            <a:r>
              <a:rPr lang="fi-FI" dirty="0"/>
              <a:t> </a:t>
            </a:r>
            <a:r>
              <a:rPr lang="fi-FI" b="1" dirty="0"/>
              <a:t>Lady </a:t>
            </a:r>
            <a:r>
              <a:rPr lang="fi-FI" b="1" dirty="0" err="1"/>
              <a:t>Gaga</a:t>
            </a:r>
            <a:r>
              <a:rPr lang="fi-FI" b="1" dirty="0"/>
              <a:t>, Beyoncé</a:t>
            </a:r>
          </a:p>
          <a:p>
            <a:r>
              <a:rPr lang="fi-FI" b="1" dirty="0" err="1"/>
              <a:t>Adele</a:t>
            </a:r>
            <a:endParaRPr lang="fi-FI" dirty="0"/>
          </a:p>
          <a:p>
            <a:r>
              <a:rPr lang="fi-FI" b="1" dirty="0"/>
              <a:t>Justin </a:t>
            </a:r>
            <a:r>
              <a:rPr lang="fi-FI" b="1" dirty="0" err="1"/>
              <a:t>Timberlake</a:t>
            </a:r>
            <a:r>
              <a:rPr lang="fi-FI" dirty="0"/>
              <a:t>, Justin </a:t>
            </a:r>
            <a:r>
              <a:rPr lang="fi-FI" dirty="0" err="1"/>
              <a:t>Bieber</a:t>
            </a:r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A61BCE69-FF18-0A4E-9664-F7A0392B9D60}"/>
              </a:ext>
            </a:extLst>
          </p:cNvPr>
          <p:cNvSpPr/>
          <p:nvPr/>
        </p:nvSpPr>
        <p:spPr>
          <a:xfrm>
            <a:off x="10571988" y="238658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6C46B88B-604D-1F41-87BD-DC5CF520AA7A}"/>
              </a:ext>
            </a:extLst>
          </p:cNvPr>
          <p:cNvSpPr/>
          <p:nvPr/>
        </p:nvSpPr>
        <p:spPr>
          <a:xfrm>
            <a:off x="10571988" y="352505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9FA8ABF6-5644-C247-A6D1-B5421E0DCAD9}"/>
              </a:ext>
            </a:extLst>
          </p:cNvPr>
          <p:cNvSpPr/>
          <p:nvPr/>
        </p:nvSpPr>
        <p:spPr>
          <a:xfrm>
            <a:off x="10571988" y="465877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266" name="Picture 2" descr="Kuvahaun tulos haulle Lady Gaga">
            <a:extLst>
              <a:ext uri="{FF2B5EF4-FFF2-40B4-BE49-F238E27FC236}">
                <a16:creationId xmlns:a16="http://schemas.microsoft.com/office/drawing/2014/main" id="{D7854CD3-569E-D94C-8683-0E6E00AE9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435" y="84641"/>
            <a:ext cx="1550504" cy="1803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Kuvahaun tulos haulle Beyonce">
            <a:extLst>
              <a:ext uri="{FF2B5EF4-FFF2-40B4-BE49-F238E27FC236}">
                <a16:creationId xmlns:a16="http://schemas.microsoft.com/office/drawing/2014/main" id="{3F04F89A-F617-BB4E-BD47-83FBEC49E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1754" y="5142041"/>
            <a:ext cx="2148232" cy="160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 descr="Kuvahaun tulos haulle Christina Aguilera">
            <a:extLst>
              <a:ext uri="{FF2B5EF4-FFF2-40B4-BE49-F238E27FC236}">
                <a16:creationId xmlns:a16="http://schemas.microsoft.com/office/drawing/2014/main" id="{AA869B5C-A8A4-4249-84C8-59D692BA54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47532" y="106858"/>
            <a:ext cx="1727476" cy="219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oimintopainike: Filmi 6">
            <a:hlinkClick r:id="rId8" highlightClick="1"/>
            <a:extLst>
              <a:ext uri="{FF2B5EF4-FFF2-40B4-BE49-F238E27FC236}">
                <a16:creationId xmlns:a16="http://schemas.microsoft.com/office/drawing/2014/main" id="{AFBEF2E4-1761-AE45-A9C7-903DA124A52B}"/>
              </a:ext>
            </a:extLst>
          </p:cNvPr>
          <p:cNvSpPr/>
          <p:nvPr/>
        </p:nvSpPr>
        <p:spPr>
          <a:xfrm>
            <a:off x="10571988" y="588883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272" name="Picture 8" descr="Kuvahaun tulos haulle Adele">
            <a:extLst>
              <a:ext uri="{FF2B5EF4-FFF2-40B4-BE49-F238E27FC236}">
                <a16:creationId xmlns:a16="http://schemas.microsoft.com/office/drawing/2014/main" id="{50288DD4-6435-BD47-8CAA-E8FB63A3F7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8213" y="4922667"/>
            <a:ext cx="1932333" cy="1932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oimintopainike: Filmi 7">
            <a:hlinkClick r:id="rId10" highlightClick="1"/>
            <a:extLst>
              <a:ext uri="{FF2B5EF4-FFF2-40B4-BE49-F238E27FC236}">
                <a16:creationId xmlns:a16="http://schemas.microsoft.com/office/drawing/2014/main" id="{08403DE6-3E6B-7D42-923A-51E1EE5EC71C}"/>
              </a:ext>
            </a:extLst>
          </p:cNvPr>
          <p:cNvSpPr/>
          <p:nvPr/>
        </p:nvSpPr>
        <p:spPr>
          <a:xfrm>
            <a:off x="56388" y="579069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1274" name="Picture 10" descr="Kuvahaun tulos haulle justin timberlake">
            <a:extLst>
              <a:ext uri="{FF2B5EF4-FFF2-40B4-BE49-F238E27FC236}">
                <a16:creationId xmlns:a16="http://schemas.microsoft.com/office/drawing/2014/main" id="{DA82863B-57E8-E246-9955-41767CC0C8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789" y="5701194"/>
            <a:ext cx="2488457" cy="1244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946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4596D8B-1BCE-114A-BA70-B0E9B4B9B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Gospel-musiikki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5BE0315-A4A6-8247-B210-E4F8968388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Amerikassa, erityisesti etelässä syntynyt kristillinen musiikki, jossa laululla (ja laulutavalla) suuri merkitys, usein solisti ja kuoro</a:t>
            </a:r>
          </a:p>
          <a:p>
            <a:r>
              <a:rPr lang="fi-FI" dirty="0"/>
              <a:t>Myös säestettyä gospelia: </a:t>
            </a:r>
            <a:r>
              <a:rPr lang="fi-FI" dirty="0" err="1"/>
              <a:t>hammond</a:t>
            </a:r>
            <a:r>
              <a:rPr lang="fi-FI" dirty="0"/>
              <a:t>-urut, piano, bändisoittimet</a:t>
            </a:r>
          </a:p>
          <a:p>
            <a:r>
              <a:rPr lang="fi-FI" dirty="0"/>
              <a:t>”kutsu ja vastaus” (</a:t>
            </a:r>
            <a:r>
              <a:rPr lang="fi-FI" dirty="0" err="1"/>
              <a:t>call</a:t>
            </a:r>
            <a:r>
              <a:rPr lang="fi-FI" dirty="0"/>
              <a:t> and </a:t>
            </a:r>
            <a:r>
              <a:rPr lang="fi-FI" dirty="0" err="1"/>
              <a:t>response</a:t>
            </a:r>
            <a:r>
              <a:rPr lang="fi-FI" dirty="0"/>
              <a:t>) sekä toistot tyypillistä mustien laulukulttuurille</a:t>
            </a:r>
          </a:p>
          <a:p>
            <a:r>
              <a:rPr lang="fi-FI" dirty="0"/>
              <a:t>1930-luvulla nykyaikainen gospel syntyy: helluntai-liikkeen piirissä monet kuuluisat muusikot, gospel-lauluyhtyeet, joita radio mainostaa</a:t>
            </a:r>
          </a:p>
          <a:p>
            <a:r>
              <a:rPr lang="fi-FI" dirty="0"/>
              <a:t>1. levyttänyt artisti Rosetta </a:t>
            </a:r>
            <a:r>
              <a:rPr lang="fi-FI" dirty="0" err="1"/>
              <a:t>Tharpe</a:t>
            </a:r>
            <a:endParaRPr lang="fi-FI" dirty="0"/>
          </a:p>
          <a:p>
            <a:r>
              <a:rPr lang="fi-FI" dirty="0" err="1"/>
              <a:t>Mahalia</a:t>
            </a:r>
            <a:r>
              <a:rPr lang="fi-FI" dirty="0"/>
              <a:t> Jackson, kuuluisimpia gospel-laulajia 40-60-luvulla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38C75FAE-2EEB-5B46-9DED-35DA4680825C}"/>
              </a:ext>
            </a:extLst>
          </p:cNvPr>
          <p:cNvSpPr/>
          <p:nvPr/>
        </p:nvSpPr>
        <p:spPr>
          <a:xfrm>
            <a:off x="11149584" y="581558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FB0172E1-F4B8-884E-BD16-D4006B6228E3}"/>
              </a:ext>
            </a:extLst>
          </p:cNvPr>
          <p:cNvSpPr/>
          <p:nvPr/>
        </p:nvSpPr>
        <p:spPr>
          <a:xfrm>
            <a:off x="11159457" y="4116383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3074" name="Picture 2" descr="Kuvahaun tulos haulle Mahalia Jackson">
            <a:extLst>
              <a:ext uri="{FF2B5EF4-FFF2-40B4-BE49-F238E27FC236}">
                <a16:creationId xmlns:a16="http://schemas.microsoft.com/office/drawing/2014/main" id="{D51B1DD0-974D-6E4F-8A45-BC34B3B083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4595" y="-49249"/>
            <a:ext cx="2077278" cy="2013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0716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366E25-9DA5-1F4A-BF37-40DA63A5F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 &amp; B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150FAA4-EA3F-8349-BC82-DB7FAB54CC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Afro-amerikkalainen populaarimusiikki:</a:t>
            </a:r>
          </a:p>
          <a:p>
            <a:r>
              <a:rPr lang="fi-FI" dirty="0"/>
              <a:t>Sähköinen blues, </a:t>
            </a:r>
            <a:r>
              <a:rPr lang="fi-FI" dirty="0" err="1"/>
              <a:t>Rhytm</a:t>
            </a:r>
            <a:r>
              <a:rPr lang="fi-FI" dirty="0"/>
              <a:t> &amp; blues, </a:t>
            </a:r>
            <a:r>
              <a:rPr lang="fi-FI" dirty="0" err="1"/>
              <a:t>doo</a:t>
            </a:r>
            <a:r>
              <a:rPr lang="fi-FI" dirty="0"/>
              <a:t> </a:t>
            </a:r>
            <a:r>
              <a:rPr lang="fi-FI" dirty="0" err="1"/>
              <a:t>wop</a:t>
            </a:r>
            <a:r>
              <a:rPr lang="fi-FI" dirty="0"/>
              <a:t>, soul, funk, </a:t>
            </a:r>
            <a:r>
              <a:rPr lang="fi-FI" dirty="0" err="1"/>
              <a:t>disco</a:t>
            </a:r>
            <a:r>
              <a:rPr lang="fi-FI" dirty="0"/>
              <a:t>, rap, hip hop</a:t>
            </a:r>
          </a:p>
        </p:txBody>
      </p:sp>
    </p:spTree>
    <p:extLst>
      <p:ext uri="{BB962C8B-B14F-4D97-AF65-F5344CB8AC3E}">
        <p14:creationId xmlns:p14="http://schemas.microsoft.com/office/powerpoint/2010/main" val="2001755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711305-7AF6-5442-97AF-47C7C6929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Soulin taustaa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243491A-9408-7D40-9685-FB27751BA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1940- ja 50-luvun </a:t>
            </a:r>
            <a:r>
              <a:rPr lang="fi-FI" dirty="0" err="1"/>
              <a:t>Rhythm</a:t>
            </a:r>
            <a:r>
              <a:rPr lang="fi-FI" dirty="0"/>
              <a:t> &amp; Blues –artistit ottivat vaikutteita gospel-musiikista ja jazzista</a:t>
            </a:r>
          </a:p>
          <a:p>
            <a:r>
              <a:rPr lang="fi-FI" b="1" dirty="0"/>
              <a:t>Ray Charles </a:t>
            </a:r>
            <a:r>
              <a:rPr lang="fi-FI" dirty="0"/>
              <a:t>merkittävimpiä </a:t>
            </a:r>
            <a:r>
              <a:rPr lang="fi-FI" dirty="0" err="1"/>
              <a:t>r&amp;b-artisteja</a:t>
            </a:r>
            <a:r>
              <a:rPr lang="fi-FI" dirty="0"/>
              <a:t> soulin syntymisessä,</a:t>
            </a:r>
          </a:p>
          <a:p>
            <a:pPr marL="0" indent="0">
              <a:buNone/>
            </a:pPr>
            <a:r>
              <a:rPr lang="fi-FI" dirty="0"/>
              <a:t>    yhdisti gospelin maalliseen blues-musiikkiin</a:t>
            </a:r>
          </a:p>
          <a:p>
            <a:r>
              <a:rPr lang="fi-FI" b="1" dirty="0"/>
              <a:t>James Brown </a:t>
            </a:r>
            <a:r>
              <a:rPr lang="fi-FI" dirty="0"/>
              <a:t>jatkoi soulin kehittämistä kohti funk-musiikkia</a:t>
            </a:r>
          </a:p>
          <a:p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B7BE6339-E56B-5C4F-A5CA-5BA32B3F6346}"/>
              </a:ext>
            </a:extLst>
          </p:cNvPr>
          <p:cNvSpPr/>
          <p:nvPr/>
        </p:nvSpPr>
        <p:spPr>
          <a:xfrm>
            <a:off x="10694504" y="2842591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4098" name="Picture 2" descr="Kuvahaun tulos haulle Ray Charles">
            <a:extLst>
              <a:ext uri="{FF2B5EF4-FFF2-40B4-BE49-F238E27FC236}">
                <a16:creationId xmlns:a16="http://schemas.microsoft.com/office/drawing/2014/main" id="{98E87A4E-805B-1448-8980-8E2393B40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85861"/>
            <a:ext cx="19939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Kuvahaun tulos haulle James Brown">
            <a:extLst>
              <a:ext uri="{FF2B5EF4-FFF2-40B4-BE49-F238E27FC236}">
                <a16:creationId xmlns:a16="http://schemas.microsoft.com/office/drawing/2014/main" id="{50EB26E7-9E73-D54C-AF83-AADABEA44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533580"/>
            <a:ext cx="1993900" cy="199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oimintopainike: Filmi 5">
            <a:hlinkClick r:id="rId5" highlightClick="1"/>
            <a:extLst>
              <a:ext uri="{FF2B5EF4-FFF2-40B4-BE49-F238E27FC236}">
                <a16:creationId xmlns:a16="http://schemas.microsoft.com/office/drawing/2014/main" id="{B77F8902-A2D2-2F46-B636-4E624955CE23}"/>
              </a:ext>
            </a:extLst>
          </p:cNvPr>
          <p:cNvSpPr/>
          <p:nvPr/>
        </p:nvSpPr>
        <p:spPr>
          <a:xfrm>
            <a:off x="10694504" y="5724939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7676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C645FE-AE6A-BE44-ADE8-C2DB9528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Soul-musiikki 60-luvulla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D41AF8-E942-234A-8ED1-1A885A2A0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soul-laulajista maailmanlaajuisesti suosittuja: ”Hittitehdas”</a:t>
            </a:r>
          </a:p>
          <a:p>
            <a:r>
              <a:rPr lang="fi-FI" dirty="0" err="1"/>
              <a:t>Motown</a:t>
            </a:r>
            <a:r>
              <a:rPr lang="fi-FI" dirty="0"/>
              <a:t> ja </a:t>
            </a:r>
            <a:r>
              <a:rPr lang="fi-FI" dirty="0" err="1"/>
              <a:t>Tamla</a:t>
            </a:r>
            <a:r>
              <a:rPr lang="fi-FI" dirty="0"/>
              <a:t> Records levymerkit (Detroit, myöh. Los Angeles):</a:t>
            </a:r>
          </a:p>
          <a:p>
            <a:r>
              <a:rPr lang="fi-FI" dirty="0" err="1"/>
              <a:t>Marvin</a:t>
            </a:r>
            <a:r>
              <a:rPr lang="fi-FI" dirty="0"/>
              <a:t> </a:t>
            </a:r>
            <a:r>
              <a:rPr lang="fi-FI" dirty="0" err="1"/>
              <a:t>Gaye</a:t>
            </a:r>
            <a:r>
              <a:rPr lang="fi-FI" dirty="0"/>
              <a:t>, </a:t>
            </a:r>
            <a:r>
              <a:rPr lang="fi-FI" b="1" dirty="0"/>
              <a:t>Aretha Franklin</a:t>
            </a:r>
            <a:r>
              <a:rPr lang="fi-FI" dirty="0"/>
              <a:t>, </a:t>
            </a:r>
            <a:r>
              <a:rPr lang="fi-FI" b="1" dirty="0"/>
              <a:t>Wilson </a:t>
            </a:r>
            <a:r>
              <a:rPr lang="fi-FI" b="1" dirty="0" err="1"/>
              <a:t>Pickett</a:t>
            </a:r>
            <a:r>
              <a:rPr lang="fi-FI" dirty="0"/>
              <a:t>, </a:t>
            </a:r>
            <a:r>
              <a:rPr lang="fi-FI" dirty="0" err="1"/>
              <a:t>Otis</a:t>
            </a:r>
            <a:r>
              <a:rPr lang="fi-FI" dirty="0"/>
              <a:t> </a:t>
            </a:r>
            <a:r>
              <a:rPr lang="fi-FI" dirty="0" err="1"/>
              <a:t>Redding</a:t>
            </a:r>
            <a:r>
              <a:rPr lang="fi-FI" dirty="0"/>
              <a:t>, Ray Charles, James Brown, </a:t>
            </a:r>
            <a:r>
              <a:rPr lang="fi-FI" dirty="0" err="1"/>
              <a:t>Stevie</a:t>
            </a:r>
            <a:r>
              <a:rPr lang="fi-FI" dirty="0"/>
              <a:t> </a:t>
            </a:r>
            <a:r>
              <a:rPr lang="fi-FI" dirty="0" err="1"/>
              <a:t>Wonder</a:t>
            </a:r>
            <a:r>
              <a:rPr lang="fi-FI" dirty="0"/>
              <a:t>, </a:t>
            </a:r>
            <a:r>
              <a:rPr lang="fi-FI" b="1" dirty="0"/>
              <a:t>Jackson </a:t>
            </a:r>
            <a:r>
              <a:rPr lang="fi-FI" b="1" dirty="0" err="1"/>
              <a:t>Five</a:t>
            </a:r>
            <a:endParaRPr lang="fi-FI" b="1" dirty="0"/>
          </a:p>
          <a:p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Supremes</a:t>
            </a:r>
            <a:r>
              <a:rPr lang="fi-FI" b="1" dirty="0"/>
              <a:t> </a:t>
            </a:r>
            <a:r>
              <a:rPr lang="fi-FI" dirty="0"/>
              <a:t>–lauluyhtye (Diana Ross)</a:t>
            </a:r>
          </a:p>
          <a:p>
            <a:r>
              <a:rPr lang="fi-FI" dirty="0"/>
              <a:t>Funk-musiikki itsenäistyy omaksi tyyliksi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BB51D2AE-79F7-AA4A-B804-CE0B56EF9D2A}"/>
              </a:ext>
            </a:extLst>
          </p:cNvPr>
          <p:cNvSpPr/>
          <p:nvPr/>
        </p:nvSpPr>
        <p:spPr>
          <a:xfrm>
            <a:off x="10832592" y="34800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3EB00B7F-61B4-074B-8035-BF821D63037D}"/>
              </a:ext>
            </a:extLst>
          </p:cNvPr>
          <p:cNvSpPr/>
          <p:nvPr/>
        </p:nvSpPr>
        <p:spPr>
          <a:xfrm>
            <a:off x="10832592" y="213164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CF42B9B2-E1A7-5C45-83B4-A006E33F8F95}"/>
              </a:ext>
            </a:extLst>
          </p:cNvPr>
          <p:cNvSpPr/>
          <p:nvPr/>
        </p:nvSpPr>
        <p:spPr>
          <a:xfrm>
            <a:off x="10832592" y="4713628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FF4CA26B-7955-6448-B1F7-585A6E67D380}"/>
              </a:ext>
            </a:extLst>
          </p:cNvPr>
          <p:cNvSpPr/>
          <p:nvPr/>
        </p:nvSpPr>
        <p:spPr>
          <a:xfrm>
            <a:off x="10832592" y="586621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122" name="Picture 2" descr="Kuvahaun tulos haulle Aretha Franklin">
            <a:extLst>
              <a:ext uri="{FF2B5EF4-FFF2-40B4-BE49-F238E27FC236}">
                <a16:creationId xmlns:a16="http://schemas.microsoft.com/office/drawing/2014/main" id="{F6A992B8-3207-8E4A-8CB5-5E4B899658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2" y="4676839"/>
            <a:ext cx="1557972" cy="2181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Kuvahaun tulos haulle The Supremes">
            <a:extLst>
              <a:ext uri="{FF2B5EF4-FFF2-40B4-BE49-F238E27FC236}">
                <a16:creationId xmlns:a16="http://schemas.microsoft.com/office/drawing/2014/main" id="{CA0339FA-D955-164D-9B83-5B6C750D01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061" y="4986440"/>
            <a:ext cx="2653748" cy="175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Kuvahaun tulos haulle jackson 5">
            <a:extLst>
              <a:ext uri="{FF2B5EF4-FFF2-40B4-BE49-F238E27FC236}">
                <a16:creationId xmlns:a16="http://schemas.microsoft.com/office/drawing/2014/main" id="{5C3694FE-227B-2143-B31F-1346DFF93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974" y="4700293"/>
            <a:ext cx="2124765" cy="2134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Kuvahaun tulos haulle Wilson Pickett">
            <a:extLst>
              <a:ext uri="{FF2B5EF4-FFF2-40B4-BE49-F238E27FC236}">
                <a16:creationId xmlns:a16="http://schemas.microsoft.com/office/drawing/2014/main" id="{712468F0-B9A1-BB44-98ED-7AD7379670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626" y="54957"/>
            <a:ext cx="2965174" cy="1660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9763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4D0DEE-B864-7749-BDB6-68DC856B6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Soul-musiikki 70-luvulla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26FED5-8CA0-7541-BF6D-C3053AD23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Jacksons</a:t>
            </a:r>
            <a:r>
              <a:rPr lang="fi-FI" dirty="0"/>
              <a:t>, Michael Jackson: </a:t>
            </a:r>
            <a:r>
              <a:rPr lang="fi-FI" dirty="0" err="1"/>
              <a:t>Jump</a:t>
            </a:r>
            <a:r>
              <a:rPr lang="fi-FI" dirty="0"/>
              <a:t> for </a:t>
            </a:r>
            <a:r>
              <a:rPr lang="fi-FI" dirty="0" err="1"/>
              <a:t>Joy</a:t>
            </a:r>
            <a:endParaRPr lang="fi-FI" dirty="0"/>
          </a:p>
          <a:p>
            <a:r>
              <a:rPr lang="fi-FI" b="1" dirty="0" err="1"/>
              <a:t>Marvin</a:t>
            </a:r>
            <a:r>
              <a:rPr lang="fi-FI" b="1" dirty="0"/>
              <a:t> </a:t>
            </a:r>
            <a:r>
              <a:rPr lang="fi-FI" b="1" dirty="0" err="1"/>
              <a:t>Gaye</a:t>
            </a:r>
            <a:endParaRPr lang="fi-FI" b="1" dirty="0"/>
          </a:p>
          <a:p>
            <a:r>
              <a:rPr lang="fi-FI" dirty="0"/>
              <a:t>Diana Ross</a:t>
            </a:r>
          </a:p>
          <a:p>
            <a:r>
              <a:rPr lang="fi-FI" b="1" dirty="0"/>
              <a:t>Curtis </a:t>
            </a:r>
            <a:r>
              <a:rPr lang="fi-FI" b="1" dirty="0" err="1"/>
              <a:t>Mayfield</a:t>
            </a:r>
            <a:r>
              <a:rPr lang="fi-FI" dirty="0"/>
              <a:t>: poliittinen soul</a:t>
            </a:r>
          </a:p>
          <a:p>
            <a:r>
              <a:rPr lang="fi-FI" dirty="0" err="1"/>
              <a:t>Stevie</a:t>
            </a:r>
            <a:r>
              <a:rPr lang="fi-FI" dirty="0"/>
              <a:t> </a:t>
            </a:r>
            <a:r>
              <a:rPr lang="fi-FI" dirty="0" err="1"/>
              <a:t>Wonder</a:t>
            </a:r>
            <a:endParaRPr lang="fi-FI" dirty="0"/>
          </a:p>
          <a:p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Temptations</a:t>
            </a:r>
            <a:endParaRPr lang="fi-FI" b="1" dirty="0"/>
          </a:p>
          <a:p>
            <a:r>
              <a:rPr lang="fi-FI" b="1" dirty="0"/>
              <a:t>Earth, </a:t>
            </a:r>
            <a:r>
              <a:rPr lang="fi-FI" b="1" dirty="0" err="1"/>
              <a:t>Wind</a:t>
            </a:r>
            <a:r>
              <a:rPr lang="fi-FI" b="1" dirty="0"/>
              <a:t> &amp; </a:t>
            </a:r>
            <a:r>
              <a:rPr lang="fi-FI" b="1" dirty="0" err="1"/>
              <a:t>Fire</a:t>
            </a:r>
            <a:endParaRPr lang="fi-FI" b="1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5CF088CE-7750-6F49-9BE4-E9693C898BE0}"/>
              </a:ext>
            </a:extLst>
          </p:cNvPr>
          <p:cNvSpPr/>
          <p:nvPr/>
        </p:nvSpPr>
        <p:spPr>
          <a:xfrm>
            <a:off x="9839739" y="78960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0D3E9C11-0BF2-CA42-9244-BA0268C1D4FB}"/>
              </a:ext>
            </a:extLst>
          </p:cNvPr>
          <p:cNvSpPr/>
          <p:nvPr/>
        </p:nvSpPr>
        <p:spPr>
          <a:xfrm>
            <a:off x="9839739" y="216916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D070F7A8-C131-A043-8C68-77082200BACE}"/>
              </a:ext>
            </a:extLst>
          </p:cNvPr>
          <p:cNvSpPr/>
          <p:nvPr/>
        </p:nvSpPr>
        <p:spPr>
          <a:xfrm>
            <a:off x="9839739" y="3341313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2833E5F3-5D80-E944-9B56-4973B5DB3633}"/>
              </a:ext>
            </a:extLst>
          </p:cNvPr>
          <p:cNvSpPr/>
          <p:nvPr/>
        </p:nvSpPr>
        <p:spPr>
          <a:xfrm>
            <a:off x="9839739" y="4678207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B0B76F5E-735A-9443-8E6D-4210FE508CF6}"/>
              </a:ext>
            </a:extLst>
          </p:cNvPr>
          <p:cNvSpPr/>
          <p:nvPr/>
        </p:nvSpPr>
        <p:spPr>
          <a:xfrm>
            <a:off x="9839739" y="5815584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46" name="Picture 2" descr="Kuvahaun tulos haulle curtis mayfield">
            <a:extLst>
              <a:ext uri="{FF2B5EF4-FFF2-40B4-BE49-F238E27FC236}">
                <a16:creationId xmlns:a16="http://schemas.microsoft.com/office/drawing/2014/main" id="{F17ACD30-EB34-094E-ADA0-789FBFFC8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3835" y="2549300"/>
            <a:ext cx="2196338" cy="2128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Kuvahaun tulos haulle the temptations">
            <a:extLst>
              <a:ext uri="{FF2B5EF4-FFF2-40B4-BE49-F238E27FC236}">
                <a16:creationId xmlns:a16="http://schemas.microsoft.com/office/drawing/2014/main" id="{C1848843-3AB0-B643-9A98-B0964B3F1E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789" y="5313144"/>
            <a:ext cx="1956111" cy="1296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Kuvahaun tulos haulle earth wind fire">
            <a:extLst>
              <a:ext uri="{FF2B5EF4-FFF2-40B4-BE49-F238E27FC236}">
                <a16:creationId xmlns:a16="http://schemas.microsoft.com/office/drawing/2014/main" id="{5AF73DFD-0780-8247-A894-5683A40B60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0998" y="5058041"/>
            <a:ext cx="3132096" cy="1737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Kuvahaun tulos haulle Marvin gaye">
            <a:extLst>
              <a:ext uri="{FF2B5EF4-FFF2-40B4-BE49-F238E27FC236}">
                <a16:creationId xmlns:a16="http://schemas.microsoft.com/office/drawing/2014/main" id="{1D62A578-9162-D44F-945B-D745AE4281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8029" y="118649"/>
            <a:ext cx="2620065" cy="15720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4636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40E4A3-2B58-9E44-BEF1-AB9CB32BE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Stevie</a:t>
            </a:r>
            <a:r>
              <a:rPr lang="fi-FI" dirty="0"/>
              <a:t> </a:t>
            </a:r>
            <a:r>
              <a:rPr lang="fi-FI" dirty="0" err="1"/>
              <a:t>Wonder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511F48-6DE1-9A4B-9FD2-837A6A1476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60-l soulin lapsitähti</a:t>
            </a:r>
          </a:p>
          <a:p>
            <a:r>
              <a:rPr lang="fi-FI" dirty="0"/>
              <a:t>60-l. lopussa ja erityisesti 70-l. lähtien pop-musiikin supertähti</a:t>
            </a:r>
          </a:p>
          <a:p>
            <a:r>
              <a:rPr lang="fi-FI" dirty="0"/>
              <a:t>Sävelsi ja tuotti itse menestyslevynsä </a:t>
            </a:r>
          </a:p>
          <a:p>
            <a:r>
              <a:rPr lang="fi-FI" dirty="0"/>
              <a:t>V. 1972- supertähti (72-76 </a:t>
            </a:r>
            <a:r>
              <a:rPr lang="fi-FI" dirty="0" err="1"/>
              <a:t>Wonderin</a:t>
            </a:r>
            <a:r>
              <a:rPr lang="fi-FI" dirty="0"/>
              <a:t> paras kausi)</a:t>
            </a:r>
          </a:p>
          <a:p>
            <a:r>
              <a:rPr lang="fi-FI" dirty="0" err="1"/>
              <a:t>You’re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sunshine</a:t>
            </a:r>
            <a:r>
              <a:rPr lang="fi-FI" dirty="0"/>
              <a:t> of my life</a:t>
            </a:r>
          </a:p>
          <a:p>
            <a:r>
              <a:rPr lang="fi-FI" dirty="0" err="1"/>
              <a:t>Superstition</a:t>
            </a:r>
            <a:endParaRPr lang="fi-FI" dirty="0"/>
          </a:p>
          <a:p>
            <a:r>
              <a:rPr lang="fi-FI" dirty="0" err="1"/>
              <a:t>Higher</a:t>
            </a:r>
            <a:r>
              <a:rPr lang="fi-FI" dirty="0"/>
              <a:t> </a:t>
            </a:r>
            <a:r>
              <a:rPr lang="fi-FI" dirty="0" err="1"/>
              <a:t>ground</a:t>
            </a:r>
            <a:endParaRPr lang="fi-FI" dirty="0"/>
          </a:p>
          <a:p>
            <a:r>
              <a:rPr lang="fi-FI" dirty="0" err="1"/>
              <a:t>Creepin</a:t>
            </a:r>
            <a:r>
              <a:rPr lang="fi-FI" dirty="0"/>
              <a:t>’</a:t>
            </a:r>
          </a:p>
          <a:p>
            <a:r>
              <a:rPr lang="fi-FI" dirty="0"/>
              <a:t>Sir Duke</a:t>
            </a:r>
          </a:p>
          <a:p>
            <a:r>
              <a:rPr lang="fi-FI" dirty="0"/>
              <a:t>1980-luvulla uusia listahittejä: Master </a:t>
            </a:r>
            <a:r>
              <a:rPr lang="fi-FI" dirty="0" err="1"/>
              <a:t>blaster</a:t>
            </a:r>
            <a:r>
              <a:rPr lang="fi-FI" dirty="0"/>
              <a:t>, I just </a:t>
            </a:r>
            <a:r>
              <a:rPr lang="fi-FI" dirty="0" err="1"/>
              <a:t>called</a:t>
            </a:r>
            <a:r>
              <a:rPr lang="fi-FI" dirty="0"/>
              <a:t> to </a:t>
            </a:r>
            <a:r>
              <a:rPr lang="fi-FI" dirty="0" err="1"/>
              <a:t>say</a:t>
            </a:r>
            <a:r>
              <a:rPr lang="fi-FI" dirty="0"/>
              <a:t> I </a:t>
            </a:r>
            <a:r>
              <a:rPr lang="fi-FI" dirty="0" err="1"/>
              <a:t>love</a:t>
            </a:r>
            <a:r>
              <a:rPr lang="fi-FI" dirty="0"/>
              <a:t> </a:t>
            </a:r>
            <a:r>
              <a:rPr lang="fi-FI" dirty="0" err="1"/>
              <a:t>you</a:t>
            </a:r>
            <a:endParaRPr lang="fi-FI" dirty="0"/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BE0D669D-108E-9443-9094-12961EA3E93A}"/>
              </a:ext>
            </a:extLst>
          </p:cNvPr>
          <p:cNvSpPr/>
          <p:nvPr/>
        </p:nvSpPr>
        <p:spPr>
          <a:xfrm>
            <a:off x="9245644" y="23031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D93FC4FA-AF15-7D43-8B63-BA83888920CF}"/>
              </a:ext>
            </a:extLst>
          </p:cNvPr>
          <p:cNvSpPr/>
          <p:nvPr/>
        </p:nvSpPr>
        <p:spPr>
          <a:xfrm>
            <a:off x="10763018" y="23031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AABC8C3B-78D9-5F4C-8824-4CCA92DA1849}"/>
              </a:ext>
            </a:extLst>
          </p:cNvPr>
          <p:cNvSpPr/>
          <p:nvPr/>
        </p:nvSpPr>
        <p:spPr>
          <a:xfrm>
            <a:off x="5521652" y="34800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oimintopainike: Filmi 6">
            <a:hlinkClick r:id="rId5" highlightClick="1"/>
            <a:extLst>
              <a:ext uri="{FF2B5EF4-FFF2-40B4-BE49-F238E27FC236}">
                <a16:creationId xmlns:a16="http://schemas.microsoft.com/office/drawing/2014/main" id="{99AB0CE0-C360-8448-BF74-7164A655A740}"/>
              </a:ext>
            </a:extLst>
          </p:cNvPr>
          <p:cNvSpPr/>
          <p:nvPr/>
        </p:nvSpPr>
        <p:spPr>
          <a:xfrm>
            <a:off x="6932610" y="3453607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oimintopainike: Filmi 7">
            <a:hlinkClick r:id="rId6" highlightClick="1"/>
            <a:extLst>
              <a:ext uri="{FF2B5EF4-FFF2-40B4-BE49-F238E27FC236}">
                <a16:creationId xmlns:a16="http://schemas.microsoft.com/office/drawing/2014/main" id="{C30460F6-8D73-5E47-B647-266315FCE972}"/>
              </a:ext>
            </a:extLst>
          </p:cNvPr>
          <p:cNvSpPr/>
          <p:nvPr/>
        </p:nvSpPr>
        <p:spPr>
          <a:xfrm>
            <a:off x="8343568" y="3453607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oimintopainike: Filmi 8">
            <a:hlinkClick r:id="rId7" highlightClick="1"/>
            <a:extLst>
              <a:ext uri="{FF2B5EF4-FFF2-40B4-BE49-F238E27FC236}">
                <a16:creationId xmlns:a16="http://schemas.microsoft.com/office/drawing/2014/main" id="{EDB4DCE1-E644-A24B-84F3-7835A4995BBF}"/>
              </a:ext>
            </a:extLst>
          </p:cNvPr>
          <p:cNvSpPr/>
          <p:nvPr/>
        </p:nvSpPr>
        <p:spPr>
          <a:xfrm>
            <a:off x="9664280" y="3453607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oimintopainike: Filmi 9">
            <a:hlinkClick r:id="rId8" highlightClick="1"/>
            <a:extLst>
              <a:ext uri="{FF2B5EF4-FFF2-40B4-BE49-F238E27FC236}">
                <a16:creationId xmlns:a16="http://schemas.microsoft.com/office/drawing/2014/main" id="{2CD944C3-B247-5945-8C37-74CF7C77679F}"/>
              </a:ext>
            </a:extLst>
          </p:cNvPr>
          <p:cNvSpPr/>
          <p:nvPr/>
        </p:nvSpPr>
        <p:spPr>
          <a:xfrm>
            <a:off x="10984992" y="348008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Toimintopainike: Filmi 10">
            <a:hlinkClick r:id="rId9" highlightClick="1"/>
            <a:extLst>
              <a:ext uri="{FF2B5EF4-FFF2-40B4-BE49-F238E27FC236}">
                <a16:creationId xmlns:a16="http://schemas.microsoft.com/office/drawing/2014/main" id="{D70BFDC7-7262-3F4C-8ED6-5DB96299A775}"/>
              </a:ext>
            </a:extLst>
          </p:cNvPr>
          <p:cNvSpPr/>
          <p:nvPr/>
        </p:nvSpPr>
        <p:spPr>
          <a:xfrm>
            <a:off x="8417539" y="587035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Toimintopainike: Filmi 11">
            <a:hlinkClick r:id="rId10" highlightClick="1"/>
            <a:extLst>
              <a:ext uri="{FF2B5EF4-FFF2-40B4-BE49-F238E27FC236}">
                <a16:creationId xmlns:a16="http://schemas.microsoft.com/office/drawing/2014/main" id="{E4D9AFDA-4C3A-4246-8EF3-66513DD19677}"/>
              </a:ext>
            </a:extLst>
          </p:cNvPr>
          <p:cNvSpPr/>
          <p:nvPr/>
        </p:nvSpPr>
        <p:spPr>
          <a:xfrm>
            <a:off x="10453294" y="587035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026" name="Picture 2" descr="Kuvahaun tulos haulle Stevie Wonder">
            <a:extLst>
              <a:ext uri="{FF2B5EF4-FFF2-40B4-BE49-F238E27FC236}">
                <a16:creationId xmlns:a16="http://schemas.microsoft.com/office/drawing/2014/main" id="{8BD25100-5848-A248-B2D7-BEEDFC735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0568" y="25089"/>
            <a:ext cx="1702042" cy="1945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Kuvahaun tulos haulle stevie wonder innervisions album">
            <a:extLst>
              <a:ext uri="{FF2B5EF4-FFF2-40B4-BE49-F238E27FC236}">
                <a16:creationId xmlns:a16="http://schemas.microsoft.com/office/drawing/2014/main" id="{1CB524F0-DCC0-6445-8BBF-4F498D7425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3679" y="105212"/>
            <a:ext cx="1865068" cy="1865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3881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2BE6BE-7943-8843-A2AB-FBA9A9ADF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Soul-musiikki 70-luvun jälkeen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279D2B-3E9B-234D-ABC9-8D6CD4FE0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80-luvun soul muuttui </a:t>
            </a:r>
            <a:r>
              <a:rPr lang="fi-FI" dirty="0" err="1"/>
              <a:t>disco</a:t>
            </a:r>
            <a:r>
              <a:rPr lang="fi-FI" dirty="0"/>
              <a:t>-musiikin vaikutuksesta</a:t>
            </a:r>
          </a:p>
          <a:p>
            <a:pPr marL="0" indent="0">
              <a:buNone/>
            </a:pPr>
            <a:r>
              <a:rPr lang="fi-FI" dirty="0"/>
              <a:t>  koneellisesti toteutetuksi = Moderni R&amp;B</a:t>
            </a:r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/>
              <a:t>Michael Jackson</a:t>
            </a:r>
            <a:r>
              <a:rPr lang="fi-FI" dirty="0"/>
              <a:t>: </a:t>
            </a:r>
            <a:r>
              <a:rPr lang="fi-FI" dirty="0" err="1"/>
              <a:t>esim</a:t>
            </a:r>
            <a:r>
              <a:rPr lang="fi-FI" dirty="0"/>
              <a:t>: </a:t>
            </a:r>
            <a:r>
              <a:rPr lang="fi-FI" dirty="0" err="1"/>
              <a:t>Smooth</a:t>
            </a:r>
            <a:r>
              <a:rPr lang="fi-FI" dirty="0"/>
              <a:t> </a:t>
            </a:r>
            <a:r>
              <a:rPr lang="fi-FI" dirty="0" err="1"/>
              <a:t>Criminal</a:t>
            </a:r>
            <a:endParaRPr lang="fi-FI" dirty="0"/>
          </a:p>
          <a:p>
            <a:r>
              <a:rPr lang="fi-FI" dirty="0"/>
              <a:t>Soul-balladit menestyivät: </a:t>
            </a:r>
            <a:r>
              <a:rPr lang="fi-FI" b="1" dirty="0"/>
              <a:t>Tina Turner</a:t>
            </a:r>
          </a:p>
          <a:p>
            <a:endParaRPr lang="fi-FI" dirty="0"/>
          </a:p>
          <a:p>
            <a:r>
              <a:rPr lang="fi-FI" dirty="0"/>
              <a:t>90-luvulla rap ja hip hop  syrjäytti soulin isoilta levymerkeiltä</a:t>
            </a:r>
          </a:p>
          <a:p>
            <a:r>
              <a:rPr lang="fi-FI" dirty="0"/>
              <a:t>Englantilainen </a:t>
            </a:r>
            <a:r>
              <a:rPr lang="fi-FI" b="1" dirty="0"/>
              <a:t>Amy Winehouse </a:t>
            </a:r>
            <a:r>
              <a:rPr lang="fi-FI" dirty="0"/>
              <a:t>2000-l. alussa</a:t>
            </a:r>
          </a:p>
          <a:p>
            <a:pPr marL="0" indent="0">
              <a:buNone/>
            </a:pPr>
            <a:r>
              <a:rPr lang="fi-FI" dirty="0"/>
              <a:t>  -yhdisti bluesin, soulin ja jazzin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FBB96B2A-4CD0-D34C-999C-C005AE94D124}"/>
              </a:ext>
            </a:extLst>
          </p:cNvPr>
          <p:cNvSpPr/>
          <p:nvPr/>
        </p:nvSpPr>
        <p:spPr>
          <a:xfrm>
            <a:off x="9879496" y="2122206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1332E414-1302-EF40-A3F9-C1EB48F13B3E}"/>
              </a:ext>
            </a:extLst>
          </p:cNvPr>
          <p:cNvSpPr/>
          <p:nvPr/>
        </p:nvSpPr>
        <p:spPr>
          <a:xfrm>
            <a:off x="9879496" y="3429000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2C91E21D-43CB-F34A-A7D6-670DA6CBDE63}"/>
              </a:ext>
            </a:extLst>
          </p:cNvPr>
          <p:cNvSpPr/>
          <p:nvPr/>
        </p:nvSpPr>
        <p:spPr>
          <a:xfrm>
            <a:off x="9879496" y="5398925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7170" name="Picture 2" descr="Kuvahaun tulos haulle Michael Jackson">
            <a:extLst>
              <a:ext uri="{FF2B5EF4-FFF2-40B4-BE49-F238E27FC236}">
                <a16:creationId xmlns:a16="http://schemas.microsoft.com/office/drawing/2014/main" id="{E62758B3-1396-5B4D-970C-7BECC2BA6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4120" y="55711"/>
            <a:ext cx="2866059" cy="161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Kuvahaun tulos haulle Tina Turner">
            <a:extLst>
              <a:ext uri="{FF2B5EF4-FFF2-40B4-BE49-F238E27FC236}">
                <a16:creationId xmlns:a16="http://schemas.microsoft.com/office/drawing/2014/main" id="{7B0B7777-E681-4E47-BF4B-7A26BB0D2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384" y="2278183"/>
            <a:ext cx="1194906" cy="177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Kuvahaun tulos haulle Amy Winehouse">
            <a:extLst>
              <a:ext uri="{FF2B5EF4-FFF2-40B4-BE49-F238E27FC236}">
                <a16:creationId xmlns:a16="http://schemas.microsoft.com/office/drawing/2014/main" id="{0C70D767-82CF-B14D-A2F4-99E57808C8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562" y="5363148"/>
            <a:ext cx="2098725" cy="147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261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6FB62C-3913-F240-AB6E-9C45F0164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Funk-musiikki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492F07-2DFA-EB4F-91A8-3A2D2BB1A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60-luvun loppupuolella erosi soulista</a:t>
            </a:r>
          </a:p>
          <a:p>
            <a:r>
              <a:rPr lang="fi-FI" dirty="0"/>
              <a:t>James Brown</a:t>
            </a:r>
          </a:p>
          <a:p>
            <a:r>
              <a:rPr lang="fi-FI" b="1" dirty="0" err="1"/>
              <a:t>Sly</a:t>
            </a:r>
            <a:r>
              <a:rPr lang="fi-FI" b="1" dirty="0"/>
              <a:t> and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Family</a:t>
            </a:r>
            <a:r>
              <a:rPr lang="fi-FI" b="1" dirty="0"/>
              <a:t> Stone</a:t>
            </a:r>
          </a:p>
          <a:p>
            <a:pPr marL="0" indent="0">
              <a:buNone/>
            </a:pPr>
            <a:r>
              <a:rPr lang="fi-FI" dirty="0"/>
              <a:t>-rytmikkyys, sähköbasson korostaminen</a:t>
            </a:r>
          </a:p>
          <a:p>
            <a:r>
              <a:rPr lang="fi-FI" dirty="0"/>
              <a:t>70-l. funkin kulta-aika</a:t>
            </a:r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/>
              <a:t>George Clinton, </a:t>
            </a:r>
            <a:r>
              <a:rPr lang="fi-FI" b="1" dirty="0" err="1"/>
              <a:t>Funkadelic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-Earth, </a:t>
            </a:r>
            <a:r>
              <a:rPr lang="fi-FI" dirty="0" err="1"/>
              <a:t>Wind</a:t>
            </a:r>
            <a:r>
              <a:rPr lang="fi-FI" dirty="0"/>
              <a:t> &amp; </a:t>
            </a:r>
            <a:r>
              <a:rPr lang="fi-FI" dirty="0" err="1"/>
              <a:t>Fire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-</a:t>
            </a:r>
            <a:r>
              <a:rPr lang="fi-FI" b="1" dirty="0" err="1"/>
              <a:t>Kool</a:t>
            </a:r>
            <a:r>
              <a:rPr lang="fi-FI" b="1" dirty="0"/>
              <a:t> &amp; </a:t>
            </a:r>
            <a:r>
              <a:rPr lang="fi-FI" b="1" dirty="0" err="1"/>
              <a:t>the</a:t>
            </a:r>
            <a:r>
              <a:rPr lang="fi-FI" b="1" dirty="0"/>
              <a:t> </a:t>
            </a:r>
            <a:r>
              <a:rPr lang="fi-FI" b="1" dirty="0" err="1"/>
              <a:t>Gang</a:t>
            </a:r>
            <a:endParaRPr lang="fi-FI" b="1" dirty="0"/>
          </a:p>
          <a:p>
            <a:pPr marL="0" indent="0">
              <a:buNone/>
            </a:pPr>
            <a:r>
              <a:rPr lang="fi-FI" dirty="0"/>
              <a:t>-funk vaikutti vahvasti </a:t>
            </a:r>
            <a:r>
              <a:rPr lang="fi-FI" dirty="0" err="1"/>
              <a:t>disco</a:t>
            </a:r>
            <a:r>
              <a:rPr lang="fi-FI" dirty="0"/>
              <a:t>-musiikkiin</a:t>
            </a:r>
          </a:p>
        </p:txBody>
      </p:sp>
      <p:sp>
        <p:nvSpPr>
          <p:cNvPr id="4" name="Toimintopainike: Filmi 3">
            <a:hlinkClick r:id="rId2" highlightClick="1"/>
            <a:extLst>
              <a:ext uri="{FF2B5EF4-FFF2-40B4-BE49-F238E27FC236}">
                <a16:creationId xmlns:a16="http://schemas.microsoft.com/office/drawing/2014/main" id="{02CB747F-06DD-F944-9240-C6FAE2B791F8}"/>
              </a:ext>
            </a:extLst>
          </p:cNvPr>
          <p:cNvSpPr/>
          <p:nvPr/>
        </p:nvSpPr>
        <p:spPr>
          <a:xfrm>
            <a:off x="8726557" y="2961861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oimintopainike: Filmi 4">
            <a:hlinkClick r:id="rId3" highlightClick="1"/>
            <a:extLst>
              <a:ext uri="{FF2B5EF4-FFF2-40B4-BE49-F238E27FC236}">
                <a16:creationId xmlns:a16="http://schemas.microsoft.com/office/drawing/2014/main" id="{EDAC9CF7-50E1-4140-8B1E-79057D724FA9}"/>
              </a:ext>
            </a:extLst>
          </p:cNvPr>
          <p:cNvSpPr/>
          <p:nvPr/>
        </p:nvSpPr>
        <p:spPr>
          <a:xfrm>
            <a:off x="8726557" y="456941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oimintopainike: Filmi 5">
            <a:hlinkClick r:id="rId4" highlightClick="1"/>
            <a:extLst>
              <a:ext uri="{FF2B5EF4-FFF2-40B4-BE49-F238E27FC236}">
                <a16:creationId xmlns:a16="http://schemas.microsoft.com/office/drawing/2014/main" id="{27C50EFA-901A-0D4C-8270-589AB01CADE9}"/>
              </a:ext>
            </a:extLst>
          </p:cNvPr>
          <p:cNvSpPr/>
          <p:nvPr/>
        </p:nvSpPr>
        <p:spPr>
          <a:xfrm>
            <a:off x="8726557" y="5790692"/>
            <a:ext cx="1042416" cy="1042416"/>
          </a:xfrm>
          <a:prstGeom prst="actionButtonMov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2050" name="Picture 2" descr="Kuvahaun tulos haulle george clinton and parliament-funkadelic">
            <a:extLst>
              <a:ext uri="{FF2B5EF4-FFF2-40B4-BE49-F238E27FC236}">
                <a16:creationId xmlns:a16="http://schemas.microsoft.com/office/drawing/2014/main" id="{0AB7BCCC-0586-D143-A969-56EBF8990F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6557" y="104100"/>
            <a:ext cx="3429000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461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6925</TotalTime>
  <Words>818</Words>
  <Application>Microsoft Macintosh PowerPoint</Application>
  <PresentationFormat>Laajakuva</PresentationFormat>
  <Paragraphs>135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Office-teema</vt:lpstr>
      <vt:lpstr>Afro-amerikkalainen musiikki</vt:lpstr>
      <vt:lpstr>Gospel-musiikki</vt:lpstr>
      <vt:lpstr>R &amp; B</vt:lpstr>
      <vt:lpstr>Soulin taustaa</vt:lpstr>
      <vt:lpstr>Soul-musiikki 60-luvulla</vt:lpstr>
      <vt:lpstr>Soul-musiikki 70-luvulla</vt:lpstr>
      <vt:lpstr>Stevie Wonder</vt:lpstr>
      <vt:lpstr>Soul-musiikki 70-luvun jälkeen</vt:lpstr>
      <vt:lpstr>Funk-musiikki</vt:lpstr>
      <vt:lpstr>Funk, Rap ja Hip hop</vt:lpstr>
      <vt:lpstr>Roots-musiikki: Bluegrass</vt:lpstr>
      <vt:lpstr>Country-musiikki</vt:lpstr>
      <vt:lpstr>  Country ja  Country pop</vt:lpstr>
      <vt:lpstr>Country Rock ja Southern Rock</vt:lpstr>
      <vt:lpstr>Rock- ja pop-musiikin vaiheita 1980-</vt:lpstr>
      <vt:lpstr>1990-luku</vt:lpstr>
      <vt:lpstr>2000-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Soul-musiikki</dc:title>
  <dc:creator>Marjamäki Hannu</dc:creator>
  <cp:lastModifiedBy>Marjamäki Hannu</cp:lastModifiedBy>
  <cp:revision>84</cp:revision>
  <dcterms:created xsi:type="dcterms:W3CDTF">2019-03-08T19:01:35Z</dcterms:created>
  <dcterms:modified xsi:type="dcterms:W3CDTF">2019-03-13T14:27:08Z</dcterms:modified>
</cp:coreProperties>
</file>