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1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3.xml" ContentType="application/vnd.openxmlformats-officedocument.theme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20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theme/theme25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20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86" r:id="rId3"/>
    <p:sldMasterId id="2147483703" r:id="rId4"/>
    <p:sldMasterId id="2147483708" r:id="rId5"/>
    <p:sldMasterId id="2147483720" r:id="rId6"/>
    <p:sldMasterId id="2147483732" r:id="rId7"/>
    <p:sldMasterId id="2147483744" r:id="rId8"/>
    <p:sldMasterId id="2147483748" r:id="rId9"/>
    <p:sldMasterId id="2147483760" r:id="rId10"/>
    <p:sldMasterId id="2147483773" r:id="rId11"/>
    <p:sldMasterId id="2147483778" r:id="rId12"/>
    <p:sldMasterId id="2147483790" r:id="rId13"/>
    <p:sldMasterId id="2147483802" r:id="rId14"/>
    <p:sldMasterId id="2147483814" r:id="rId15"/>
    <p:sldMasterId id="2147483818" r:id="rId16"/>
    <p:sldMasterId id="2147483830" r:id="rId17"/>
    <p:sldMasterId id="2147483842" r:id="rId18"/>
    <p:sldMasterId id="2147483847" r:id="rId19"/>
    <p:sldMasterId id="2147483859" r:id="rId20"/>
    <p:sldMasterId id="2147483871" r:id="rId21"/>
    <p:sldMasterId id="2147483883" r:id="rId22"/>
    <p:sldMasterId id="2147483887" r:id="rId23"/>
    <p:sldMasterId id="2147483899" r:id="rId24"/>
  </p:sldMasterIdLst>
  <p:notesMasterIdLst>
    <p:notesMasterId r:id="rId36"/>
  </p:notesMasterIdLst>
  <p:handoutMasterIdLst>
    <p:handoutMasterId r:id="rId37"/>
  </p:handoutMasterIdLst>
  <p:sldIdLst>
    <p:sldId id="256" r:id="rId25"/>
    <p:sldId id="291" r:id="rId26"/>
    <p:sldId id="293" r:id="rId27"/>
    <p:sldId id="277" r:id="rId28"/>
    <p:sldId id="278" r:id="rId29"/>
    <p:sldId id="285" r:id="rId30"/>
    <p:sldId id="290" r:id="rId31"/>
    <p:sldId id="264" r:id="rId32"/>
    <p:sldId id="263" r:id="rId33"/>
    <p:sldId id="294" r:id="rId34"/>
    <p:sldId id="295" r:id="rId3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EFF69-3D98-4E9B-BEB8-2022D93D53F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6A526EF-3DA9-4796-BA56-9B7820B18F85}">
      <dgm:prSet phldrT="[Teksti]" custT="1"/>
      <dgm:spPr>
        <a:solidFill>
          <a:srgbClr val="FFFF00"/>
        </a:solidFill>
      </dgm:spPr>
      <dgm:t>
        <a:bodyPr/>
        <a:lstStyle/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r>
            <a:rPr lang="fi-FI" sz="1400" b="1" dirty="0" smtClean="0">
              <a:solidFill>
                <a:schemeClr val="tx1"/>
              </a:solidFill>
            </a:rPr>
            <a:t>OHJAUSOSAAMINEN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Millaista ohjausta verkosto tarjoaa - ohjauksen määrittely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Ohjauksen sisältöalueet verkoston toiminnassa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Osaavan ohjaajan määrittelyä - ohjausosaamisen minimivaatimukset (mitä kaikkien on osattava)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Ohjauksen erityisosaamiset verkostossa - mitä ne ovat?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Työelämätieto ja ennakointitiedon hyödyntäminen - työelämän osaamisvajeet, kehitystrendit, osaamistarpeet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Ohjaajan työkalupakki</a:t>
          </a:r>
          <a:endParaRPr lang="fi-FI" sz="1200" dirty="0">
            <a:solidFill>
              <a:schemeClr val="tx1"/>
            </a:solidFill>
          </a:endParaRPr>
        </a:p>
      </dgm:t>
    </dgm:pt>
    <dgm:pt modelId="{4B7F6BF5-E2DF-42FC-B194-E5A57D53A3F4}" type="parTrans" cxnId="{BCFB7DAE-5147-4483-934B-522495494FA8}">
      <dgm:prSet/>
      <dgm:spPr/>
      <dgm:t>
        <a:bodyPr/>
        <a:lstStyle/>
        <a:p>
          <a:endParaRPr lang="fi-FI"/>
        </a:p>
      </dgm:t>
    </dgm:pt>
    <dgm:pt modelId="{4E828C65-557B-4444-88F6-5FB0067A17FF}" type="sibTrans" cxnId="{BCFB7DAE-5147-4483-934B-522495494FA8}">
      <dgm:prSet/>
      <dgm:spPr/>
      <dgm:t>
        <a:bodyPr/>
        <a:lstStyle/>
        <a:p>
          <a:endParaRPr lang="fi-FI"/>
        </a:p>
      </dgm:t>
    </dgm:pt>
    <dgm:pt modelId="{D0E877C4-A4B4-4278-8793-30F8F66E4AFD}">
      <dgm:prSet phldrT="[Teksti]" phldr="1"/>
      <dgm:spPr/>
      <dgm:t>
        <a:bodyPr/>
        <a:lstStyle/>
        <a:p>
          <a:endParaRPr lang="fi-FI"/>
        </a:p>
      </dgm:t>
    </dgm:pt>
    <dgm:pt modelId="{50B5216F-A557-4465-A107-4622BDA43E18}" type="parTrans" cxnId="{E54D718D-B531-4282-BB2E-C30A7F42DC3B}">
      <dgm:prSet/>
      <dgm:spPr/>
      <dgm:t>
        <a:bodyPr/>
        <a:lstStyle/>
        <a:p>
          <a:endParaRPr lang="fi-FI"/>
        </a:p>
      </dgm:t>
    </dgm:pt>
    <dgm:pt modelId="{FB62D00A-2C6C-4F12-BD52-867F8C1DB4CF}" type="sibTrans" cxnId="{E54D718D-B531-4282-BB2E-C30A7F42DC3B}">
      <dgm:prSet/>
      <dgm:spPr/>
      <dgm:t>
        <a:bodyPr/>
        <a:lstStyle/>
        <a:p>
          <a:endParaRPr lang="fi-FI"/>
        </a:p>
      </dgm:t>
    </dgm:pt>
    <dgm:pt modelId="{361115B3-9AEF-44C0-B944-598C3E231E05}">
      <dgm:prSet phldrT="[Teksti]" phldr="1"/>
      <dgm:spPr/>
      <dgm:t>
        <a:bodyPr/>
        <a:lstStyle/>
        <a:p>
          <a:endParaRPr lang="fi-FI"/>
        </a:p>
      </dgm:t>
    </dgm:pt>
    <dgm:pt modelId="{780AE47D-72CC-4C6B-BADA-B76749058C0E}" type="parTrans" cxnId="{7E665D29-09BB-42C6-B230-10BC5C2047CC}">
      <dgm:prSet/>
      <dgm:spPr/>
      <dgm:t>
        <a:bodyPr/>
        <a:lstStyle/>
        <a:p>
          <a:endParaRPr lang="fi-FI"/>
        </a:p>
      </dgm:t>
    </dgm:pt>
    <dgm:pt modelId="{551C9EF0-8C84-438D-AABE-3278083AAED4}" type="sibTrans" cxnId="{7E665D29-09BB-42C6-B230-10BC5C2047CC}">
      <dgm:prSet/>
      <dgm:spPr/>
      <dgm:t>
        <a:bodyPr/>
        <a:lstStyle/>
        <a:p>
          <a:endParaRPr lang="fi-FI"/>
        </a:p>
      </dgm:t>
    </dgm:pt>
    <dgm:pt modelId="{FD9AB464-88E7-4B7F-BFAA-A5867954A01B}">
      <dgm:prSet phldrT="[Teksti]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E81208E2-274A-4916-B381-833CC398220A}" type="parTrans" cxnId="{D09139F4-D426-4D68-BF9A-A8EEC30F56BE}">
      <dgm:prSet/>
      <dgm:spPr/>
      <dgm:t>
        <a:bodyPr/>
        <a:lstStyle/>
        <a:p>
          <a:endParaRPr lang="en-US"/>
        </a:p>
      </dgm:t>
    </dgm:pt>
    <dgm:pt modelId="{ED11AE95-ED9D-4BD6-AFFD-5DE1337F2B40}" type="sibTrans" cxnId="{D09139F4-D426-4D68-BF9A-A8EEC30F56BE}">
      <dgm:prSet/>
      <dgm:spPr/>
      <dgm:t>
        <a:bodyPr/>
        <a:lstStyle/>
        <a:p>
          <a:endParaRPr lang="en-US"/>
        </a:p>
      </dgm:t>
    </dgm:pt>
    <dgm:pt modelId="{2DFC3207-FC65-42AA-B9EA-E36A4B9764FF}">
      <dgm:prSet phldrT="[Teksti]" custT="1"/>
      <dgm:spPr/>
      <dgm:t>
        <a:bodyPr/>
        <a:lstStyle/>
        <a:p>
          <a:endParaRPr lang="fi-FI"/>
        </a:p>
      </dgm:t>
    </dgm:pt>
    <dgm:pt modelId="{A21E943E-856A-4C3A-93BE-8808E26B408F}" type="parTrans" cxnId="{6A2CA394-C297-40A0-92C7-08E6AB76185D}">
      <dgm:prSet/>
      <dgm:spPr/>
      <dgm:t>
        <a:bodyPr/>
        <a:lstStyle/>
        <a:p>
          <a:endParaRPr lang="en-US"/>
        </a:p>
      </dgm:t>
    </dgm:pt>
    <dgm:pt modelId="{91EF3BCB-C8B3-4281-8803-AD5B0C5D96CC}" type="sibTrans" cxnId="{6A2CA394-C297-40A0-92C7-08E6AB76185D}">
      <dgm:prSet/>
      <dgm:spPr/>
      <dgm:t>
        <a:bodyPr/>
        <a:lstStyle/>
        <a:p>
          <a:endParaRPr lang="en-US"/>
        </a:p>
      </dgm:t>
    </dgm:pt>
    <dgm:pt modelId="{1734DCD6-FC04-4FD6-96AE-7EB943A79BB9}">
      <dgm:prSet phldrT="[Teksti]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898AB639-3AE2-43D4-AA84-032E4DC5453D}" type="parTrans" cxnId="{8278F462-9FE8-4AF4-8157-A6AD9D5DFB85}">
      <dgm:prSet/>
      <dgm:spPr/>
      <dgm:t>
        <a:bodyPr/>
        <a:lstStyle/>
        <a:p>
          <a:endParaRPr lang="en-US"/>
        </a:p>
      </dgm:t>
    </dgm:pt>
    <dgm:pt modelId="{99427A33-BFD8-4E06-9E2A-4E4DEE4D1095}" type="sibTrans" cxnId="{8278F462-9FE8-4AF4-8157-A6AD9D5DFB85}">
      <dgm:prSet/>
      <dgm:spPr/>
      <dgm:t>
        <a:bodyPr/>
        <a:lstStyle/>
        <a:p>
          <a:endParaRPr lang="en-US"/>
        </a:p>
      </dgm:t>
    </dgm:pt>
    <dgm:pt modelId="{E02E2311-8E93-4040-AF1E-64DCD955ADCC}">
      <dgm:prSet phldrT="[Teksti]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74311D65-75F8-460B-A27F-C512EACC393F}" type="parTrans" cxnId="{3C5199E0-3F2F-4525-B466-14EDCA41F7EB}">
      <dgm:prSet/>
      <dgm:spPr/>
      <dgm:t>
        <a:bodyPr/>
        <a:lstStyle/>
        <a:p>
          <a:endParaRPr lang="en-US"/>
        </a:p>
      </dgm:t>
    </dgm:pt>
    <dgm:pt modelId="{178EC85A-8945-48DC-B226-844D7CE27965}" type="sibTrans" cxnId="{3C5199E0-3F2F-4525-B466-14EDCA41F7EB}">
      <dgm:prSet/>
      <dgm:spPr/>
      <dgm:t>
        <a:bodyPr/>
        <a:lstStyle/>
        <a:p>
          <a:endParaRPr lang="en-US"/>
        </a:p>
      </dgm:t>
    </dgm:pt>
    <dgm:pt modelId="{0F761A66-53AA-4F04-8CAF-22BC43D1D532}">
      <dgm:prSet phldrT="[Teksti]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8751C92A-C669-4AA4-8BA4-425019C7A439}" type="parTrans" cxnId="{480D16E7-BDAB-417A-83D7-024D57AA8C32}">
      <dgm:prSet/>
      <dgm:spPr/>
      <dgm:t>
        <a:bodyPr/>
        <a:lstStyle/>
        <a:p>
          <a:endParaRPr lang="en-US"/>
        </a:p>
      </dgm:t>
    </dgm:pt>
    <dgm:pt modelId="{E7CD2F85-3706-4CED-974F-756E05369314}" type="sibTrans" cxnId="{480D16E7-BDAB-417A-83D7-024D57AA8C32}">
      <dgm:prSet/>
      <dgm:spPr/>
      <dgm:t>
        <a:bodyPr/>
        <a:lstStyle/>
        <a:p>
          <a:endParaRPr lang="en-US"/>
        </a:p>
      </dgm:t>
    </dgm:pt>
    <dgm:pt modelId="{5C94B94B-F10C-48B3-BB11-86342C620FCC}">
      <dgm:prSet phldrT="[Teksti]" custT="1"/>
      <dgm:spPr>
        <a:solidFill>
          <a:srgbClr val="00FFFF"/>
        </a:solidFill>
      </dgm:spPr>
      <dgm:t>
        <a:bodyPr/>
        <a:lstStyle/>
        <a:p>
          <a:pPr>
            <a:lnSpc>
              <a:spcPct val="150000"/>
            </a:lnSpc>
          </a:pPr>
          <a:r>
            <a:rPr lang="fi-FI" sz="1400" b="1" dirty="0" smtClean="0">
              <a:solidFill>
                <a:schemeClr val="tx1"/>
              </a:solidFill>
            </a:rPr>
            <a:t>KÄYTÄNTEET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Yhteiset tapaamiset 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Työryhmät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Tietokäytännöt</a:t>
          </a:r>
        </a:p>
        <a:p>
          <a:pPr>
            <a:lnSpc>
              <a:spcPct val="15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150000"/>
            </a:lnSpc>
          </a:pPr>
          <a:r>
            <a:rPr lang="fi-FI" sz="1200" b="1" dirty="0" smtClean="0">
              <a:solidFill>
                <a:schemeClr val="tx1"/>
              </a:solidFill>
            </a:rPr>
            <a:t>SOPIMISET</a:t>
          </a: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>
            <a:solidFill>
              <a:schemeClr val="tx1"/>
            </a:solidFill>
          </a:endParaRPr>
        </a:p>
      </dgm:t>
    </dgm:pt>
    <dgm:pt modelId="{5BE7B932-A74E-4127-876F-0F4B9C9C5A27}" type="parTrans" cxnId="{37D8EBEB-C9ED-4463-BE50-2DFD44B5C306}">
      <dgm:prSet/>
      <dgm:spPr/>
      <dgm:t>
        <a:bodyPr/>
        <a:lstStyle/>
        <a:p>
          <a:endParaRPr lang="en-US"/>
        </a:p>
      </dgm:t>
    </dgm:pt>
    <dgm:pt modelId="{9FF4905E-8E43-4B7E-87A7-4D367C76BAB1}" type="sibTrans" cxnId="{37D8EBEB-C9ED-4463-BE50-2DFD44B5C306}">
      <dgm:prSet/>
      <dgm:spPr/>
      <dgm:t>
        <a:bodyPr/>
        <a:lstStyle/>
        <a:p>
          <a:endParaRPr lang="en-US"/>
        </a:p>
      </dgm:t>
    </dgm:pt>
    <dgm:pt modelId="{D0FA8AE4-4A37-4B85-8298-C86A3F499F19}">
      <dgm:prSet phldrT="[Teksti]" custT="1"/>
      <dgm:spPr>
        <a:solidFill>
          <a:srgbClr val="FFFF00"/>
        </a:solidFill>
      </dgm:spPr>
      <dgm:t>
        <a:bodyPr/>
        <a:lstStyle/>
        <a:p>
          <a:pPr>
            <a:lnSpc>
              <a:spcPct val="150000"/>
            </a:lnSpc>
          </a:pPr>
          <a:endParaRPr lang="fi-FI" sz="1200" b="1" dirty="0" smtClean="0">
            <a:solidFill>
              <a:schemeClr val="tx1"/>
            </a:solidFill>
          </a:endParaRPr>
        </a:p>
        <a:p>
          <a:pPr>
            <a:lnSpc>
              <a:spcPct val="150000"/>
            </a:lnSpc>
          </a:pPr>
          <a:r>
            <a:rPr lang="fi-FI" sz="1400" b="1" dirty="0" smtClean="0">
              <a:solidFill>
                <a:schemeClr val="tx1"/>
              </a:solidFill>
            </a:rPr>
            <a:t>PALVELUOSAAMINEN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Tarvelähtöiset palvelut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Asiakasprofiilit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Ohjauksen toteuttamismuodot  - henkilökohtainen, omaehtoinen, ryhmäohjaus…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Tiedotus, markkinointi ja ydinviestit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Laatu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Vaikuttavuus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Jatkuvuus</a:t>
          </a: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>
            <a:solidFill>
              <a:schemeClr val="tx1"/>
            </a:solidFill>
          </a:endParaRPr>
        </a:p>
      </dgm:t>
    </dgm:pt>
    <dgm:pt modelId="{3D88C084-9F15-4FB7-9AD0-9E2BC24F550E}" type="parTrans" cxnId="{EFCADCE1-CF82-4595-87BA-775A3F53DC8A}">
      <dgm:prSet/>
      <dgm:spPr/>
      <dgm:t>
        <a:bodyPr/>
        <a:lstStyle/>
        <a:p>
          <a:endParaRPr lang="en-US"/>
        </a:p>
      </dgm:t>
    </dgm:pt>
    <dgm:pt modelId="{003B94BE-D4A3-4C48-8C28-AF222CB3A190}" type="sibTrans" cxnId="{EFCADCE1-CF82-4595-87BA-775A3F53DC8A}">
      <dgm:prSet/>
      <dgm:spPr/>
      <dgm:t>
        <a:bodyPr/>
        <a:lstStyle/>
        <a:p>
          <a:endParaRPr lang="en-US"/>
        </a:p>
      </dgm:t>
    </dgm:pt>
    <dgm:pt modelId="{410D2C10-2795-4E60-9058-644E0502F162}">
      <dgm:prSet phldrT="[Teksti]" custT="1"/>
      <dgm:spPr>
        <a:solidFill>
          <a:srgbClr val="00FFFF"/>
        </a:solidFill>
      </dgm:spPr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dirty="0" smtClean="0">
              <a:solidFill>
                <a:schemeClr val="tx1"/>
              </a:solidFill>
            </a:rPr>
            <a:t>VERKOSTO-OSAAMINEN</a:t>
          </a:r>
        </a:p>
        <a:p>
          <a:pPr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dirty="0" smtClean="0">
              <a:solidFill>
                <a:schemeClr val="tx1"/>
              </a:solidFill>
            </a:rPr>
            <a:t>Mukana keskeiset toimijat</a:t>
          </a:r>
        </a:p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200" dirty="0" smtClean="0">
              <a:solidFill>
                <a:schemeClr val="tx1"/>
              </a:solidFill>
            </a:rPr>
            <a:t>Verkoston toimijoiden ja toimintojen tunteminen</a:t>
          </a:r>
        </a:p>
        <a:p>
          <a:pPr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dirty="0" smtClean="0">
              <a:solidFill>
                <a:schemeClr val="tx1"/>
              </a:solidFill>
            </a:rPr>
            <a:t>Oma pesä –työskentely: lisäarvo, lähetin rooli</a:t>
          </a:r>
        </a:p>
        <a:p>
          <a:pPr marL="0" marR="0" indent="0" defTabSz="53340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1200" dirty="0" smtClean="0">
              <a:solidFill>
                <a:schemeClr val="tx1"/>
              </a:solidFill>
            </a:rPr>
            <a:t>Sitoutuminen</a:t>
          </a:r>
        </a:p>
        <a:p>
          <a:pPr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dirty="0" smtClean="0">
              <a:solidFill>
                <a:schemeClr val="tx1"/>
              </a:solidFill>
            </a:rPr>
            <a:t>Rajapintatyöskentely</a:t>
          </a:r>
        </a:p>
        <a:p>
          <a:pPr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dirty="0" smtClean="0">
              <a:solidFill>
                <a:schemeClr val="tx1"/>
              </a:solidFill>
            </a:rPr>
            <a:t>Luottamus</a:t>
          </a:r>
        </a:p>
        <a:p>
          <a:pPr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dirty="0" smtClean="0">
              <a:solidFill>
                <a:schemeClr val="tx1"/>
              </a:solidFill>
            </a:rPr>
            <a:t>Koordinointi ja johtaminen  - mahdollistaminen</a:t>
          </a:r>
          <a:endParaRPr lang="fi-FI" sz="1000" dirty="0" smtClean="0">
            <a:solidFill>
              <a:schemeClr val="tx1"/>
            </a:solidFill>
          </a:endParaRPr>
        </a:p>
      </dgm:t>
    </dgm:pt>
    <dgm:pt modelId="{F9BBAF9A-9E4C-4C16-8305-DDFA75E11801}" type="sibTrans" cxnId="{9945AB82-22DF-42E1-88CE-806554566A70}">
      <dgm:prSet/>
      <dgm:spPr/>
      <dgm:t>
        <a:bodyPr/>
        <a:lstStyle/>
        <a:p>
          <a:endParaRPr lang="fi-FI"/>
        </a:p>
      </dgm:t>
    </dgm:pt>
    <dgm:pt modelId="{899C4ABA-BE40-4BA5-88CC-F9EF98EEE10C}" type="parTrans" cxnId="{9945AB82-22DF-42E1-88CE-806554566A70}">
      <dgm:prSet/>
      <dgm:spPr/>
      <dgm:t>
        <a:bodyPr/>
        <a:lstStyle/>
        <a:p>
          <a:endParaRPr lang="fi-FI"/>
        </a:p>
      </dgm:t>
    </dgm:pt>
    <dgm:pt modelId="{C8803B95-E529-45A4-8DC9-21E6166D0289}">
      <dgm:prSet phldrT="[Teksti]" custT="1"/>
      <dgm:spPr>
        <a:solidFill>
          <a:srgbClr val="FFC000"/>
        </a:solidFill>
      </dgm:spPr>
      <dgm:t>
        <a:bodyPr/>
        <a:lstStyle/>
        <a:p>
          <a:endParaRPr lang="fi-FI" sz="2400" dirty="0" smtClean="0"/>
        </a:p>
        <a:p>
          <a:endParaRPr lang="fi-FI" sz="2400" dirty="0"/>
        </a:p>
      </dgm:t>
    </dgm:pt>
    <dgm:pt modelId="{77B1B0E9-E03A-426C-B8AC-F7BE825266AA}" type="sibTrans" cxnId="{B6E8E9C9-B4B0-4DEE-8C94-F796444986A8}">
      <dgm:prSet/>
      <dgm:spPr/>
      <dgm:t>
        <a:bodyPr/>
        <a:lstStyle/>
        <a:p>
          <a:endParaRPr lang="fi-FI"/>
        </a:p>
      </dgm:t>
    </dgm:pt>
    <dgm:pt modelId="{2EB3F882-E774-416E-8A6B-858564AAEBFE}" type="parTrans" cxnId="{B6E8E9C9-B4B0-4DEE-8C94-F796444986A8}">
      <dgm:prSet/>
      <dgm:spPr/>
      <dgm:t>
        <a:bodyPr/>
        <a:lstStyle/>
        <a:p>
          <a:endParaRPr lang="fi-FI"/>
        </a:p>
      </dgm:t>
    </dgm:pt>
    <dgm:pt modelId="{AF591CD1-8601-4F3E-A843-259175E8BBA6}" type="pres">
      <dgm:prSet presAssocID="{DF6EFF69-3D98-4E9B-BEB8-2022D93D53F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1E10EC0-3C33-4B6A-A106-2F9E706D71B6}" type="pres">
      <dgm:prSet presAssocID="{DF6EFF69-3D98-4E9B-BEB8-2022D93D53FB}" presName="matrix" presStyleCnt="0"/>
      <dgm:spPr/>
    </dgm:pt>
    <dgm:pt modelId="{FE194A1B-1B59-4437-92EF-B783BA5AE57D}" type="pres">
      <dgm:prSet presAssocID="{DF6EFF69-3D98-4E9B-BEB8-2022D93D53FB}" presName="tile1" presStyleLbl="node1" presStyleIdx="0" presStyleCnt="4"/>
      <dgm:spPr/>
      <dgm:t>
        <a:bodyPr/>
        <a:lstStyle/>
        <a:p>
          <a:endParaRPr lang="fi-FI"/>
        </a:p>
      </dgm:t>
    </dgm:pt>
    <dgm:pt modelId="{934D9917-8E2C-4FA7-9122-572FC58FAD26}" type="pres">
      <dgm:prSet presAssocID="{DF6EFF69-3D98-4E9B-BEB8-2022D93D53F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6F1CF74-DCDB-4765-B21C-2C42FBFD1D03}" type="pres">
      <dgm:prSet presAssocID="{DF6EFF69-3D98-4E9B-BEB8-2022D93D53FB}" presName="tile2" presStyleLbl="node1" presStyleIdx="1" presStyleCnt="4" custLinFactNeighborY="-2788"/>
      <dgm:spPr/>
      <dgm:t>
        <a:bodyPr/>
        <a:lstStyle/>
        <a:p>
          <a:endParaRPr lang="fi-FI"/>
        </a:p>
      </dgm:t>
    </dgm:pt>
    <dgm:pt modelId="{B0610549-F6A3-4AA4-9BE9-73D5E907A4CF}" type="pres">
      <dgm:prSet presAssocID="{DF6EFF69-3D98-4E9B-BEB8-2022D93D53F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66A3487-AE0C-415D-B23A-F55377CD59A9}" type="pres">
      <dgm:prSet presAssocID="{DF6EFF69-3D98-4E9B-BEB8-2022D93D53FB}" presName="tile3" presStyleLbl="node1" presStyleIdx="2" presStyleCnt="4"/>
      <dgm:spPr/>
      <dgm:t>
        <a:bodyPr/>
        <a:lstStyle/>
        <a:p>
          <a:endParaRPr lang="fi-FI"/>
        </a:p>
      </dgm:t>
    </dgm:pt>
    <dgm:pt modelId="{DDF8504D-B026-4972-994A-53D56873D0E9}" type="pres">
      <dgm:prSet presAssocID="{DF6EFF69-3D98-4E9B-BEB8-2022D93D53F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C4778CD-5D68-4323-903B-317B3B4B7015}" type="pres">
      <dgm:prSet presAssocID="{DF6EFF69-3D98-4E9B-BEB8-2022D93D53FB}" presName="tile4" presStyleLbl="node1" presStyleIdx="3" presStyleCnt="4"/>
      <dgm:spPr/>
      <dgm:t>
        <a:bodyPr/>
        <a:lstStyle/>
        <a:p>
          <a:endParaRPr lang="fi-FI"/>
        </a:p>
      </dgm:t>
    </dgm:pt>
    <dgm:pt modelId="{52F8D029-B7AF-4D89-8FF7-2D63C1D6B4F6}" type="pres">
      <dgm:prSet presAssocID="{DF6EFF69-3D98-4E9B-BEB8-2022D93D53F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0A33859-E31A-4A98-B7D1-AA70FC539A58}" type="pres">
      <dgm:prSet presAssocID="{DF6EFF69-3D98-4E9B-BEB8-2022D93D53FB}" presName="centerTile" presStyleLbl="fgShp" presStyleIdx="0" presStyleCnt="1" custScaleX="107438" custScaleY="44351" custLinFactNeighborY="5782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</dgm:ptLst>
  <dgm:cxnLst>
    <dgm:cxn modelId="{B496D7E1-0C3B-4582-8C6F-BEA86F9703FF}" type="presOf" srcId="{410D2C10-2795-4E60-9058-644E0502F162}" destId="{934D9917-8E2C-4FA7-9122-572FC58FAD26}" srcOrd="1" destOrd="0" presId="urn:microsoft.com/office/officeart/2005/8/layout/matrix1"/>
    <dgm:cxn modelId="{6A2CA394-C297-40A0-92C7-08E6AB76185D}" srcId="{C8803B95-E529-45A4-8DC9-21E6166D0289}" destId="{2DFC3207-FC65-42AA-B9EA-E36A4B9764FF}" srcOrd="7" destOrd="0" parTransId="{A21E943E-856A-4C3A-93BE-8808E26B408F}" sibTransId="{91EF3BCB-C8B3-4281-8803-AD5B0C5D96CC}"/>
    <dgm:cxn modelId="{EFCADCE1-CF82-4595-87BA-775A3F53DC8A}" srcId="{C8803B95-E529-45A4-8DC9-21E6166D0289}" destId="{D0FA8AE4-4A37-4B85-8298-C86A3F499F19}" srcOrd="2" destOrd="0" parTransId="{3D88C084-9F15-4FB7-9AD0-9E2BC24F550E}" sibTransId="{003B94BE-D4A3-4C48-8C28-AF222CB3A190}"/>
    <dgm:cxn modelId="{838DAEC0-C220-4455-A08C-D054D1052FEB}" type="presOf" srcId="{56A526EF-3DA9-4796-BA56-9B7820B18F85}" destId="{B0610549-F6A3-4AA4-9BE9-73D5E907A4CF}" srcOrd="1" destOrd="0" presId="urn:microsoft.com/office/officeart/2005/8/layout/matrix1"/>
    <dgm:cxn modelId="{E54D718D-B531-4282-BB2E-C30A7F42DC3B}" srcId="{C8803B95-E529-45A4-8DC9-21E6166D0289}" destId="{D0E877C4-A4B4-4278-8793-30F8F66E4AFD}" srcOrd="9" destOrd="0" parTransId="{50B5216F-A557-4465-A107-4622BDA43E18}" sibTransId="{FB62D00A-2C6C-4F12-BD52-867F8C1DB4CF}"/>
    <dgm:cxn modelId="{5F86C55C-1120-4F8E-8409-315AAEEB3A3D}" type="presOf" srcId="{410D2C10-2795-4E60-9058-644E0502F162}" destId="{FE194A1B-1B59-4437-92EF-B783BA5AE57D}" srcOrd="0" destOrd="0" presId="urn:microsoft.com/office/officeart/2005/8/layout/matrix1"/>
    <dgm:cxn modelId="{9703E623-CC2C-4F6D-977E-681D7D40AF24}" type="presOf" srcId="{D0FA8AE4-4A37-4B85-8298-C86A3F499F19}" destId="{B66A3487-AE0C-415D-B23A-F55377CD59A9}" srcOrd="0" destOrd="0" presId="urn:microsoft.com/office/officeart/2005/8/layout/matrix1"/>
    <dgm:cxn modelId="{F6D49F8B-9FF5-4257-A8B4-4EA2C163A3BA}" type="presOf" srcId="{C8803B95-E529-45A4-8DC9-21E6166D0289}" destId="{30A33859-E31A-4A98-B7D1-AA70FC539A58}" srcOrd="0" destOrd="0" presId="urn:microsoft.com/office/officeart/2005/8/layout/matrix1"/>
    <dgm:cxn modelId="{BCFB7DAE-5147-4483-934B-522495494FA8}" srcId="{C8803B95-E529-45A4-8DC9-21E6166D0289}" destId="{56A526EF-3DA9-4796-BA56-9B7820B18F85}" srcOrd="1" destOrd="0" parTransId="{4B7F6BF5-E2DF-42FC-B194-E5A57D53A3F4}" sibTransId="{4E828C65-557B-4444-88F6-5FB0067A17FF}"/>
    <dgm:cxn modelId="{8278F462-9FE8-4AF4-8157-A6AD9D5DFB85}" srcId="{C8803B95-E529-45A4-8DC9-21E6166D0289}" destId="{1734DCD6-FC04-4FD6-96AE-7EB943A79BB9}" srcOrd="6" destOrd="0" parTransId="{898AB639-3AE2-43D4-AA84-032E4DC5453D}" sibTransId="{99427A33-BFD8-4E06-9E2A-4E4DEE4D1095}"/>
    <dgm:cxn modelId="{37D8EBEB-C9ED-4463-BE50-2DFD44B5C306}" srcId="{C8803B95-E529-45A4-8DC9-21E6166D0289}" destId="{5C94B94B-F10C-48B3-BB11-86342C620FCC}" srcOrd="3" destOrd="0" parTransId="{5BE7B932-A74E-4127-876F-0F4B9C9C5A27}" sibTransId="{9FF4905E-8E43-4B7E-87A7-4D367C76BAB1}"/>
    <dgm:cxn modelId="{1770F477-9322-44D9-B89D-4262C02DCC4D}" type="presOf" srcId="{56A526EF-3DA9-4796-BA56-9B7820B18F85}" destId="{C6F1CF74-DCDB-4765-B21C-2C42FBFD1D03}" srcOrd="0" destOrd="0" presId="urn:microsoft.com/office/officeart/2005/8/layout/matrix1"/>
    <dgm:cxn modelId="{B6E8E9C9-B4B0-4DEE-8C94-F796444986A8}" srcId="{DF6EFF69-3D98-4E9B-BEB8-2022D93D53FB}" destId="{C8803B95-E529-45A4-8DC9-21E6166D0289}" srcOrd="0" destOrd="0" parTransId="{2EB3F882-E774-416E-8A6B-858564AAEBFE}" sibTransId="{77B1B0E9-E03A-426C-B8AC-F7BE825266AA}"/>
    <dgm:cxn modelId="{7E665D29-09BB-42C6-B230-10BC5C2047CC}" srcId="{C8803B95-E529-45A4-8DC9-21E6166D0289}" destId="{361115B3-9AEF-44C0-B944-598C3E231E05}" srcOrd="10" destOrd="0" parTransId="{780AE47D-72CC-4C6B-BADA-B76749058C0E}" sibTransId="{551C9EF0-8C84-438D-AABE-3278083AAED4}"/>
    <dgm:cxn modelId="{D09139F4-D426-4D68-BF9A-A8EEC30F56BE}" srcId="{C8803B95-E529-45A4-8DC9-21E6166D0289}" destId="{FD9AB464-88E7-4B7F-BFAA-A5867954A01B}" srcOrd="8" destOrd="0" parTransId="{E81208E2-274A-4916-B381-833CC398220A}" sibTransId="{ED11AE95-ED9D-4BD6-AFFD-5DE1337F2B40}"/>
    <dgm:cxn modelId="{3C5199E0-3F2F-4525-B466-14EDCA41F7EB}" srcId="{C8803B95-E529-45A4-8DC9-21E6166D0289}" destId="{E02E2311-8E93-4040-AF1E-64DCD955ADCC}" srcOrd="5" destOrd="0" parTransId="{74311D65-75F8-460B-A27F-C512EACC393F}" sibTransId="{178EC85A-8945-48DC-B226-844D7CE27965}"/>
    <dgm:cxn modelId="{CE792D36-FF8F-4E23-A220-FF5050469478}" type="presOf" srcId="{5C94B94B-F10C-48B3-BB11-86342C620FCC}" destId="{AC4778CD-5D68-4323-903B-317B3B4B7015}" srcOrd="0" destOrd="0" presId="urn:microsoft.com/office/officeart/2005/8/layout/matrix1"/>
    <dgm:cxn modelId="{480D16E7-BDAB-417A-83D7-024D57AA8C32}" srcId="{C8803B95-E529-45A4-8DC9-21E6166D0289}" destId="{0F761A66-53AA-4F04-8CAF-22BC43D1D532}" srcOrd="4" destOrd="0" parTransId="{8751C92A-C669-4AA4-8BA4-425019C7A439}" sibTransId="{E7CD2F85-3706-4CED-974F-756E05369314}"/>
    <dgm:cxn modelId="{016B7E48-3418-409D-B5C0-F38AD1699F5A}" type="presOf" srcId="{5C94B94B-F10C-48B3-BB11-86342C620FCC}" destId="{52F8D029-B7AF-4D89-8FF7-2D63C1D6B4F6}" srcOrd="1" destOrd="0" presId="urn:microsoft.com/office/officeart/2005/8/layout/matrix1"/>
    <dgm:cxn modelId="{9945AB82-22DF-42E1-88CE-806554566A70}" srcId="{C8803B95-E529-45A4-8DC9-21E6166D0289}" destId="{410D2C10-2795-4E60-9058-644E0502F162}" srcOrd="0" destOrd="0" parTransId="{899C4ABA-BE40-4BA5-88CC-F9EF98EEE10C}" sibTransId="{F9BBAF9A-9E4C-4C16-8305-DDFA75E11801}"/>
    <dgm:cxn modelId="{D2C7A98A-325E-472D-B7B2-207926B3D014}" type="presOf" srcId="{DF6EFF69-3D98-4E9B-BEB8-2022D93D53FB}" destId="{AF591CD1-8601-4F3E-A843-259175E8BBA6}" srcOrd="0" destOrd="0" presId="urn:microsoft.com/office/officeart/2005/8/layout/matrix1"/>
    <dgm:cxn modelId="{1088E2F1-427A-4660-9B1B-95038D0DE5A0}" type="presOf" srcId="{D0FA8AE4-4A37-4B85-8298-C86A3F499F19}" destId="{DDF8504D-B026-4972-994A-53D56873D0E9}" srcOrd="1" destOrd="0" presId="urn:microsoft.com/office/officeart/2005/8/layout/matrix1"/>
    <dgm:cxn modelId="{0748B6F4-3343-42A5-85D9-8AC357288E48}" type="presParOf" srcId="{AF591CD1-8601-4F3E-A843-259175E8BBA6}" destId="{B1E10EC0-3C33-4B6A-A106-2F9E706D71B6}" srcOrd="0" destOrd="0" presId="urn:microsoft.com/office/officeart/2005/8/layout/matrix1"/>
    <dgm:cxn modelId="{A5A88415-BC89-4E6D-B715-BAC08844F48D}" type="presParOf" srcId="{B1E10EC0-3C33-4B6A-A106-2F9E706D71B6}" destId="{FE194A1B-1B59-4437-92EF-B783BA5AE57D}" srcOrd="0" destOrd="0" presId="urn:microsoft.com/office/officeart/2005/8/layout/matrix1"/>
    <dgm:cxn modelId="{AD3D56ED-A6AA-4A63-9E49-26FED35C5E87}" type="presParOf" srcId="{B1E10EC0-3C33-4B6A-A106-2F9E706D71B6}" destId="{934D9917-8E2C-4FA7-9122-572FC58FAD26}" srcOrd="1" destOrd="0" presId="urn:microsoft.com/office/officeart/2005/8/layout/matrix1"/>
    <dgm:cxn modelId="{4144965D-EA18-498A-8E54-61711D96149C}" type="presParOf" srcId="{B1E10EC0-3C33-4B6A-A106-2F9E706D71B6}" destId="{C6F1CF74-DCDB-4765-B21C-2C42FBFD1D03}" srcOrd="2" destOrd="0" presId="urn:microsoft.com/office/officeart/2005/8/layout/matrix1"/>
    <dgm:cxn modelId="{3B2F1E0D-18EA-44AB-9120-3A283DAF40FD}" type="presParOf" srcId="{B1E10EC0-3C33-4B6A-A106-2F9E706D71B6}" destId="{B0610549-F6A3-4AA4-9BE9-73D5E907A4CF}" srcOrd="3" destOrd="0" presId="urn:microsoft.com/office/officeart/2005/8/layout/matrix1"/>
    <dgm:cxn modelId="{7A0D89E1-0F9C-47F7-A74E-61836DDDBE3F}" type="presParOf" srcId="{B1E10EC0-3C33-4B6A-A106-2F9E706D71B6}" destId="{B66A3487-AE0C-415D-B23A-F55377CD59A9}" srcOrd="4" destOrd="0" presId="urn:microsoft.com/office/officeart/2005/8/layout/matrix1"/>
    <dgm:cxn modelId="{3D3D39A4-654A-4597-BE8C-209F0141ECD7}" type="presParOf" srcId="{B1E10EC0-3C33-4B6A-A106-2F9E706D71B6}" destId="{DDF8504D-B026-4972-994A-53D56873D0E9}" srcOrd="5" destOrd="0" presId="urn:microsoft.com/office/officeart/2005/8/layout/matrix1"/>
    <dgm:cxn modelId="{016471D8-D0B2-4188-AD3F-F0B25F12FBFA}" type="presParOf" srcId="{B1E10EC0-3C33-4B6A-A106-2F9E706D71B6}" destId="{AC4778CD-5D68-4323-903B-317B3B4B7015}" srcOrd="6" destOrd="0" presId="urn:microsoft.com/office/officeart/2005/8/layout/matrix1"/>
    <dgm:cxn modelId="{FB1E40B7-967D-4925-8AAE-65EDD969373E}" type="presParOf" srcId="{B1E10EC0-3C33-4B6A-A106-2F9E706D71B6}" destId="{52F8D029-B7AF-4D89-8FF7-2D63C1D6B4F6}" srcOrd="7" destOrd="0" presId="urn:microsoft.com/office/officeart/2005/8/layout/matrix1"/>
    <dgm:cxn modelId="{2381A467-8501-43CC-8B74-3F769FFCCC8F}" type="presParOf" srcId="{AF591CD1-8601-4F3E-A843-259175E8BBA6}" destId="{30A33859-E31A-4A98-B7D1-AA70FC539A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194A1B-1B59-4437-92EF-B783BA5AE57D}">
      <dsp:nvSpPr>
        <dsp:cNvPr id="0" name=""/>
        <dsp:cNvSpPr/>
      </dsp:nvSpPr>
      <dsp:spPr>
        <a:xfrm rot="16200000">
          <a:off x="548933" y="-548933"/>
          <a:ext cx="3348372" cy="4446240"/>
        </a:xfrm>
        <a:prstGeom prst="round1Rect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VERKOSTO-OSAAMINEN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Mukana keskeiset toimijat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200" kern="1200" dirty="0" smtClean="0">
              <a:solidFill>
                <a:schemeClr val="tx1"/>
              </a:solidFill>
            </a:rPr>
            <a:t>Verkoston toimijoiden ja toimintojen tunteminen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Oma pesä –työskentely: lisäarvo, lähetin rooli</a:t>
          </a:r>
        </a:p>
        <a:p>
          <a:pPr marL="0" marR="0" lvl="0" indent="0" algn="ctr" defTabSz="53340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1200" kern="1200" dirty="0" smtClean="0">
              <a:solidFill>
                <a:schemeClr val="tx1"/>
              </a:solidFill>
            </a:rPr>
            <a:t>Sitoutuminen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Rajapintatyöskentely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Luottamus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Koordinointi ja johtaminen  - mahdollistaminen</a:t>
          </a:r>
          <a:endParaRPr lang="fi-FI" sz="1000" kern="1200" dirty="0" smtClean="0">
            <a:solidFill>
              <a:schemeClr val="tx1"/>
            </a:solidFill>
          </a:endParaRPr>
        </a:p>
      </dsp:txBody>
      <dsp:txXfrm rot="16200000">
        <a:off x="967480" y="-967480"/>
        <a:ext cx="2511279" cy="4446240"/>
      </dsp:txXfrm>
    </dsp:sp>
    <dsp:sp modelId="{C6F1CF74-DCDB-4765-B21C-2C42FBFD1D03}">
      <dsp:nvSpPr>
        <dsp:cNvPr id="0" name=""/>
        <dsp:cNvSpPr/>
      </dsp:nvSpPr>
      <dsp:spPr>
        <a:xfrm>
          <a:off x="4446240" y="0"/>
          <a:ext cx="4446240" cy="3348372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OHJAUSOSAAMINEN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Millaista ohjausta verkosto tarjoaa - ohjauksen määrittely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Ohjauksen sisältöalueet verkoston toiminnassa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Osaavan ohjaajan määrittelyä - ohjausosaamisen minimivaatimukset (mitä kaikkien on osattava)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Ohjauksen erityisosaamiset verkostossa - mitä ne ovat?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Työelämätieto ja ennakointitiedon hyödyntäminen - työelämän osaamisvajeet, kehitystrendit, osaamistarpeet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Ohjaajan työkalupakki</a:t>
          </a:r>
          <a:endParaRPr lang="fi-FI" sz="1200" kern="1200" dirty="0">
            <a:solidFill>
              <a:schemeClr val="tx1"/>
            </a:solidFill>
          </a:endParaRPr>
        </a:p>
      </dsp:txBody>
      <dsp:txXfrm>
        <a:off x="4446240" y="0"/>
        <a:ext cx="4446240" cy="2511279"/>
      </dsp:txXfrm>
    </dsp:sp>
    <dsp:sp modelId="{B66A3487-AE0C-415D-B23A-F55377CD59A9}">
      <dsp:nvSpPr>
        <dsp:cNvPr id="0" name=""/>
        <dsp:cNvSpPr/>
      </dsp:nvSpPr>
      <dsp:spPr>
        <a:xfrm rot="10800000">
          <a:off x="0" y="3348372"/>
          <a:ext cx="4446240" cy="3348372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fi-FI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PALVELUOSAAMINEN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Tarvelähtöiset palvelut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Asiakasprofiilit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Ohjauksen toteuttamismuodot  - henkilökohtainen, omaehtoinen, ryhmäohjaus…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Tiedotus, markkinointi ja ydinviestit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Laatu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Vaikuttavuus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Jatkuvuus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>
            <a:solidFill>
              <a:schemeClr val="tx1"/>
            </a:solidFill>
          </a:endParaRPr>
        </a:p>
      </dsp:txBody>
      <dsp:txXfrm rot="10800000">
        <a:off x="0" y="4185464"/>
        <a:ext cx="4446240" cy="2511279"/>
      </dsp:txXfrm>
    </dsp:sp>
    <dsp:sp modelId="{AC4778CD-5D68-4323-903B-317B3B4B7015}">
      <dsp:nvSpPr>
        <dsp:cNvPr id="0" name=""/>
        <dsp:cNvSpPr/>
      </dsp:nvSpPr>
      <dsp:spPr>
        <a:xfrm rot="5400000">
          <a:off x="4995174" y="2799438"/>
          <a:ext cx="3348372" cy="4446240"/>
        </a:xfrm>
        <a:prstGeom prst="round1Rect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KÄYTÄNTEET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Yhteiset tapaamiset 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Työryhmät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Tietokäytännöt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>
              <a:solidFill>
                <a:schemeClr val="tx1"/>
              </a:solidFill>
            </a:rPr>
            <a:t>SOPIMISET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>
            <a:solidFill>
              <a:schemeClr val="tx1"/>
            </a:solidFill>
          </a:endParaRPr>
        </a:p>
      </dsp:txBody>
      <dsp:txXfrm rot="5400000">
        <a:off x="5413720" y="3217984"/>
        <a:ext cx="2511279" cy="4446240"/>
      </dsp:txXfrm>
    </dsp:sp>
    <dsp:sp modelId="{30A33859-E31A-4A98-B7D1-AA70FC539A58}">
      <dsp:nvSpPr>
        <dsp:cNvPr id="0" name=""/>
        <dsp:cNvSpPr/>
      </dsp:nvSpPr>
      <dsp:spPr>
        <a:xfrm>
          <a:off x="3013154" y="3073914"/>
          <a:ext cx="2866170" cy="74251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400" kern="1200" dirty="0"/>
        </a:p>
      </dsp:txBody>
      <dsp:txXfrm>
        <a:off x="3013154" y="3073914"/>
        <a:ext cx="2866170" cy="742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FE0A229-1B31-4B09-8991-EE4CA8A106C1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646F1D1-F89E-4BE2-83D3-3C13BBE59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064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6A81F72-4789-4296-A2E4-E04B7874E7EF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29E5B3C-C82F-4D7F-A6D5-CA0E2474C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41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5" indent="-2857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9" indent="-2285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8" indent="-2285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8" indent="-2285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E30955-0F6C-4B02-9CA3-2CDC4A9E2DF0}" type="slidenum">
              <a:rPr lang="en-US" smtClean="0">
                <a:solidFill>
                  <a:srgbClr val="000000"/>
                </a:solidFill>
                <a:latin typeface="Calibri" pitchFamily="34" charset="0"/>
                <a:ea typeface="ヒラギノ角ゴ Pro W3" pitchFamily="-128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000000"/>
              </a:solidFill>
              <a:latin typeface="Calibri" pitchFamily="34" charset="0"/>
              <a:ea typeface="ヒラギノ角ゴ Pro W3" pitchFamily="-128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4" y="4716464"/>
            <a:ext cx="5438775" cy="4470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smtClean="0"/>
              <a:t>Kuvio 6.  Moniammatillinen rajapinta, kohtaaminen oppimisen tilassa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58847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5" indent="-2857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9" indent="-2285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8" indent="-2285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8" indent="-2285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410FB9-486C-42E5-A8F6-E7395867E055}" type="slidenum">
              <a:rPr lang="en-US" smtClean="0">
                <a:latin typeface="Calibri" pitchFamily="34" charset="0"/>
                <a:ea typeface="ヒラギノ角ゴ Pro W3" pitchFamily="-128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Calibri" pitchFamily="34" charset="0"/>
              <a:ea typeface="ヒラギノ角ゴ Pro W3" pitchFamily="-128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4" y="4718051"/>
            <a:ext cx="5438775" cy="44688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i-FI" smtClean="0">
                <a:latin typeface="Lucida Grande" pitchFamily="-128" charset="0"/>
                <a:ea typeface="ヒラギノ角ゴ Pro W3" pitchFamily="-128" charset="-128"/>
              </a:rPr>
              <a:t>Kuvio 8. Organisaation lähetin toiminta moniammatillisessa verkostossa </a:t>
            </a:r>
            <a:endParaRPr lang="en-GB" smtClean="0">
              <a:latin typeface="Lucida Grande" pitchFamily="-128" charset="0"/>
              <a:ea typeface="ヒラギノ角ゴ Pro W3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6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----- Kokousmuistiinpanot (18.1.2013 11:12) -----</a:t>
            </a:r>
          </a:p>
          <a:p>
            <a:r>
              <a:rPr lang="fi-FI"/>
              <a:t>ammatillisuus, rooli ja tehtävät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0143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9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9.jpe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9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3219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lstainen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18488" cy="93856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 b="1" cap="none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42144" y="2708920"/>
            <a:ext cx="2592288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3203848" y="2708920"/>
            <a:ext cx="2592288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4"/>
          </p:nvPr>
        </p:nvSpPr>
        <p:spPr>
          <a:xfrm>
            <a:off x="5957565" y="2708920"/>
            <a:ext cx="2592288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5"/>
          </p:nvPr>
        </p:nvSpPr>
        <p:spPr>
          <a:xfrm>
            <a:off x="3203848" y="2060848"/>
            <a:ext cx="2592288" cy="5760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Tekstin paikkamerkki 2"/>
          <p:cNvSpPr>
            <a:spLocks noGrp="1"/>
          </p:cNvSpPr>
          <p:nvPr>
            <p:ph type="body" idx="16" hasCustomPrompt="1"/>
          </p:nvPr>
        </p:nvSpPr>
        <p:spPr>
          <a:xfrm>
            <a:off x="467544" y="2069232"/>
            <a:ext cx="2592288" cy="5676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rgbClr val="005A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alaotsikon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type="body" idx="17" hasCustomPrompt="1"/>
          </p:nvPr>
        </p:nvSpPr>
        <p:spPr>
          <a:xfrm>
            <a:off x="5940152" y="2069232"/>
            <a:ext cx="2592288" cy="5676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rgbClr val="005A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alaotsikon perustyylejä naps.</a:t>
            </a:r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207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5A40-19E2-4384-86A6-2AC4D0760C90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4A3B-376A-44B4-8E1B-B04D569469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60873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A828-5CAB-4241-AB67-B6822AE4EEA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7E02-8974-471D-8C57-F18AA453A6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229474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ipu_su_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yhdlogo_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15900"/>
            <a:ext cx="1374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7" descr="opinov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632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685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45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2309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8CA383CD-B4A1-49B5-8216-C6A4A36CD79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A93862F1-DA6F-42D1-AFDA-F50AC1A9F3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630519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online-näköistiedosto napsauttamalla kuvaketta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1BF8F4B-B743-4693-A5A9-427B81B0F1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071637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493713" y="6337300"/>
            <a:ext cx="2133600" cy="331788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1E51445-80D8-476C-8547-52B03FE5ADCC}" type="datetime1">
              <a:rPr lang="fi-FI"/>
              <a:pPr>
                <a:defRPr/>
              </a:pPr>
              <a:t>21.11.2013</a:t>
            </a:fld>
            <a:endParaRPr lang="en-US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337300"/>
            <a:ext cx="2895600" cy="331788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5113" y="115888"/>
            <a:ext cx="1125537" cy="360362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45C672F-ABE3-4080-9E29-08001D521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0381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394BD-12DD-4DDB-B796-BB4C6F6A4C9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2049-D79A-4DC1-9052-8F7385C627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304406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2DFA-7FF1-4580-8B52-C91712AD851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3DD5-5FE7-43E2-86FF-6C670BA64E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60165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2874-6AF1-46CD-A18B-72DB6142A46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4DB-A3C5-46C8-90E3-66DDFCE12E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832548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5693-2015-4899-BD19-9C0CD8EF226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A6B0-65AA-405A-AD75-632BE781E9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27123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492897"/>
            <a:ext cx="3740224" cy="29523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27984" y="2492897"/>
            <a:ext cx="3740224" cy="29523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1"/>
          </p:nvPr>
        </p:nvSpPr>
        <p:spPr>
          <a:xfrm>
            <a:off x="395536" y="1556791"/>
            <a:ext cx="777686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107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095A-4BBB-439A-A40C-FC4E8077DCD2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71FA-004E-4D24-A198-727F83C123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344672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708C-6CA2-42A6-B16E-D594BB1D1565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6607-416D-45F3-8D14-36ADF081BA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326210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33BD-CBAF-49A4-A375-A949C411D99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664E-5936-487C-905C-8124CB5309E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0507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526F-6508-4096-A4FE-4D0389E718D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AEB0-2EA9-40F3-AA34-B686F13778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750051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7CF7-928F-4086-BABC-62523180E6C2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55A4-A0C1-4694-A7AD-4BB8F9EAAC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262643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7EB1-B851-4941-82E4-A4F62E36A0B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DEA3-E471-4A97-8F8B-841B713B7D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525782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B909-7A89-4408-9B77-B72479F726A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D5A0-4896-43AE-8109-5EC93F2AB5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042235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C9F2-B4AE-4EA7-B9D9-3EBCB9D03B5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B0EC-8F90-4E48-B6A8-5E4CA35FC5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093865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7D62-77FC-4045-A0A9-6BD8211CC44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9F8F-567E-4C2B-81DE-CABCACA4F5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733517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115A-751D-4170-A6FE-2F004C6F344E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26AF-C27C-4052-A510-F23A9C88ADD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7339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800199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03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D2C9-F554-4C94-B276-29CECD08408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09F8-C5E2-4DCE-840F-41F06AE912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901824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1EE7-8502-4143-8683-1900191EAA9D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A5D8-07C6-485C-B122-6D363AD7B8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60839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DF57-8E98-4EB4-AC60-A15B18E1D90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90D4-0C65-49E0-A854-C3CE93801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032982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E6E9-F905-4445-9D6F-E206AD4C21D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1C80-CA2C-417E-AC6C-AFF379DFA0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341988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A072-A973-45D7-9F94-9FCA9F75F6A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B33E-6704-487C-A68A-50C8300403D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330638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ABD1-59C6-4D7E-9718-0D949DA0DEB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3033-E82B-407A-96A3-12C8A5D616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348836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ADA-5648-4412-A9F7-BA2C6B9D9560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218F-224A-4DD6-AF52-605BF3D55C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990190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D91A-DD87-42FF-BCC6-9744746E6A7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332D-9072-41C6-A767-3481A809D2F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026401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383216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2147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800199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847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4994170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877575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463129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204225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13383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22035013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53077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639676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965206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ipu_su_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yhdlogo_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15900"/>
            <a:ext cx="1374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7" descr="opinov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632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685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45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95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/>
          <p:cNvSpPr>
            <a:spLocks noGrp="1"/>
          </p:cNvSpPr>
          <p:nvPr>
            <p:ph type="pic" idx="13"/>
          </p:nvPr>
        </p:nvSpPr>
        <p:spPr>
          <a:xfrm>
            <a:off x="429841" y="908720"/>
            <a:ext cx="2627313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11" name="Kuvan paikkamerkki 2"/>
          <p:cNvSpPr>
            <a:spLocks noGrp="1"/>
          </p:cNvSpPr>
          <p:nvPr>
            <p:ph type="pic" idx="14"/>
          </p:nvPr>
        </p:nvSpPr>
        <p:spPr>
          <a:xfrm>
            <a:off x="6034881" y="908720"/>
            <a:ext cx="2627313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14" name="Kuvan paikkamerkki 2"/>
          <p:cNvSpPr>
            <a:spLocks noGrp="1"/>
          </p:cNvSpPr>
          <p:nvPr>
            <p:ph type="pic" idx="15"/>
          </p:nvPr>
        </p:nvSpPr>
        <p:spPr>
          <a:xfrm>
            <a:off x="3240831" y="908720"/>
            <a:ext cx="2627313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1"/>
          <p:cNvSpPr>
            <a:spLocks noGrp="1"/>
          </p:cNvSpPr>
          <p:nvPr>
            <p:ph type="body" idx="1" hasCustomPrompt="1"/>
          </p:nvPr>
        </p:nvSpPr>
        <p:spPr>
          <a:xfrm>
            <a:off x="3851920" y="2708920"/>
            <a:ext cx="4810274" cy="316835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fi-FI" sz="1700" dirty="0" smtClean="0">
                <a:solidFill>
                  <a:schemeClr val="tx1"/>
                </a:solidFill>
              </a:rPr>
              <a:t>tekstikenttä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3310467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Alaotsikko 2"/>
          <p:cNvSpPr>
            <a:spLocks noGrp="1"/>
          </p:cNvSpPr>
          <p:nvPr>
            <p:ph type="subTitle" idx="11"/>
          </p:nvPr>
        </p:nvSpPr>
        <p:spPr>
          <a:xfrm>
            <a:off x="395536" y="3501007"/>
            <a:ext cx="3312368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8288275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983017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9DDD6AEE-5E4D-43CA-A1FC-3C14FF94A642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446A4A3-9827-4484-9829-72AD94077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390037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5DB3-57CE-48F4-9550-5D9A03D2270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F0E9-39C0-4186-9D89-F2035122A7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359808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0743-918E-438A-9744-F31C6B101649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7AF7-4481-428D-A530-B230D10560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556962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1121-A493-4D28-ADD9-76F12E6DD50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F7FF-30A5-44A5-BBF1-455AC6D6CB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17641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D913-EC85-4D1A-BFA5-E915BAA0D65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41E3-8D14-4FBF-9444-8481CC42E2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752168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728F-4BC5-4A60-B384-27A4B6FA61C1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CE54-8263-4C51-B51C-D42948A0E1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46573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626F-5C89-4455-8311-354241A4FD23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8342-553F-46F2-91FE-3E506AA76D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860127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2C69-88E3-4F75-A2FC-BD4189529D7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1EEC-4916-4393-9689-F8515B7B0A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749442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66A7-8970-497A-B3F5-C7F359917560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3C0F-CFD2-4948-BEA1-DB83DA9C60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54555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syvätyllä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635476" y="2683297"/>
            <a:ext cx="5112987" cy="26899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372" y="980728"/>
            <a:ext cx="3348228" cy="5616702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3635896" y="764704"/>
            <a:ext cx="5122912" cy="180019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4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EDD8-B801-4A69-BCBA-52AA4CC9D27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FB51-4EDA-4B65-9C12-97DBEA8411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397701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A955-BE7A-46FB-845E-53DCAFE544B1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D838-CB12-41E0-9DC5-51DC4BBD9C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837619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70CE-4CD2-4117-8F52-7802D0D0637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989F-5426-4504-887D-660739C98A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771679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F7B8-4A8A-4296-9E45-4396170F5739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7272-FE62-403C-BE61-5B9237A155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668979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072A-9D2F-4337-BD5F-FECB79BECB1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DEDF-B8CB-44BE-9F19-E659E2B497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401423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59FE-0DCF-41D5-B3CA-EFA61BEC1E63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59EB-6DF8-44CA-9911-893C693AA5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118740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D415-F7FD-4B43-953B-976253C6214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C937-ABCA-4054-8A36-6FA838758F0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299513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8DAF-2C72-4E12-A21F-3D0E1CC8537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C64D-D2A4-41ED-86F8-E4F2384CC4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579029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5D73-59D3-4073-B2B6-390B14C04F9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307F-9672-425F-8D91-9A28B54360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8373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6753-3307-4C91-A980-B7D8AF51767D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59AB-511E-493E-BBAC-F1DBE3F3D1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75975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syvätyllä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0688"/>
            <a:ext cx="3235900" cy="5938313"/>
          </a:xfrm>
          <a:prstGeom prst="rect">
            <a:avLst/>
          </a:prstGeom>
        </p:spPr>
      </p:pic>
      <p:sp>
        <p:nvSpPr>
          <p:cNvPr id="12" name="Tekstin paikkamerkki 2"/>
          <p:cNvSpPr>
            <a:spLocks noGrp="1"/>
          </p:cNvSpPr>
          <p:nvPr>
            <p:ph type="body" idx="1"/>
          </p:nvPr>
        </p:nvSpPr>
        <p:spPr>
          <a:xfrm>
            <a:off x="3635476" y="2683297"/>
            <a:ext cx="5112987" cy="26899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3635896" y="764704"/>
            <a:ext cx="5122912" cy="180019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415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B617-0877-466E-A5DE-3247C7187A3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E4FE-7E8B-472D-8B15-4795A5F907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353341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BFC5-7088-4883-9DF9-0CF6C5CF620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675D-2E01-43E3-A605-3118C2C2C0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455271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5A40-19E2-4384-86A6-2AC4D0760C90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4A3B-376A-44B4-8E1B-B04D569469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647160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A828-5CAB-4241-AB67-B6822AE4EEA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7E02-8974-471D-8C57-F18AA453A6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57591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ipu_su_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yhdlogo_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15900"/>
            <a:ext cx="1374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7" descr="opinov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632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685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45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756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8CA383CD-B4A1-49B5-8216-C6A4A36CD79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A93862F1-DA6F-42D1-AFDA-F50AC1A9F3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008426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online-näköistiedosto napsauttamalla kuvaketta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1BF8F4B-B743-4693-A5A9-427B81B0F1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970992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493713" y="6337300"/>
            <a:ext cx="2133600" cy="331788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1E51445-80D8-476C-8547-52B03FE5ADCC}" type="datetime1">
              <a:rPr lang="fi-FI"/>
              <a:pPr>
                <a:defRPr/>
              </a:pPr>
              <a:t>21.11.2013</a:t>
            </a:fld>
            <a:endParaRPr lang="en-US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337300"/>
            <a:ext cx="2895600" cy="331788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5113" y="115888"/>
            <a:ext cx="1125537" cy="360362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45C672F-ABE3-4080-9E29-08001D521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6609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394BD-12DD-4DDB-B796-BB4C6F6A4C9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2049-D79A-4DC1-9052-8F7385C627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168181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2DFA-7FF1-4580-8B52-C91712AD851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3DD5-5FE7-43E2-86FF-6C670BA64E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07403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765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2874-6AF1-46CD-A18B-72DB6142A46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4DB-A3C5-46C8-90E3-66DDFCE12E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133904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5693-2015-4899-BD19-9C0CD8EF226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A6B0-65AA-405A-AD75-632BE781E9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134838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095A-4BBB-439A-A40C-FC4E8077DCD2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71FA-004E-4D24-A198-727F83C123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03616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708C-6CA2-42A6-B16E-D594BB1D1565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6607-416D-45F3-8D14-36ADF081BA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049303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33BD-CBAF-49A4-A375-A949C411D99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664E-5936-487C-905C-8124CB5309E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244010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526F-6508-4096-A4FE-4D0389E718D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AEB0-2EA9-40F3-AA34-B686F13778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164862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7CF7-928F-4086-BABC-62523180E6C2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55A4-A0C1-4694-A7AD-4BB8F9EAAC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187246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7EB1-B851-4941-82E4-A4F62E36A0B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DEA3-E471-4A97-8F8B-841B713B7D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2552690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B909-7A89-4408-9B77-B72479F726A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D5A0-4896-43AE-8109-5EC93F2AB5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2624695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C9F2-B4AE-4EA7-B9D9-3EBCB9D03B5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B0EC-8F90-4E48-B6A8-5E4CA35FC5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0976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400" y="2933700"/>
            <a:ext cx="4775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26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7D62-77FC-4045-A0A9-6BD8211CC44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9F8F-567E-4C2B-81DE-CABCACA4F5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791316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115A-751D-4170-A6FE-2F004C6F344E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26AF-C27C-4052-A510-F23A9C88ADD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923365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D2C9-F554-4C94-B276-29CECD08408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09F8-C5E2-4DCE-840F-41F06AE912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474310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1EE7-8502-4143-8683-1900191EAA9D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A5D8-07C6-485C-B122-6D363AD7B8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073659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DF57-8E98-4EB4-AC60-A15B18E1D90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90D4-0C65-49E0-A854-C3CE93801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41122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E6E9-F905-4445-9D6F-E206AD4C21D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1C80-CA2C-417E-AC6C-AFF379DFA0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41157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A072-A973-45D7-9F94-9FCA9F75F6A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B33E-6704-487C-A68A-50C8300403D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521088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ABD1-59C6-4D7E-9718-0D949DA0DEB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3033-E82B-407A-96A3-12C8A5D616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4230196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ADA-5648-4412-A9F7-BA2C6B9D9560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218F-224A-4DD6-AF52-605BF3D55C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521738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D91A-DD87-42FF-BCC6-9744746E6A7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332D-9072-41C6-A767-3481A809D2F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69625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400" y="2933700"/>
            <a:ext cx="4775200" cy="977900"/>
          </a:xfrm>
          <a:prstGeom prst="rect">
            <a:avLst/>
          </a:prstGeom>
        </p:spPr>
      </p:pic>
      <p:pic>
        <p:nvPicPr>
          <p:cNvPr id="2" name="Kuva 1" descr="jamk_kv_varilogo_vaak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314" y="2925564"/>
            <a:ext cx="467995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12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053007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522553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7040538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82629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0251272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7272508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72442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45559196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0290954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6368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323528" y="1844824"/>
            <a:ext cx="7776864" cy="3600400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77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04182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1689735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ipu_su_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yhdlogo_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15900"/>
            <a:ext cx="1374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7" descr="opinov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632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685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45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0736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880241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9DDD6AEE-5E4D-43CA-A1FC-3C14FF94A642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446A4A3-9827-4484-9829-72AD94077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2514599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5DB3-57CE-48F4-9550-5D9A03D2270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F0E9-39C0-4186-9D89-F2035122A7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5244382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0743-918E-438A-9744-F31C6B101649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7AF7-4481-428D-A530-B230D10560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016944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1121-A493-4D28-ADD9-76F12E6DD50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F7FF-30A5-44A5-BBF1-455AC6D6CB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3876469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D913-EC85-4D1A-BFA5-E915BAA0D65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41E3-8D14-4FBF-9444-8481CC42E2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632552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728F-4BC5-4A60-B384-27A4B6FA61C1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CE54-8263-4C51-B51C-D42948A0E1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2644064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626F-5C89-4455-8311-354241A4FD23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8342-553F-46F2-91FE-3E506AA76D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7197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3316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2C69-88E3-4F75-A2FC-BD4189529D7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1EEC-4916-4393-9689-F8515B7B0A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5407600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66A7-8970-497A-B3F5-C7F359917560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3C0F-CFD2-4948-BEA1-DB83DA9C60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101337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EDD8-B801-4A69-BCBA-52AA4CC9D27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FB51-4EDA-4B65-9C12-97DBEA8411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0458583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A955-BE7A-46FB-845E-53DCAFE544B1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D838-CB12-41E0-9DC5-51DC4BBD9C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2574144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70CE-4CD2-4117-8F52-7802D0D0637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989F-5426-4504-887D-660739C98A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4423946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F7B8-4A8A-4296-9E45-4396170F5739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7272-FE62-403C-BE61-5B9237A155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467127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072A-9D2F-4337-BD5F-FECB79BECB1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DEDF-B8CB-44BE-9F19-E659E2B497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9808908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59FE-0DCF-41D5-B3CA-EFA61BEC1E63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59EB-6DF8-44CA-9911-893C693AA5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091320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D415-F7FD-4B43-953B-976253C6214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C937-ABCA-4054-8A36-6FA838758F0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498906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8DAF-2C72-4E12-A21F-3D0E1CC8537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C64D-D2A4-41ED-86F8-E4F2384CC4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839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7"/>
            <a:ext cx="6400800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58200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5D73-59D3-4073-B2B6-390B14C04F9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307F-9672-425F-8D91-9A28B54360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25582681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6753-3307-4C91-A980-B7D8AF51767D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59AB-511E-493E-BBAC-F1DBE3F3D1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2961796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B617-0877-466E-A5DE-3247C7187A3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E4FE-7E8B-472D-8B15-4795A5F907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8815821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BFC5-7088-4883-9DF9-0CF6C5CF620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675D-2E01-43E3-A605-3118C2C2C0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6334345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5A40-19E2-4384-86A6-2AC4D0760C90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4A3B-376A-44B4-8E1B-B04D569469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043240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A828-5CAB-4241-AB67-B6822AE4EEA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7E02-8974-471D-8C57-F18AA453A6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13714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jamk_kv_valklogo_vaa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306" y="2859906"/>
            <a:ext cx="4679950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80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8891867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1989846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226529149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8738588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0267923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676407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50812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029290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274647927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82518484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1350287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633220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online-näköistiedosto napsauttamalla kuvaketta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fi-FI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fi-FI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1056E7E7-184F-45AD-BBC8-29632869A89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170543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5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0"/>
          </p:nvPr>
        </p:nvSpPr>
        <p:spPr>
          <a:xfrm>
            <a:off x="2719388" y="6356350"/>
            <a:ext cx="39243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fi-FI" dirty="0"/>
          </a:p>
        </p:txBody>
      </p:sp>
      <p:sp>
        <p:nvSpPr>
          <p:cNvPr id="8" name="Päivämäärän paikkamerkki 8"/>
          <p:cNvSpPr>
            <a:spLocks noGrp="1"/>
          </p:cNvSpPr>
          <p:nvPr>
            <p:ph type="dt" sz="half" idx="11"/>
          </p:nvPr>
        </p:nvSpPr>
        <p:spPr>
          <a:xfrm>
            <a:off x="6727825" y="6356350"/>
            <a:ext cx="141605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215313" y="6350000"/>
            <a:ext cx="519112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1056E7E7-184F-45AD-BBC8-29632869A89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1175638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323528" y="1844824"/>
            <a:ext cx="7776864" cy="3600400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6115309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7"/>
            <a:ext cx="6400800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56733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vadia syvätyllä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2"/>
          <p:cNvSpPr>
            <a:spLocks noGrp="1"/>
          </p:cNvSpPr>
          <p:nvPr>
            <p:ph type="body" idx="1"/>
          </p:nvPr>
        </p:nvSpPr>
        <p:spPr>
          <a:xfrm>
            <a:off x="3635476" y="2683297"/>
            <a:ext cx="5112987" cy="26899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3635896" y="764704"/>
            <a:ext cx="5122912" cy="180019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45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3">
    <p:bg>
      <p:bgPr>
        <a:blipFill rotWithShape="1">
          <a:blip r:embed="rId2" cstate="print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28653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ipu_su_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yhdlogo_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15900"/>
            <a:ext cx="1374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7" descr="opinov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632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685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45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670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8CA383CD-B4A1-49B5-8216-C6A4A36CD79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A93862F1-DA6F-42D1-AFDA-F50AC1A9F3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72176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online-näköistiedosto napsauttamalla kuvaketta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1BF8F4B-B743-4693-A5A9-427B81B0F1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8537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493713" y="6337300"/>
            <a:ext cx="2133600" cy="331788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1E51445-80D8-476C-8547-52B03FE5ADCC}" type="datetime1">
              <a:rPr lang="fi-FI"/>
              <a:pPr>
                <a:defRPr/>
              </a:pPr>
              <a:t>21.11.2013</a:t>
            </a:fld>
            <a:endParaRPr lang="en-US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337300"/>
            <a:ext cx="2895600" cy="331788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5113" y="115888"/>
            <a:ext cx="1125537" cy="360362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45C672F-ABE3-4080-9E29-08001D521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032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394BD-12DD-4DDB-B796-BB4C6F6A4C9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2049-D79A-4DC1-9052-8F7385C627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30511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2DFA-7FF1-4580-8B52-C91712AD851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3DD5-5FE7-43E2-86FF-6C670BA64E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804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2874-6AF1-46CD-A18B-72DB6142A46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4DB-A3C5-46C8-90E3-66DDFCE12E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71345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5693-2015-4899-BD19-9C0CD8EF226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A6B0-65AA-405A-AD75-632BE781E9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37005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095A-4BBB-439A-A40C-FC4E8077DCD2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71FA-004E-4D24-A198-727F83C123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21455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708C-6CA2-42A6-B16E-D594BB1D1565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6607-416D-45F3-8D14-36ADF081BA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897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4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8147248" cy="79208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8"/>
            <a:ext cx="8147248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57123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33BD-CBAF-49A4-A375-A949C411D99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664E-5936-487C-905C-8124CB5309E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5273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526F-6508-4096-A4FE-4D0389E718D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AEB0-2EA9-40F3-AA34-B686F13778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7613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7CF7-928F-4086-BABC-62523180E6C2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55A4-A0C1-4694-A7AD-4BB8F9EAAC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3314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7EB1-B851-4941-82E4-A4F62E36A0B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DEA3-E471-4A97-8F8B-841B713B7D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25169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B909-7A89-4408-9B77-B72479F726A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D5A0-4896-43AE-8109-5EC93F2AB5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07148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C9F2-B4AE-4EA7-B9D9-3EBCB9D03B5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B0EC-8F90-4E48-B6A8-5E4CA35FC5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00765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7D62-77FC-4045-A0A9-6BD8211CC44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9F8F-567E-4C2B-81DE-CABCACA4F5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98824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115A-751D-4170-A6FE-2F004C6F344E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26AF-C27C-4052-A510-F23A9C88ADD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84630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D2C9-F554-4C94-B276-29CECD08408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09F8-C5E2-4DCE-840F-41F06AE912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086193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1EE7-8502-4143-8683-1900191EAA9D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A5D8-07C6-485C-B122-6D363AD7B8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5570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5">
    <p:bg>
      <p:bgPr>
        <a:blipFill rotWithShape="1">
          <a:blip r:embed="rId2" cstate="print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338936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5338936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57838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DF57-8E98-4EB4-AC60-A15B18E1D90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90D4-0C65-49E0-A854-C3CE93801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30062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E6E9-F905-4445-9D6F-E206AD4C21D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1C80-CA2C-417E-AC6C-AFF379DFA0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83110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A072-A973-45D7-9F94-9FCA9F75F6A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B33E-6704-487C-A68A-50C8300403D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684041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ABD1-59C6-4D7E-9718-0D949DA0DEB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3033-E82B-407A-96A3-12C8A5D616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70490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ADA-5648-4412-A9F7-BA2C6B9D9560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218F-224A-4DD6-AF52-605BF3D55C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35991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D91A-DD87-42FF-BCC6-9744746E6A7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332D-9072-41C6-A767-3481A809D2F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58333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38770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212444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4624434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1720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57200" y="1340767"/>
            <a:ext cx="7787208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3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60994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80323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8545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372768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046723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03289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51387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ipu_su_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yhdlogo_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15900"/>
            <a:ext cx="1374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7" descr="opinov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632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685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45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5444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637414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9DDD6AEE-5E4D-43CA-A1FC-3C14FF94A642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446A4A3-9827-4484-9829-72AD94077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6194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323528" y="1556791"/>
            <a:ext cx="777686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323528" y="2420888"/>
            <a:ext cx="7776864" cy="2540372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931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5DB3-57CE-48F4-9550-5D9A03D2270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F0E9-39C0-4186-9D89-F2035122A7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66025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0743-918E-438A-9744-F31C6B101649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7AF7-4481-428D-A530-B230D10560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387357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1121-A493-4D28-ADD9-76F12E6DD50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F7FF-30A5-44A5-BBF1-455AC6D6CB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16737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D913-EC85-4D1A-BFA5-E915BAA0D65A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41E3-8D14-4FBF-9444-8481CC42E2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368291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728F-4BC5-4A60-B384-27A4B6FA61C1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CE54-8263-4C51-B51C-D42948A0E1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423627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626F-5C89-4455-8311-354241A4FD23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8342-553F-46F2-91FE-3E506AA76D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76147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2C69-88E3-4F75-A2FC-BD4189529D7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1EEC-4916-4393-9689-F8515B7B0A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815178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66A7-8970-497A-B3F5-C7F359917560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3C0F-CFD2-4948-BEA1-DB83DA9C60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767623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EDD8-B801-4A69-BCBA-52AA4CC9D27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FB51-4EDA-4B65-9C12-97DBEA8411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699088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A955-BE7A-46FB-845E-53DCAFE544B1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D838-CB12-41E0-9DC5-51DC4BBD9C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87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bullet-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2"/>
          <p:cNvSpPr>
            <a:spLocks noGrp="1"/>
          </p:cNvSpPr>
          <p:nvPr>
            <p:ph idx="1"/>
          </p:nvPr>
        </p:nvSpPr>
        <p:spPr bwMode="auto">
          <a:xfrm>
            <a:off x="323528" y="2492896"/>
            <a:ext cx="7776864" cy="29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0"/>
          </p:nvPr>
        </p:nvSpPr>
        <p:spPr>
          <a:xfrm>
            <a:off x="323528" y="1556791"/>
            <a:ext cx="777686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246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70CE-4CD2-4117-8F52-7802D0D0637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989F-5426-4504-887D-660739C98A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893551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F7B8-4A8A-4296-9E45-4396170F5739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7272-FE62-403C-BE61-5B9237A155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221767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072A-9D2F-4337-BD5F-FECB79BECB1B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DEDF-B8CB-44BE-9F19-E659E2B497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836514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59FE-0DCF-41D5-B3CA-EFA61BEC1E63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59EB-6DF8-44CA-9911-893C693AA5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300688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D415-F7FD-4B43-953B-976253C6214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C937-ABCA-4054-8A36-6FA838758F0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281686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8DAF-2C72-4E12-A21F-3D0E1CC85376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C64D-D2A4-41ED-86F8-E4F2384CC4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216054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5D73-59D3-4073-B2B6-390B14C04F9F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307F-9672-425F-8D91-9A28B54360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60260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6753-3307-4C91-A980-B7D8AF51767D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59AB-511E-493E-BBAC-F1DBE3F3D1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376441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B617-0877-466E-A5DE-3247C7187A3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E4FE-7E8B-472D-8B15-4795A5F907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682291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BFC5-7088-4883-9DF9-0CF6C5CF620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675D-2E01-43E3-A605-3118C2C2C0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1202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16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6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6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6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6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443409" y="5589240"/>
            <a:ext cx="411659" cy="936973"/>
          </a:xfrm>
          <a:prstGeom prst="rect">
            <a:avLst/>
          </a:prstGeom>
          <a:solidFill>
            <a:srgbClr val="00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88224" y="5910967"/>
            <a:ext cx="2098576" cy="615245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95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4" r:id="rId20"/>
    <p:sldLayoutId id="2147483685" r:id="rId2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5000" b="1" kern="1200">
          <a:solidFill>
            <a:srgbClr val="005A8C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D3A4D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D3A4D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D3A4D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D3A4D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D3A4D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819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E4647AAC-16D1-4B9F-8C25-F181ADFF6E88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C6D0DDB2-6CC8-4295-AC48-92433C2C40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472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205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56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pitchFamily="34" charset="0"/>
          <a:ea typeface="ヒラギノ角ゴ Pro W3" pitchFamily="-128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414CA8CB-D6DC-4FD1-8E96-FD4ADAB571F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6D24BAEB-80DE-47BD-8285-D72BE6DB4D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7101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DD5D372-D2D3-44E6-A9E0-7C03D76C6D0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11C79DA-674E-48CE-8C4F-CDC9DA1599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793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_pohja_FIN-2_150d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perustyyl. napsautt.</a:t>
            </a:r>
          </a:p>
        </p:txBody>
      </p:sp>
      <p:sp>
        <p:nvSpPr>
          <p:cNvPr id="5124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pic>
        <p:nvPicPr>
          <p:cNvPr id="5125" name="Kuva 4" descr="opinovi_logo[1]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43625"/>
            <a:ext cx="20875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66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614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415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pitchFamily="34" charset="0"/>
          <a:ea typeface="ヒラギノ角ゴ Pro W3" pitchFamily="-128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717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0668B6A8-6DA1-4833-A758-D320319C15B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D35B9CA9-CDC9-4E51-B5D8-E6498FC309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0318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819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E4647AAC-16D1-4B9F-8C25-F181ADFF6E88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C6D0DDB2-6CC8-4295-AC48-92433C2C40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9078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205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318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pitchFamily="34" charset="0"/>
          <a:ea typeface="ヒラギノ角ゴ Pro W3" pitchFamily="-128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414CA8CB-D6DC-4FD1-8E96-FD4ADAB571F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6D24BAEB-80DE-47BD-8285-D72BE6DB4D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95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889972"/>
            <a:ext cx="2098576" cy="622804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09593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B2D235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DD5D372-D2D3-44E6-A9E0-7C03D76C6D0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11C79DA-674E-48CE-8C4F-CDC9DA1599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4257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_pohja_FIN-2_150d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perustyyl. napsautt.</a:t>
            </a:r>
          </a:p>
        </p:txBody>
      </p:sp>
      <p:sp>
        <p:nvSpPr>
          <p:cNvPr id="5124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pic>
        <p:nvPicPr>
          <p:cNvPr id="5125" name="Kuva 4" descr="opinovi_logo[1]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43625"/>
            <a:ext cx="20875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382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614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720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pitchFamily="34" charset="0"/>
          <a:ea typeface="ヒラギノ角ゴ Pro W3" pitchFamily="-128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717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0668B6A8-6DA1-4833-A758-D320319C15B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D35B9CA9-CDC9-4E51-B5D8-E6498FC309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5487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819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E4647AAC-16D1-4B9F-8C25-F181ADFF6E88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C6D0DDB2-6CC8-4295-AC48-92433C2C40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775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pohja_FIN-2_150dpi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perustyyl. napsautt.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pic>
        <p:nvPicPr>
          <p:cNvPr id="1029" name="Kuva 4" descr="opinovi_logo[1]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43625"/>
            <a:ext cx="20875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920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72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205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3268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pitchFamily="34" charset="0"/>
          <a:ea typeface="ヒラギノ角ゴ Pro W3" pitchFamily="-128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414CA8CB-D6DC-4FD1-8E96-FD4ADAB571F4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6D24BAEB-80DE-47BD-8285-D72BE6DB4D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9201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DD5D372-D2D3-44E6-A9E0-7C03D76C6D0C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11C79DA-674E-48CE-8C4F-CDC9DA1599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9337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_pohja_FIN-2_150d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perustyyl. napsautt.</a:t>
            </a:r>
          </a:p>
        </p:txBody>
      </p:sp>
      <p:sp>
        <p:nvSpPr>
          <p:cNvPr id="5124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pic>
        <p:nvPicPr>
          <p:cNvPr id="5125" name="Kuva 4" descr="opinovi_logo[1]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43625"/>
            <a:ext cx="20875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468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614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043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pitchFamily="34" charset="0"/>
          <a:ea typeface="ヒラギノ角ゴ Pro W3" pitchFamily="-128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717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0668B6A8-6DA1-4833-A758-D320319C15B7}" type="datetimeFigureOut">
              <a:rPr lang="fi-FI"/>
              <a:pPr>
                <a:defRPr/>
              </a:pPr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D35B9CA9-CDC9-4E51-B5D8-E6498FC309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073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pimateriaalit.jamk.fi/verkostoitujanapu/" TargetMode="External"/><Relationship Id="rId2" Type="http://schemas.openxmlformats.org/officeDocument/2006/relationships/hyperlink" Target="http://www.opinovi.fi/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hyperlink" Target="https://verkkolehdet.jamk.fi/el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.net/veraja/keskisuomenely" TargetMode="External"/><Relationship Id="rId2" Type="http://schemas.openxmlformats.org/officeDocument/2006/relationships/hyperlink" Target="https://ktl.jyu.fi/julkaisut/julkaisuluettelo/julkaisut/2013/g049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innokyla.fi/web/malli206891" TargetMode="External"/><Relationship Id="rId4" Type="http://schemas.openxmlformats.org/officeDocument/2006/relationships/hyperlink" Target="http://getalifehanke.wordpres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7772400" cy="5472608"/>
          </a:xfrm>
        </p:spPr>
        <p:txBody>
          <a:bodyPr/>
          <a:lstStyle/>
          <a:p>
            <a:pPr algn="ctr"/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Ohjausverkoston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toimintamallin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kehittäminen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verkostovalmennus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Kouvola 4.12.2013 klo 9 - 15</a:t>
            </a:r>
            <a:br>
              <a:rPr lang="fi-FI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Arja Pakkala &amp; Hannele Torvinen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7" y="4410714"/>
            <a:ext cx="2448272" cy="24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4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35273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Lähteitä</a:t>
            </a:r>
            <a:r>
              <a:rPr lang="fi-FI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i-FI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Sisällön paikkamerkki 2"/>
          <p:cNvSpPr>
            <a:spLocks noGrp="1"/>
          </p:cNvSpPr>
          <p:nvPr>
            <p:ph idx="1"/>
          </p:nvPr>
        </p:nvSpPr>
        <p:spPr bwMode="auto">
          <a:xfrm>
            <a:off x="539750" y="1341438"/>
            <a:ext cx="8553450" cy="5114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Opin </a:t>
            </a:r>
            <a:r>
              <a:rPr lang="fi-FI" sz="32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ovi </a:t>
            </a:r>
          </a:p>
          <a:p>
            <a:pPr>
              <a:buNone/>
            </a:pP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  <a:hlinkClick r:id="rId2"/>
              </a:rPr>
              <a:t>http</a:t>
            </a:r>
            <a:r>
              <a:rPr lang="fi-FI" sz="32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  <a:hlinkClick r:id="rId2"/>
              </a:rPr>
              <a:t>://www.opinovi.fi</a:t>
            </a: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  <a:hlinkClick r:id="rId2"/>
              </a:rPr>
              <a:t>/</a:t>
            </a: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fi-FI" sz="1000" dirty="0" smtClean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Verkostoitujan apu</a:t>
            </a:r>
          </a:p>
          <a:p>
            <a:pPr>
              <a:buNone/>
            </a:pP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  <a:hlinkClick r:id="rId3"/>
              </a:rPr>
              <a:t>http</a:t>
            </a:r>
            <a:r>
              <a:rPr lang="fi-FI" sz="32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  <a:hlinkClick r:id="rId3"/>
              </a:rPr>
              <a:t>://oppimateriaalit.jamk.fi/verkostoitujanapu</a:t>
            </a: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  <a:hlinkClick r:id="rId3"/>
              </a:rPr>
              <a:t>/</a:t>
            </a: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i-FI" sz="3200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i-FI" sz="1000" dirty="0" smtClean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ELO-verkkolehti</a:t>
            </a:r>
          </a:p>
          <a:p>
            <a:pPr>
              <a:buNone/>
            </a:pP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  <a:hlinkClick r:id="rId4"/>
              </a:rPr>
              <a:t>https</a:t>
            </a:r>
            <a:r>
              <a:rPr lang="fi-FI" sz="32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  <a:hlinkClick r:id="rId4"/>
              </a:rPr>
              <a:t>://verkkolehdet.jamk.fi/elo</a:t>
            </a: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  <a:hlinkClick r:id="rId4"/>
              </a:rPr>
              <a:t>/</a:t>
            </a:r>
            <a:r>
              <a:rPr lang="fi-FI" sz="32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fi-FI" sz="2200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i-FI" sz="2200" dirty="0" smtClean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fi-FI" sz="2200" dirty="0" smtClean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739" y="188640"/>
            <a:ext cx="5299821" cy="28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Vinkkejä maailmalta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Työelämäyhteistyön </a:t>
            </a:r>
            <a:r>
              <a:rPr lang="fi-FI" dirty="0"/>
              <a:t>kehittäminen lukiossa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ktl.jyu.fi/julkaisut/julkaisuluettelo/julkaisut/2013/g049</a:t>
            </a:r>
            <a:r>
              <a:rPr lang="fi-FI" dirty="0" smtClean="0"/>
              <a:t> </a:t>
            </a:r>
          </a:p>
          <a:p>
            <a:r>
              <a:rPr lang="fi-FI" dirty="0" smtClean="0"/>
              <a:t>Keski-Suomen ELOPELTO –verkoston </a:t>
            </a:r>
            <a:r>
              <a:rPr lang="fi-FI" dirty="0"/>
              <a:t>learning café </a:t>
            </a:r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www.peda.net/veraja/keskisuomenely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Get</a:t>
            </a:r>
            <a:r>
              <a:rPr lang="fi-FI" dirty="0" smtClean="0"/>
              <a:t> a life –</a:t>
            </a:r>
            <a:r>
              <a:rPr lang="fi-FI" dirty="0"/>
              <a:t>ohjaussivusto </a:t>
            </a:r>
            <a:r>
              <a:rPr lang="fi-FI" dirty="0">
                <a:hlinkClick r:id="rId4"/>
              </a:rPr>
              <a:t>http://getalifehanke.wordpress.com</a:t>
            </a:r>
            <a:r>
              <a:rPr lang="fi-FI" dirty="0" smtClean="0">
                <a:hlinkClick r:id="rId4"/>
              </a:rPr>
              <a:t>/</a:t>
            </a:r>
            <a:endParaRPr lang="fi-FI" dirty="0"/>
          </a:p>
          <a:p>
            <a:r>
              <a:rPr lang="fi-FI" dirty="0" err="1" smtClean="0"/>
              <a:t>Innokylä</a:t>
            </a:r>
            <a:r>
              <a:rPr lang="fi-FI" dirty="0" smtClean="0"/>
              <a:t>: </a:t>
            </a:r>
            <a:r>
              <a:rPr lang="fi-FI" dirty="0"/>
              <a:t>Maahanmuuttajien palveluopas </a:t>
            </a:r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www.innokyla.fi/web/malli206891</a:t>
            </a:r>
            <a:r>
              <a:rPr lang="fi-FI" dirty="0" smtClean="0"/>
              <a:t> </a:t>
            </a:r>
          </a:p>
          <a:p>
            <a:r>
              <a:rPr lang="fi-FI" dirty="0"/>
              <a:t> </a:t>
            </a:r>
            <a:endParaRPr lang="fi-FI" dirty="0" smtClean="0"/>
          </a:p>
          <a:p>
            <a:r>
              <a:rPr lang="fi-FI" dirty="0"/>
              <a:t> </a:t>
            </a:r>
            <a:endParaRPr lang="fi-FI" dirty="0" smtClean="0"/>
          </a:p>
          <a:p>
            <a:r>
              <a:rPr lang="fi-FI" dirty="0"/>
              <a:t> </a:t>
            </a:r>
            <a:endParaRPr lang="fi-FI" dirty="0" smtClean="0"/>
          </a:p>
          <a:p>
            <a:r>
              <a:rPr lang="fi-FI" dirty="0"/>
              <a:t> </a:t>
            </a:r>
            <a:endParaRPr lang="fi-FI" dirty="0" smtClean="0"/>
          </a:p>
          <a:p>
            <a:r>
              <a:rPr lang="fi-FI"/>
              <a:t>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35918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2699792" y="1196752"/>
            <a:ext cx="6264696" cy="4536503"/>
          </a:xfrm>
        </p:spPr>
        <p:txBody>
          <a:bodyPr/>
          <a:lstStyle/>
          <a:p>
            <a:r>
              <a:rPr lang="fi-FI" dirty="0" smtClean="0"/>
              <a:t>08.30 – 09.00 Ilmoittautuminen ja tervetulokahvit</a:t>
            </a:r>
          </a:p>
          <a:p>
            <a:endParaRPr lang="fi-FI" sz="800" dirty="0"/>
          </a:p>
          <a:p>
            <a:r>
              <a:rPr lang="fi-FI" dirty="0" smtClean="0"/>
              <a:t>09.00 – 12.00 	Välitehtävän pohjalta </a:t>
            </a:r>
            <a:br>
              <a:rPr lang="fi-FI" dirty="0" smtClean="0"/>
            </a:br>
            <a:r>
              <a:rPr lang="fi-FI" dirty="0" smtClean="0"/>
              <a:t>		– organisaatiomme ohjauspalvelut, </a:t>
            </a:r>
            <a:br>
              <a:rPr lang="fi-FI" dirty="0" smtClean="0"/>
            </a:br>
            <a:r>
              <a:rPr lang="fi-FI" dirty="0" smtClean="0"/>
              <a:t>		asiantuntijat/ toimijat ja ohjauksen 			erityisosaamiset</a:t>
            </a:r>
          </a:p>
          <a:p>
            <a:endParaRPr lang="fi-FI" sz="800" dirty="0" smtClean="0"/>
          </a:p>
          <a:p>
            <a:r>
              <a:rPr lang="fi-FI" dirty="0" smtClean="0"/>
              <a:t>		Virkistystauko työskentelyn lomassa</a:t>
            </a:r>
          </a:p>
          <a:p>
            <a:endParaRPr lang="fi-FI" sz="800" dirty="0" smtClean="0"/>
          </a:p>
          <a:p>
            <a:r>
              <a:rPr lang="fi-FI" dirty="0" smtClean="0"/>
              <a:t>12.00 – 13.00	Lounas</a:t>
            </a:r>
            <a:br>
              <a:rPr lang="fi-FI" dirty="0" smtClean="0"/>
            </a:br>
            <a:endParaRPr lang="fi-FI" sz="800" dirty="0" smtClean="0"/>
          </a:p>
          <a:p>
            <a:r>
              <a:rPr lang="fi-FI" dirty="0" smtClean="0"/>
              <a:t>13.00 – 15.00	Minkälaista verkostoyhteistyötä </a:t>
            </a:r>
          </a:p>
          <a:p>
            <a:r>
              <a:rPr lang="fi-FI" dirty="0"/>
              <a:t>	</a:t>
            </a:r>
            <a:r>
              <a:rPr lang="fi-FI" dirty="0" smtClean="0"/>
              <a:t>	tavoittelemme ja miten sitä käytännössä</a:t>
            </a:r>
            <a:br>
              <a:rPr lang="fi-FI" dirty="0" smtClean="0"/>
            </a:br>
            <a:r>
              <a:rPr lang="fi-FI" dirty="0" smtClean="0"/>
              <a:t>		toteutamme asiakaslähtöisesti -työpaja</a:t>
            </a:r>
          </a:p>
          <a:p>
            <a:endParaRPr lang="fi-FI" sz="800" dirty="0" smtClean="0"/>
          </a:p>
          <a:p>
            <a:r>
              <a:rPr lang="fi-FI" dirty="0" smtClean="0"/>
              <a:t>15.00 – 		Tilaisuus päättyy verkostokahveihin</a:t>
            </a:r>
            <a:endParaRPr lang="en-US" dirty="0"/>
          </a:p>
        </p:txBody>
      </p:sp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3635896" y="404664"/>
            <a:ext cx="5122912" cy="648072"/>
          </a:xfrm>
        </p:spPr>
        <p:txBody>
          <a:bodyPr/>
          <a:lstStyle/>
          <a:p>
            <a:r>
              <a:rPr lang="fi-FI" dirty="0" smtClean="0"/>
              <a:t>Päivän kulku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1412776"/>
            <a:ext cx="3061818" cy="30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5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719138"/>
          </a:xfrm>
        </p:spPr>
        <p:txBody>
          <a:bodyPr/>
          <a:lstStyle/>
          <a:p>
            <a:r>
              <a:rPr lang="fi-FI" smtClean="0"/>
              <a:t/>
            </a:r>
            <a:br>
              <a:rPr lang="fi-FI" smtClean="0"/>
            </a:br>
            <a:endParaRPr lang="fi-FI" smtClean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125392" y="44624"/>
          <a:ext cx="8892480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7-kärkinen tähti 1"/>
          <p:cNvSpPr/>
          <p:nvPr/>
        </p:nvSpPr>
        <p:spPr bwMode="auto">
          <a:xfrm>
            <a:off x="2195513" y="2708275"/>
            <a:ext cx="4752975" cy="1584325"/>
          </a:xfrm>
          <a:prstGeom prst="star7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fi-FI" sz="2000" dirty="0" smtClean="0"/>
              <a:t>”Kaakon opinto- ja uraohjauspalvelu”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xmlns="" val="4810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4572000" y="981075"/>
            <a:ext cx="4895850" cy="4895850"/>
          </a:xfrm>
          <a:prstGeom prst="ellipse">
            <a:avLst/>
          </a:prstGeom>
          <a:solidFill>
            <a:srgbClr val="E1E0F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4F4F4F"/>
              </a:solidFill>
            </a:endParaRP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-252413" y="981075"/>
            <a:ext cx="4824413" cy="4895850"/>
          </a:xfrm>
          <a:prstGeom prst="ellipse">
            <a:avLst/>
          </a:prstGeom>
          <a:solidFill>
            <a:srgbClr val="E4E7E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4F4F4F"/>
              </a:solidFill>
            </a:endParaRP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376613" y="885825"/>
            <a:ext cx="2814637" cy="5972175"/>
            <a:chOff x="2200" y="527"/>
            <a:chExt cx="1773" cy="3762"/>
          </a:xfrm>
        </p:grpSpPr>
        <p:sp>
          <p:nvSpPr>
            <p:cNvPr id="36917" name="Freeform 5"/>
            <p:cNvSpPr>
              <a:spLocks/>
            </p:cNvSpPr>
            <p:nvPr/>
          </p:nvSpPr>
          <p:spPr bwMode="auto">
            <a:xfrm>
              <a:off x="2200" y="527"/>
              <a:ext cx="1773" cy="3762"/>
            </a:xfrm>
            <a:custGeom>
              <a:avLst/>
              <a:gdLst>
                <a:gd name="T0" fmla="*/ 107 w 1773"/>
                <a:gd name="T1" fmla="*/ 6445 h 3671"/>
                <a:gd name="T2" fmla="*/ 0 w 1773"/>
                <a:gd name="T3" fmla="*/ 52 h 3671"/>
                <a:gd name="T4" fmla="*/ 1527 w 1773"/>
                <a:gd name="T5" fmla="*/ 0 h 3671"/>
                <a:gd name="T6" fmla="*/ 1773 w 1773"/>
                <a:gd name="T7" fmla="*/ 6338 h 3671"/>
                <a:gd name="T8" fmla="*/ 107 w 1773"/>
                <a:gd name="T9" fmla="*/ 6445 h 3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3671"/>
                <a:gd name="T17" fmla="*/ 1773 w 1773"/>
                <a:gd name="T18" fmla="*/ 3671 h 3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3671">
                  <a:moveTo>
                    <a:pt x="107" y="3671"/>
                  </a:moveTo>
                  <a:lnTo>
                    <a:pt x="0" y="29"/>
                  </a:lnTo>
                  <a:cubicBezTo>
                    <a:pt x="776" y="28"/>
                    <a:pt x="1527" y="0"/>
                    <a:pt x="1527" y="0"/>
                  </a:cubicBezTo>
                  <a:lnTo>
                    <a:pt x="1773" y="3609"/>
                  </a:lnTo>
                  <a:lnTo>
                    <a:pt x="107" y="3671"/>
                  </a:lnTo>
                  <a:close/>
                </a:path>
              </a:pathLst>
            </a:custGeom>
            <a:gradFill rotWithShape="1">
              <a:gsLst>
                <a:gs pos="0">
                  <a:srgbClr val="FBFFFF"/>
                </a:gs>
                <a:gs pos="50000">
                  <a:srgbClr val="CCFFFF"/>
                </a:gs>
                <a:gs pos="100000">
                  <a:srgbClr val="FB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6"/>
            <p:cNvSpPr>
              <a:spLocks/>
            </p:cNvSpPr>
            <p:nvPr/>
          </p:nvSpPr>
          <p:spPr bwMode="auto">
            <a:xfrm>
              <a:off x="2224" y="877"/>
              <a:ext cx="1746" cy="3190"/>
            </a:xfrm>
            <a:custGeom>
              <a:avLst/>
              <a:gdLst>
                <a:gd name="T0" fmla="*/ 80 w 1746"/>
                <a:gd name="T1" fmla="*/ 3096 h 3190"/>
                <a:gd name="T2" fmla="*/ 0 w 1746"/>
                <a:gd name="T3" fmla="*/ 279 h 3190"/>
                <a:gd name="T4" fmla="*/ 1533 w 1746"/>
                <a:gd name="T5" fmla="*/ 0 h 3190"/>
                <a:gd name="T6" fmla="*/ 1746 w 1746"/>
                <a:gd name="T7" fmla="*/ 3190 h 3190"/>
                <a:gd name="T8" fmla="*/ 80 w 1746"/>
                <a:gd name="T9" fmla="*/ 3096 h 3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6"/>
                <a:gd name="T16" fmla="*/ 0 h 3190"/>
                <a:gd name="T17" fmla="*/ 1746 w 1746"/>
                <a:gd name="T18" fmla="*/ 3190 h 3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6" h="3190">
                  <a:moveTo>
                    <a:pt x="80" y="3096"/>
                  </a:moveTo>
                  <a:lnTo>
                    <a:pt x="0" y="279"/>
                  </a:lnTo>
                  <a:lnTo>
                    <a:pt x="1533" y="0"/>
                  </a:lnTo>
                  <a:lnTo>
                    <a:pt x="1746" y="3190"/>
                  </a:lnTo>
                  <a:lnTo>
                    <a:pt x="80" y="3096"/>
                  </a:lnTo>
                  <a:close/>
                </a:path>
              </a:pathLst>
            </a:custGeom>
            <a:gradFill rotWithShape="1">
              <a:gsLst>
                <a:gs pos="0">
                  <a:srgbClr val="F7FFFF"/>
                </a:gs>
                <a:gs pos="50000">
                  <a:srgbClr val="CCFFFF"/>
                </a:gs>
                <a:gs pos="100000">
                  <a:srgbClr val="F7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7"/>
            <p:cNvSpPr>
              <a:spLocks/>
            </p:cNvSpPr>
            <p:nvPr/>
          </p:nvSpPr>
          <p:spPr bwMode="auto">
            <a:xfrm>
              <a:off x="2220" y="1300"/>
              <a:ext cx="1708" cy="2458"/>
            </a:xfrm>
            <a:custGeom>
              <a:avLst/>
              <a:gdLst>
                <a:gd name="T0" fmla="*/ 75 w 1708"/>
                <a:gd name="T1" fmla="*/ 2458 h 2458"/>
                <a:gd name="T2" fmla="*/ 0 w 1708"/>
                <a:gd name="T3" fmla="*/ 76 h 2458"/>
                <a:gd name="T4" fmla="*/ 1564 w 1708"/>
                <a:gd name="T5" fmla="*/ 0 h 2458"/>
                <a:gd name="T6" fmla="*/ 1708 w 1708"/>
                <a:gd name="T7" fmla="*/ 2180 h 2458"/>
                <a:gd name="T8" fmla="*/ 75 w 1708"/>
                <a:gd name="T9" fmla="*/ 2458 h 2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8"/>
                <a:gd name="T16" fmla="*/ 0 h 2458"/>
                <a:gd name="T17" fmla="*/ 1708 w 1708"/>
                <a:gd name="T18" fmla="*/ 2458 h 2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8" h="2458">
                  <a:moveTo>
                    <a:pt x="75" y="2458"/>
                  </a:moveTo>
                  <a:lnTo>
                    <a:pt x="0" y="76"/>
                  </a:lnTo>
                  <a:lnTo>
                    <a:pt x="1564" y="0"/>
                  </a:lnTo>
                  <a:lnTo>
                    <a:pt x="1708" y="2180"/>
                  </a:lnTo>
                  <a:lnTo>
                    <a:pt x="75" y="2458"/>
                  </a:lnTo>
                  <a:close/>
                </a:path>
              </a:pathLst>
            </a:custGeom>
            <a:solidFill>
              <a:srgbClr val="CCFFCC">
                <a:alpha val="8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9" name="Oval 8"/>
          <p:cNvSpPr>
            <a:spLocks noChangeArrowheads="1"/>
          </p:cNvSpPr>
          <p:nvPr/>
        </p:nvSpPr>
        <p:spPr bwMode="auto">
          <a:xfrm>
            <a:off x="1082675" y="2168525"/>
            <a:ext cx="2578100" cy="2649538"/>
          </a:xfrm>
          <a:prstGeom prst="ellipse">
            <a:avLst/>
          </a:prstGeom>
          <a:solidFill>
            <a:srgbClr val="99FFCC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4F4F4F"/>
                </a:solidFill>
                <a:cs typeface="Arial" charset="0"/>
              </a:rPr>
              <a:t>   </a:t>
            </a:r>
          </a:p>
        </p:txBody>
      </p:sp>
      <p:sp>
        <p:nvSpPr>
          <p:cNvPr id="36870" name="Oval 9"/>
          <p:cNvSpPr>
            <a:spLocks noChangeArrowheads="1"/>
          </p:cNvSpPr>
          <p:nvPr/>
        </p:nvSpPr>
        <p:spPr bwMode="auto">
          <a:xfrm>
            <a:off x="5649913" y="2160588"/>
            <a:ext cx="2578100" cy="2622550"/>
          </a:xfrm>
          <a:prstGeom prst="ellipse">
            <a:avLst/>
          </a:prstGeom>
          <a:solidFill>
            <a:srgbClr val="E4E7E1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3071813" y="779463"/>
            <a:ext cx="3000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4F4F4F"/>
                </a:solidFill>
                <a:cs typeface="Arial" charset="0"/>
              </a:rPr>
              <a:t>Moniammatillinen ja –organisatorinen rajapinta </a:t>
            </a:r>
          </a:p>
          <a:p>
            <a:pPr algn="ctr" eaLnBrk="1" hangingPunct="1"/>
            <a:r>
              <a:rPr lang="en-GB">
                <a:solidFill>
                  <a:srgbClr val="4F4F4F"/>
                </a:solidFill>
                <a:cs typeface="Arial" charset="0"/>
              </a:rPr>
              <a:t>= oppimisen tila</a:t>
            </a:r>
          </a:p>
          <a:p>
            <a:pPr algn="ctr" eaLnBrk="1" hangingPunct="1"/>
            <a:r>
              <a:rPr lang="en-GB" sz="1400">
                <a:solidFill>
                  <a:srgbClr val="4F4F4F"/>
                </a:solidFill>
                <a:cs typeface="Arial" charset="0"/>
              </a:rPr>
              <a:t>- keskustelufoorumi</a:t>
            </a:r>
          </a:p>
          <a:p>
            <a:pPr algn="ctr" eaLnBrk="1" hangingPunct="1">
              <a:buFontTx/>
              <a:buChar char="-"/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 resurssit</a:t>
            </a:r>
          </a:p>
          <a:p>
            <a:pPr algn="ctr" eaLnBrk="1" hangingPunct="1"/>
            <a:r>
              <a:rPr lang="en-GB" sz="1400">
                <a:solidFill>
                  <a:srgbClr val="4F4F4F"/>
                </a:solidFill>
                <a:cs typeface="Arial" charset="0"/>
              </a:rPr>
              <a:t>- johtaminen: legitimointi</a:t>
            </a:r>
          </a:p>
        </p:txBody>
      </p:sp>
      <p:sp>
        <p:nvSpPr>
          <p:cNvPr id="36872" name="AutoShape 11"/>
          <p:cNvSpPr>
            <a:spLocks noChangeArrowheads="1"/>
          </p:cNvSpPr>
          <p:nvPr/>
        </p:nvSpPr>
        <p:spPr bwMode="auto">
          <a:xfrm>
            <a:off x="3203575" y="3141663"/>
            <a:ext cx="1368425" cy="790575"/>
          </a:xfrm>
          <a:prstGeom prst="rightArrow">
            <a:avLst>
              <a:gd name="adj1" fmla="val 100000"/>
              <a:gd name="adj2" fmla="val 60622"/>
            </a:avLst>
          </a:prstGeom>
          <a:solidFill>
            <a:srgbClr val="FFFF99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2500313" y="2420938"/>
            <a:ext cx="8493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Kulttuuri</a:t>
            </a:r>
          </a:p>
        </p:txBody>
      </p:sp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684213" y="4437063"/>
            <a:ext cx="100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Säädökset</a:t>
            </a:r>
          </a:p>
        </p:txBody>
      </p:sp>
      <p:sp>
        <p:nvSpPr>
          <p:cNvPr id="36875" name="Text Box 14"/>
          <p:cNvSpPr txBox="1">
            <a:spLocks noChangeArrowheads="1"/>
          </p:cNvSpPr>
          <p:nvPr/>
        </p:nvSpPr>
        <p:spPr bwMode="auto">
          <a:xfrm>
            <a:off x="107950" y="2852738"/>
            <a:ext cx="11064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Terminologia</a:t>
            </a:r>
          </a:p>
        </p:txBody>
      </p:sp>
      <p:sp>
        <p:nvSpPr>
          <p:cNvPr id="36876" name="Text Box 15"/>
          <p:cNvSpPr txBox="1">
            <a:spLocks noChangeArrowheads="1"/>
          </p:cNvSpPr>
          <p:nvPr/>
        </p:nvSpPr>
        <p:spPr bwMode="auto">
          <a:xfrm>
            <a:off x="6565900" y="4652963"/>
            <a:ext cx="11731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Toimintatavat</a:t>
            </a:r>
          </a:p>
        </p:txBody>
      </p:sp>
      <p:sp>
        <p:nvSpPr>
          <p:cNvPr id="36877" name="Text Box 16"/>
          <p:cNvSpPr txBox="1">
            <a:spLocks noChangeArrowheads="1"/>
          </p:cNvSpPr>
          <p:nvPr/>
        </p:nvSpPr>
        <p:spPr bwMode="auto">
          <a:xfrm>
            <a:off x="7596188" y="4437063"/>
            <a:ext cx="965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Säädökset</a:t>
            </a:r>
          </a:p>
        </p:txBody>
      </p:sp>
      <p:sp>
        <p:nvSpPr>
          <p:cNvPr id="36878" name="Text Box 17"/>
          <p:cNvSpPr txBox="1">
            <a:spLocks noChangeArrowheads="1"/>
          </p:cNvSpPr>
          <p:nvPr/>
        </p:nvSpPr>
        <p:spPr bwMode="auto">
          <a:xfrm>
            <a:off x="6659563" y="1916113"/>
            <a:ext cx="9128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Asenteet</a:t>
            </a:r>
          </a:p>
        </p:txBody>
      </p:sp>
      <p:sp>
        <p:nvSpPr>
          <p:cNvPr id="36879" name="Text Box 18"/>
          <p:cNvSpPr txBox="1">
            <a:spLocks noChangeArrowheads="1"/>
          </p:cNvSpPr>
          <p:nvPr/>
        </p:nvSpPr>
        <p:spPr bwMode="auto">
          <a:xfrm>
            <a:off x="7740650" y="4076700"/>
            <a:ext cx="985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Johtaminen</a:t>
            </a:r>
          </a:p>
        </p:txBody>
      </p:sp>
      <p:sp>
        <p:nvSpPr>
          <p:cNvPr id="36880" name="Text Box 19"/>
          <p:cNvSpPr txBox="1">
            <a:spLocks noChangeArrowheads="1"/>
          </p:cNvSpPr>
          <p:nvPr/>
        </p:nvSpPr>
        <p:spPr bwMode="auto">
          <a:xfrm>
            <a:off x="468313" y="4076700"/>
            <a:ext cx="11128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Johtaminen</a:t>
            </a:r>
          </a:p>
        </p:txBody>
      </p:sp>
      <p:sp>
        <p:nvSpPr>
          <p:cNvPr id="36881" name="AutoShape 20"/>
          <p:cNvSpPr>
            <a:spLocks noChangeArrowheads="1"/>
          </p:cNvSpPr>
          <p:nvPr/>
        </p:nvSpPr>
        <p:spPr bwMode="auto">
          <a:xfrm>
            <a:off x="3376613" y="4005263"/>
            <a:ext cx="2790825" cy="2592387"/>
          </a:xfrm>
          <a:prstGeom prst="downArrow">
            <a:avLst>
              <a:gd name="adj1" fmla="val 61204"/>
              <a:gd name="adj2" fmla="val 64431"/>
            </a:avLst>
          </a:prstGeom>
          <a:solidFill>
            <a:srgbClr val="FFCC66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rgbClr val="4F4F4F"/>
              </a:solidFill>
              <a:cs typeface="Arial" charset="0"/>
            </a:endParaRPr>
          </a:p>
          <a:p>
            <a:pPr algn="ctr"/>
            <a:endParaRPr lang="en-GB">
              <a:solidFill>
                <a:srgbClr val="4F4F4F"/>
              </a:solidFill>
              <a:cs typeface="Arial" charset="0"/>
            </a:endParaRPr>
          </a:p>
          <a:p>
            <a:pPr algn="ctr"/>
            <a:endParaRPr lang="en-GB">
              <a:solidFill>
                <a:srgbClr val="4F4F4F"/>
              </a:solidFill>
              <a:cs typeface="Arial" charset="0"/>
            </a:endParaRPr>
          </a:p>
          <a:p>
            <a:pPr algn="ctr"/>
            <a:endParaRPr lang="en-GB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882" name="Text Box 21"/>
          <p:cNvSpPr txBox="1">
            <a:spLocks noChangeArrowheads="1"/>
          </p:cNvSpPr>
          <p:nvPr/>
        </p:nvSpPr>
        <p:spPr bwMode="auto">
          <a:xfrm>
            <a:off x="3243263" y="3403600"/>
            <a:ext cx="950912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600">
                <a:solidFill>
                  <a:srgbClr val="4F4F4F"/>
                </a:solidFill>
                <a:cs typeface="Arial" charset="0"/>
              </a:rPr>
              <a:t>Tarjouma</a:t>
            </a:r>
          </a:p>
        </p:txBody>
      </p:sp>
      <p:sp>
        <p:nvSpPr>
          <p:cNvPr id="36883" name="Text Box 22"/>
          <p:cNvSpPr txBox="1">
            <a:spLocks noChangeArrowheads="1"/>
          </p:cNvSpPr>
          <p:nvPr/>
        </p:nvSpPr>
        <p:spPr bwMode="auto">
          <a:xfrm>
            <a:off x="4064000" y="4149725"/>
            <a:ext cx="1365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sz="1600">
                <a:solidFill>
                  <a:srgbClr val="4F4F4F"/>
                </a:solidFill>
                <a:cs typeface="Arial" charset="0"/>
              </a:rPr>
              <a:t>Tulkinnat</a:t>
            </a:r>
          </a:p>
        </p:txBody>
      </p:sp>
      <p:sp>
        <p:nvSpPr>
          <p:cNvPr id="36884" name="Text Box 23"/>
          <p:cNvSpPr txBox="1">
            <a:spLocks noChangeArrowheads="1"/>
          </p:cNvSpPr>
          <p:nvPr/>
        </p:nvSpPr>
        <p:spPr bwMode="auto">
          <a:xfrm>
            <a:off x="4310063" y="4486275"/>
            <a:ext cx="7318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600">
                <a:solidFill>
                  <a:srgbClr val="4F4F4F"/>
                </a:solidFill>
                <a:cs typeface="Arial" charset="0"/>
              </a:rPr>
              <a:t>Dialogi</a:t>
            </a:r>
          </a:p>
        </p:txBody>
      </p:sp>
      <p:sp>
        <p:nvSpPr>
          <p:cNvPr id="36885" name="Text Box 24"/>
          <p:cNvSpPr txBox="1">
            <a:spLocks noChangeArrowheads="1"/>
          </p:cNvSpPr>
          <p:nvPr/>
        </p:nvSpPr>
        <p:spPr bwMode="auto">
          <a:xfrm>
            <a:off x="5940425" y="2420938"/>
            <a:ext cx="6461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Kulttuuri</a:t>
            </a:r>
          </a:p>
        </p:txBody>
      </p:sp>
      <p:sp>
        <p:nvSpPr>
          <p:cNvPr id="36886" name="Text Box 25"/>
          <p:cNvSpPr txBox="1">
            <a:spLocks noChangeArrowheads="1"/>
          </p:cNvSpPr>
          <p:nvPr/>
        </p:nvSpPr>
        <p:spPr bwMode="auto">
          <a:xfrm>
            <a:off x="8316913" y="3429000"/>
            <a:ext cx="4333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Kieli</a:t>
            </a:r>
          </a:p>
        </p:txBody>
      </p:sp>
      <p:sp>
        <p:nvSpPr>
          <p:cNvPr id="36887" name="Text Box 26"/>
          <p:cNvSpPr txBox="1">
            <a:spLocks noChangeArrowheads="1"/>
          </p:cNvSpPr>
          <p:nvPr/>
        </p:nvSpPr>
        <p:spPr bwMode="auto">
          <a:xfrm>
            <a:off x="582613" y="3429000"/>
            <a:ext cx="4333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Kieli</a:t>
            </a:r>
          </a:p>
        </p:txBody>
      </p:sp>
      <p:sp>
        <p:nvSpPr>
          <p:cNvPr id="36888" name="Text Box 27"/>
          <p:cNvSpPr txBox="1">
            <a:spLocks noChangeArrowheads="1"/>
          </p:cNvSpPr>
          <p:nvPr/>
        </p:nvSpPr>
        <p:spPr bwMode="auto">
          <a:xfrm>
            <a:off x="3914775" y="4822825"/>
            <a:ext cx="1460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 sz="1600">
              <a:solidFill>
                <a:srgbClr val="4F4F4F"/>
              </a:solidFill>
              <a:cs typeface="Arial" charset="0"/>
            </a:endParaRPr>
          </a:p>
          <a:p>
            <a:pPr eaLnBrk="1" hangingPunct="1"/>
            <a:endParaRPr lang="fi-FI" sz="1600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889" name="Text Box 28"/>
          <p:cNvSpPr txBox="1">
            <a:spLocks noChangeArrowheads="1"/>
          </p:cNvSpPr>
          <p:nvPr/>
        </p:nvSpPr>
        <p:spPr bwMode="auto">
          <a:xfrm>
            <a:off x="1414463" y="2168525"/>
            <a:ext cx="863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Sukupolvi</a:t>
            </a:r>
          </a:p>
        </p:txBody>
      </p:sp>
      <p:sp>
        <p:nvSpPr>
          <p:cNvPr id="36890" name="Text Box 29"/>
          <p:cNvSpPr txBox="1">
            <a:spLocks noChangeArrowheads="1"/>
          </p:cNvSpPr>
          <p:nvPr/>
        </p:nvSpPr>
        <p:spPr bwMode="auto">
          <a:xfrm>
            <a:off x="6929438" y="2205038"/>
            <a:ext cx="882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Sukupolvi</a:t>
            </a:r>
          </a:p>
        </p:txBody>
      </p:sp>
      <p:sp>
        <p:nvSpPr>
          <p:cNvPr id="36891" name="Text Box 30"/>
          <p:cNvSpPr txBox="1">
            <a:spLocks noChangeArrowheads="1"/>
          </p:cNvSpPr>
          <p:nvPr/>
        </p:nvSpPr>
        <p:spPr bwMode="auto">
          <a:xfrm>
            <a:off x="214313" y="3143250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4F4F4F"/>
                </a:solidFill>
                <a:cs typeface="Arial" charset="0"/>
              </a:rPr>
              <a:t>Tiedeperusta</a:t>
            </a:r>
          </a:p>
        </p:txBody>
      </p:sp>
      <p:sp>
        <p:nvSpPr>
          <p:cNvPr id="36892" name="Text Box 31"/>
          <p:cNvSpPr txBox="1">
            <a:spLocks noChangeArrowheads="1"/>
          </p:cNvSpPr>
          <p:nvPr/>
        </p:nvSpPr>
        <p:spPr bwMode="auto">
          <a:xfrm>
            <a:off x="8027988" y="3046413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4F4F4F"/>
                </a:solidFill>
                <a:cs typeface="Arial" charset="0"/>
              </a:rPr>
              <a:t>Tiedeperusta</a:t>
            </a:r>
          </a:p>
        </p:txBody>
      </p:sp>
      <p:sp>
        <p:nvSpPr>
          <p:cNvPr id="36893" name="Text Box 32"/>
          <p:cNvSpPr txBox="1">
            <a:spLocks noChangeArrowheads="1"/>
          </p:cNvSpPr>
          <p:nvPr/>
        </p:nvSpPr>
        <p:spPr bwMode="auto">
          <a:xfrm>
            <a:off x="1476375" y="4652963"/>
            <a:ext cx="12684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Toimintatavat</a:t>
            </a:r>
          </a:p>
        </p:txBody>
      </p:sp>
      <p:sp>
        <p:nvSpPr>
          <p:cNvPr id="36894" name="Text Box 33"/>
          <p:cNvSpPr txBox="1">
            <a:spLocks noChangeArrowheads="1"/>
          </p:cNvSpPr>
          <p:nvPr/>
        </p:nvSpPr>
        <p:spPr bwMode="auto">
          <a:xfrm>
            <a:off x="2484438" y="2133600"/>
            <a:ext cx="9445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Motivaatio</a:t>
            </a:r>
          </a:p>
        </p:txBody>
      </p:sp>
      <p:sp>
        <p:nvSpPr>
          <p:cNvPr id="36895" name="Text Box 34"/>
          <p:cNvSpPr txBox="1">
            <a:spLocks noChangeArrowheads="1"/>
          </p:cNvSpPr>
          <p:nvPr/>
        </p:nvSpPr>
        <p:spPr bwMode="auto">
          <a:xfrm>
            <a:off x="1785938" y="1808163"/>
            <a:ext cx="8493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Asenteet</a:t>
            </a:r>
          </a:p>
        </p:txBody>
      </p:sp>
      <p:sp>
        <p:nvSpPr>
          <p:cNvPr id="36896" name="Text Box 35"/>
          <p:cNvSpPr txBox="1">
            <a:spLocks noChangeArrowheads="1"/>
          </p:cNvSpPr>
          <p:nvPr/>
        </p:nvSpPr>
        <p:spPr bwMode="auto">
          <a:xfrm>
            <a:off x="5929313" y="2133600"/>
            <a:ext cx="10715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Motivaatio</a:t>
            </a:r>
          </a:p>
        </p:txBody>
      </p:sp>
      <p:sp>
        <p:nvSpPr>
          <p:cNvPr id="36897" name="Text Box 36"/>
          <p:cNvSpPr txBox="1">
            <a:spLocks noChangeArrowheads="1"/>
          </p:cNvSpPr>
          <p:nvPr/>
        </p:nvSpPr>
        <p:spPr bwMode="auto">
          <a:xfrm>
            <a:off x="7885113" y="2708275"/>
            <a:ext cx="12588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Terminologia</a:t>
            </a:r>
          </a:p>
        </p:txBody>
      </p:sp>
      <p:sp>
        <p:nvSpPr>
          <p:cNvPr id="36898" name="AutoShape 37"/>
          <p:cNvSpPr>
            <a:spLocks noChangeArrowheads="1"/>
          </p:cNvSpPr>
          <p:nvPr/>
        </p:nvSpPr>
        <p:spPr bwMode="auto">
          <a:xfrm rot="10800000">
            <a:off x="4643438" y="2852738"/>
            <a:ext cx="1449387" cy="790575"/>
          </a:xfrm>
          <a:prstGeom prst="rightArrow">
            <a:avLst>
              <a:gd name="adj1" fmla="val 100000"/>
              <a:gd name="adj2" fmla="val 64209"/>
            </a:avLst>
          </a:prstGeom>
          <a:solidFill>
            <a:srgbClr val="E1A3B9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1400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899" name="Text Box 38"/>
          <p:cNvSpPr txBox="1">
            <a:spLocks noChangeArrowheads="1"/>
          </p:cNvSpPr>
          <p:nvPr/>
        </p:nvSpPr>
        <p:spPr bwMode="auto">
          <a:xfrm>
            <a:off x="5070475" y="3114675"/>
            <a:ext cx="9509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600">
                <a:solidFill>
                  <a:srgbClr val="4F4F4F"/>
                </a:solidFill>
                <a:cs typeface="Arial" charset="0"/>
              </a:rPr>
              <a:t>Tarjouma</a:t>
            </a:r>
          </a:p>
        </p:txBody>
      </p:sp>
      <p:sp>
        <p:nvSpPr>
          <p:cNvPr id="36900" name="Line 39"/>
          <p:cNvSpPr>
            <a:spLocks noChangeShapeType="1"/>
          </p:cNvSpPr>
          <p:nvPr/>
        </p:nvSpPr>
        <p:spPr bwMode="auto">
          <a:xfrm flipH="1" flipV="1">
            <a:off x="539750" y="1628775"/>
            <a:ext cx="874713" cy="900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1" name="Line 40"/>
          <p:cNvSpPr>
            <a:spLocks noChangeShapeType="1"/>
          </p:cNvSpPr>
          <p:nvPr/>
        </p:nvSpPr>
        <p:spPr bwMode="auto">
          <a:xfrm flipH="1">
            <a:off x="-247650" y="3789363"/>
            <a:ext cx="1330325" cy="53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2" name="Line 41"/>
          <p:cNvSpPr>
            <a:spLocks noChangeShapeType="1"/>
          </p:cNvSpPr>
          <p:nvPr/>
        </p:nvSpPr>
        <p:spPr bwMode="auto">
          <a:xfrm flipV="1">
            <a:off x="7729538" y="1557338"/>
            <a:ext cx="874712" cy="971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3" name="Line 42"/>
          <p:cNvSpPr>
            <a:spLocks noChangeShapeType="1"/>
          </p:cNvSpPr>
          <p:nvPr/>
        </p:nvSpPr>
        <p:spPr bwMode="auto">
          <a:xfrm>
            <a:off x="8061325" y="3968750"/>
            <a:ext cx="1263650" cy="323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4" name="Text Box 43"/>
          <p:cNvSpPr txBox="1">
            <a:spLocks noChangeArrowheads="1"/>
          </p:cNvSpPr>
          <p:nvPr/>
        </p:nvSpPr>
        <p:spPr bwMode="auto">
          <a:xfrm>
            <a:off x="1285875" y="1268413"/>
            <a:ext cx="14906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Eksistentiaalinen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05" name="Text Box 44"/>
          <p:cNvSpPr txBox="1">
            <a:spLocks noChangeArrowheads="1"/>
          </p:cNvSpPr>
          <p:nvPr/>
        </p:nvSpPr>
        <p:spPr bwMode="auto">
          <a:xfrm>
            <a:off x="85725" y="2349500"/>
            <a:ext cx="13430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Episteeminen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06" name="Text Box 45"/>
          <p:cNvSpPr txBox="1">
            <a:spLocks noChangeArrowheads="1"/>
          </p:cNvSpPr>
          <p:nvPr/>
        </p:nvSpPr>
        <p:spPr bwMode="auto">
          <a:xfrm>
            <a:off x="1414463" y="5229225"/>
            <a:ext cx="15097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Juridis-eettinen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07" name="Text Box 46"/>
          <p:cNvSpPr txBox="1">
            <a:spLocks noChangeArrowheads="1"/>
          </p:cNvSpPr>
          <p:nvPr/>
        </p:nvSpPr>
        <p:spPr bwMode="auto">
          <a:xfrm>
            <a:off x="6234113" y="1268413"/>
            <a:ext cx="13684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Eksistentiaalinen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08" name="Text Box 47"/>
          <p:cNvSpPr txBox="1">
            <a:spLocks noChangeArrowheads="1"/>
          </p:cNvSpPr>
          <p:nvPr/>
        </p:nvSpPr>
        <p:spPr bwMode="auto">
          <a:xfrm>
            <a:off x="7858125" y="2168525"/>
            <a:ext cx="12858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Episteeminen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09" name="Text Box 48"/>
          <p:cNvSpPr txBox="1">
            <a:spLocks noChangeArrowheads="1"/>
          </p:cNvSpPr>
          <p:nvPr/>
        </p:nvSpPr>
        <p:spPr bwMode="auto">
          <a:xfrm>
            <a:off x="6565900" y="5229225"/>
            <a:ext cx="1443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Juridis-eettinen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10" name="Text Box 49"/>
          <p:cNvSpPr txBox="1">
            <a:spLocks noChangeArrowheads="1"/>
          </p:cNvSpPr>
          <p:nvPr/>
        </p:nvSpPr>
        <p:spPr bwMode="auto">
          <a:xfrm>
            <a:off x="71438" y="22225"/>
            <a:ext cx="90297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70C0"/>
                </a:solidFill>
                <a:cs typeface="Arial" charset="0"/>
              </a:rPr>
              <a:t>Moniammatillinen yhteistyö oppimisen tilassa</a:t>
            </a:r>
            <a:r>
              <a:rPr lang="en-GB" sz="2000">
                <a:solidFill>
                  <a:srgbClr val="0070C0"/>
                </a:solidFill>
                <a:cs typeface="Arial" charset="0"/>
              </a:rPr>
              <a:t> </a:t>
            </a:r>
            <a:r>
              <a:rPr lang="en-GB" sz="1600">
                <a:solidFill>
                  <a:srgbClr val="4F4F4F"/>
                </a:solidFill>
                <a:cs typeface="Arial" charset="0"/>
              </a:rPr>
              <a:t>( Nykänen ym. 2007;                   Juutilainen 2003; Engeström 2004; Karjalainen, Heikkinen &amp; Saarnivaara 2007 -mukaillen)</a:t>
            </a:r>
          </a:p>
        </p:txBody>
      </p:sp>
      <p:sp>
        <p:nvSpPr>
          <p:cNvPr id="36911" name="Text Box 50"/>
          <p:cNvSpPr txBox="1">
            <a:spLocks noChangeArrowheads="1"/>
          </p:cNvSpPr>
          <p:nvPr/>
        </p:nvSpPr>
        <p:spPr bwMode="auto">
          <a:xfrm>
            <a:off x="3706813" y="5084763"/>
            <a:ext cx="19954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sz="1600">
              <a:solidFill>
                <a:srgbClr val="4F4F4F"/>
              </a:solidFill>
            </a:endParaRPr>
          </a:p>
          <a:p>
            <a:pPr algn="ctr" eaLnBrk="1" hangingPunct="1"/>
            <a:r>
              <a:rPr lang="en-GB" sz="1600">
                <a:solidFill>
                  <a:srgbClr val="4F4F4F"/>
                </a:solidFill>
              </a:rPr>
              <a:t>Yhteinen käsikirjoitus</a:t>
            </a:r>
          </a:p>
          <a:p>
            <a:pPr eaLnBrk="1" hangingPunct="1"/>
            <a:endParaRPr lang="en-GB" sz="1600">
              <a:solidFill>
                <a:srgbClr val="4F4F4F"/>
              </a:solidFill>
            </a:endParaRPr>
          </a:p>
          <a:p>
            <a:pPr eaLnBrk="1" hangingPunct="1"/>
            <a:r>
              <a:rPr lang="en-GB" sz="1600">
                <a:solidFill>
                  <a:srgbClr val="4F4F4F"/>
                </a:solidFill>
              </a:rPr>
              <a:t>     Yhteistoiminta</a:t>
            </a:r>
          </a:p>
          <a:p>
            <a:pPr eaLnBrk="1" hangingPunct="1"/>
            <a:endParaRPr lang="en-GB" sz="1600">
              <a:solidFill>
                <a:srgbClr val="4F4F4F"/>
              </a:solidFill>
            </a:endParaRPr>
          </a:p>
        </p:txBody>
      </p:sp>
      <p:sp>
        <p:nvSpPr>
          <p:cNvPr id="36912" name="Text Box 51"/>
          <p:cNvSpPr txBox="1">
            <a:spLocks noChangeArrowheads="1"/>
          </p:cNvSpPr>
          <p:nvPr/>
        </p:nvSpPr>
        <p:spPr bwMode="auto">
          <a:xfrm>
            <a:off x="1414463" y="3068638"/>
            <a:ext cx="1703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36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4F4F4F"/>
                </a:solidFill>
              </a:rPr>
              <a:t>Organisaation X edustaja</a:t>
            </a:r>
          </a:p>
        </p:txBody>
      </p:sp>
      <p:sp>
        <p:nvSpPr>
          <p:cNvPr id="36913" name="Text Box 52"/>
          <p:cNvSpPr txBox="1">
            <a:spLocks noChangeArrowheads="1"/>
          </p:cNvSpPr>
          <p:nvPr/>
        </p:nvSpPr>
        <p:spPr bwMode="auto">
          <a:xfrm>
            <a:off x="6234113" y="3068638"/>
            <a:ext cx="1703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36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4F4F4F"/>
                </a:solidFill>
              </a:rPr>
              <a:t>Organisaation Y edustaja</a:t>
            </a:r>
          </a:p>
        </p:txBody>
      </p:sp>
      <p:sp>
        <p:nvSpPr>
          <p:cNvPr id="36914" name="AutoShape 53"/>
          <p:cNvSpPr>
            <a:spLocks noChangeArrowheads="1"/>
          </p:cNvSpPr>
          <p:nvPr/>
        </p:nvSpPr>
        <p:spPr bwMode="auto">
          <a:xfrm>
            <a:off x="2976563" y="3933825"/>
            <a:ext cx="1065212" cy="503238"/>
          </a:xfrm>
          <a:prstGeom prst="leftArrow">
            <a:avLst>
              <a:gd name="adj1" fmla="val 50000"/>
              <a:gd name="adj2" fmla="val 57328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4F4F4F"/>
              </a:solidFill>
            </a:endParaRPr>
          </a:p>
        </p:txBody>
      </p:sp>
      <p:sp>
        <p:nvSpPr>
          <p:cNvPr id="36915" name="AutoShape 54"/>
          <p:cNvSpPr>
            <a:spLocks noChangeArrowheads="1"/>
          </p:cNvSpPr>
          <p:nvPr/>
        </p:nvSpPr>
        <p:spPr bwMode="auto">
          <a:xfrm>
            <a:off x="5502275" y="4076700"/>
            <a:ext cx="901700" cy="485775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F4F4F"/>
              </a:solidFill>
            </a:endParaRPr>
          </a:p>
        </p:txBody>
      </p:sp>
      <p:sp>
        <p:nvSpPr>
          <p:cNvPr id="36916" name="Text Box 55"/>
          <p:cNvSpPr txBox="1">
            <a:spLocks noChangeArrowheads="1"/>
          </p:cNvSpPr>
          <p:nvPr/>
        </p:nvSpPr>
        <p:spPr bwMode="auto">
          <a:xfrm>
            <a:off x="3706813" y="4724400"/>
            <a:ext cx="2486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600">
                <a:solidFill>
                  <a:srgbClr val="4F4F4F"/>
                </a:solidFill>
              </a:rPr>
              <a:t>Monitulkintaisuuden sieto</a:t>
            </a:r>
          </a:p>
          <a:p>
            <a:pPr eaLnBrk="1" hangingPunct="1"/>
            <a:r>
              <a:rPr lang="en-GB" sz="1600">
                <a:solidFill>
                  <a:srgbClr val="4F4F4F"/>
                </a:solidFill>
              </a:rPr>
              <a:t>        Yhteistyö</a:t>
            </a:r>
          </a:p>
          <a:p>
            <a:pPr eaLnBrk="1" hangingPunct="1"/>
            <a:endParaRPr lang="en-US" sz="1600">
              <a:solidFill>
                <a:srgbClr val="4F4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0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44"/>
          <p:cNvSpPr>
            <a:spLocks noChangeArrowheads="1"/>
          </p:cNvSpPr>
          <p:nvPr/>
        </p:nvSpPr>
        <p:spPr bwMode="auto">
          <a:xfrm>
            <a:off x="3575050" y="2205038"/>
            <a:ext cx="2325688" cy="134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2179638" y="836613"/>
            <a:ext cx="5162550" cy="5783262"/>
            <a:chOff x="1459" y="372"/>
            <a:chExt cx="3251" cy="3643"/>
          </a:xfrm>
        </p:grpSpPr>
        <p:sp>
          <p:nvSpPr>
            <p:cNvPr id="37930" name="Freeform 3"/>
            <p:cNvSpPr>
              <a:spLocks/>
            </p:cNvSpPr>
            <p:nvPr/>
          </p:nvSpPr>
          <p:spPr bwMode="auto">
            <a:xfrm rot="201991">
              <a:off x="1459" y="372"/>
              <a:ext cx="3251" cy="3643"/>
            </a:xfrm>
            <a:custGeom>
              <a:avLst/>
              <a:gdLst>
                <a:gd name="T0" fmla="*/ 222776620 w 1773"/>
                <a:gd name="T1" fmla="*/ 3054 h 3671"/>
                <a:gd name="T2" fmla="*/ 0 w 1773"/>
                <a:gd name="T3" fmla="*/ 29 h 3671"/>
                <a:gd name="T4" fmla="*/ 2147483647 w 1773"/>
                <a:gd name="T5" fmla="*/ 0 h 3671"/>
                <a:gd name="T6" fmla="*/ 2147483647 w 1773"/>
                <a:gd name="T7" fmla="*/ 3004 h 3671"/>
                <a:gd name="T8" fmla="*/ 222776620 w 1773"/>
                <a:gd name="T9" fmla="*/ 3054 h 3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3671"/>
                <a:gd name="T17" fmla="*/ 1773 w 1773"/>
                <a:gd name="T18" fmla="*/ 3671 h 3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3671">
                  <a:moveTo>
                    <a:pt x="107" y="3671"/>
                  </a:moveTo>
                  <a:lnTo>
                    <a:pt x="0" y="29"/>
                  </a:lnTo>
                  <a:cubicBezTo>
                    <a:pt x="776" y="28"/>
                    <a:pt x="1527" y="0"/>
                    <a:pt x="1527" y="0"/>
                  </a:cubicBezTo>
                  <a:lnTo>
                    <a:pt x="1773" y="3609"/>
                  </a:lnTo>
                  <a:lnTo>
                    <a:pt x="107" y="3671"/>
                  </a:ln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4"/>
            <p:cNvSpPr>
              <a:spLocks/>
            </p:cNvSpPr>
            <p:nvPr/>
          </p:nvSpPr>
          <p:spPr bwMode="auto">
            <a:xfrm rot="201991">
              <a:off x="1482" y="710"/>
              <a:ext cx="3199" cy="3089"/>
            </a:xfrm>
            <a:custGeom>
              <a:avLst/>
              <a:gdLst>
                <a:gd name="T0" fmla="*/ 164028916 w 1746"/>
                <a:gd name="T1" fmla="*/ 1430 h 3190"/>
                <a:gd name="T2" fmla="*/ 0 w 1746"/>
                <a:gd name="T3" fmla="*/ 129 h 3190"/>
                <a:gd name="T4" fmla="*/ 2147483647 w 1746"/>
                <a:gd name="T5" fmla="*/ 0 h 3190"/>
                <a:gd name="T6" fmla="*/ 2147483647 w 1746"/>
                <a:gd name="T7" fmla="*/ 1474 h 3190"/>
                <a:gd name="T8" fmla="*/ 164028916 w 1746"/>
                <a:gd name="T9" fmla="*/ 1430 h 3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6"/>
                <a:gd name="T16" fmla="*/ 0 h 3190"/>
                <a:gd name="T17" fmla="*/ 1746 w 1746"/>
                <a:gd name="T18" fmla="*/ 3190 h 3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6" h="3190">
                  <a:moveTo>
                    <a:pt x="80" y="3096"/>
                  </a:moveTo>
                  <a:lnTo>
                    <a:pt x="0" y="279"/>
                  </a:lnTo>
                  <a:lnTo>
                    <a:pt x="1533" y="0"/>
                  </a:lnTo>
                  <a:lnTo>
                    <a:pt x="1746" y="3190"/>
                  </a:lnTo>
                  <a:lnTo>
                    <a:pt x="80" y="3096"/>
                  </a:ln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5"/>
            <p:cNvSpPr>
              <a:spLocks/>
            </p:cNvSpPr>
            <p:nvPr/>
          </p:nvSpPr>
          <p:spPr bwMode="auto">
            <a:xfrm rot="201991">
              <a:off x="1474" y="981"/>
              <a:ext cx="3131" cy="2380"/>
            </a:xfrm>
            <a:custGeom>
              <a:avLst/>
              <a:gdLst>
                <a:gd name="T0" fmla="*/ 154728486 w 1708"/>
                <a:gd name="T1" fmla="*/ 1133 h 2458"/>
                <a:gd name="T2" fmla="*/ 0 w 1708"/>
                <a:gd name="T3" fmla="*/ 37 h 2458"/>
                <a:gd name="T4" fmla="*/ 2147483647 w 1708"/>
                <a:gd name="T5" fmla="*/ 0 h 2458"/>
                <a:gd name="T6" fmla="*/ 2147483647 w 1708"/>
                <a:gd name="T7" fmla="*/ 1006 h 2458"/>
                <a:gd name="T8" fmla="*/ 154728486 w 1708"/>
                <a:gd name="T9" fmla="*/ 1133 h 2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8"/>
                <a:gd name="T16" fmla="*/ 0 h 2458"/>
                <a:gd name="T17" fmla="*/ 1708 w 1708"/>
                <a:gd name="T18" fmla="*/ 2458 h 2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8" h="2458">
                  <a:moveTo>
                    <a:pt x="75" y="2458"/>
                  </a:moveTo>
                  <a:lnTo>
                    <a:pt x="0" y="76"/>
                  </a:lnTo>
                  <a:lnTo>
                    <a:pt x="1564" y="0"/>
                  </a:lnTo>
                  <a:lnTo>
                    <a:pt x="1708" y="2180"/>
                  </a:lnTo>
                  <a:lnTo>
                    <a:pt x="75" y="2458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alpha val="85999"/>
                  </a:srgbClr>
                </a:gs>
                <a:gs pos="100000">
                  <a:srgbClr val="7676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2" name="Oval 6"/>
          <p:cNvSpPr>
            <a:spLocks noChangeArrowheads="1"/>
          </p:cNvSpPr>
          <p:nvPr/>
        </p:nvSpPr>
        <p:spPr bwMode="auto">
          <a:xfrm>
            <a:off x="2125663" y="4149725"/>
            <a:ext cx="5399087" cy="2087563"/>
          </a:xfrm>
          <a:prstGeom prst="ellipse">
            <a:avLst/>
          </a:prstGeom>
          <a:solidFill>
            <a:srgbClr val="FFCC99">
              <a:alpha val="98822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893" name="AutoShape 7"/>
          <p:cNvSpPr>
            <a:spLocks noChangeArrowheads="1"/>
          </p:cNvSpPr>
          <p:nvPr/>
        </p:nvSpPr>
        <p:spPr bwMode="auto">
          <a:xfrm>
            <a:off x="179388" y="404813"/>
            <a:ext cx="3168650" cy="34559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670300" y="2455863"/>
            <a:ext cx="22304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Moniammatillinen rajapinta, </a:t>
            </a:r>
          </a:p>
          <a:p>
            <a:pPr eaLnBrk="1" hangingPunct="1"/>
            <a:r>
              <a:rPr lang="fi-FI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oppimisen tila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755650" y="549275"/>
            <a:ext cx="21018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 b="1">
                <a:solidFill>
                  <a:schemeClr val="accent2"/>
                </a:solidFill>
              </a:rPr>
              <a:t>Organisaatio 1.</a:t>
            </a:r>
          </a:p>
        </p:txBody>
      </p:sp>
      <p:sp>
        <p:nvSpPr>
          <p:cNvPr id="12296" name="Oval 10"/>
          <p:cNvSpPr>
            <a:spLocks noChangeArrowheads="1"/>
          </p:cNvSpPr>
          <p:nvPr/>
        </p:nvSpPr>
        <p:spPr bwMode="auto">
          <a:xfrm>
            <a:off x="5867400" y="549275"/>
            <a:ext cx="3097213" cy="30241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6516688" y="981075"/>
            <a:ext cx="198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 b="1">
                <a:solidFill>
                  <a:schemeClr val="accent2"/>
                </a:solidFill>
              </a:rPr>
              <a:t>Organisaatio 2.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4643438" y="4598988"/>
            <a:ext cx="2286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 b="1">
                <a:solidFill>
                  <a:schemeClr val="accent2"/>
                </a:solidFill>
              </a:rPr>
              <a:t>Organisaatio 3.</a:t>
            </a:r>
          </a:p>
        </p:txBody>
      </p:sp>
      <p:sp>
        <p:nvSpPr>
          <p:cNvPr id="37899" name="Oval 13"/>
          <p:cNvSpPr>
            <a:spLocks noChangeArrowheads="1"/>
          </p:cNvSpPr>
          <p:nvPr/>
        </p:nvSpPr>
        <p:spPr bwMode="auto">
          <a:xfrm>
            <a:off x="2341563" y="1052513"/>
            <a:ext cx="1366837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Lähetti</a:t>
            </a:r>
          </a:p>
        </p:txBody>
      </p:sp>
      <p:sp>
        <p:nvSpPr>
          <p:cNvPr id="37900" name="Oval 14"/>
          <p:cNvSpPr>
            <a:spLocks noChangeArrowheads="1"/>
          </p:cNvSpPr>
          <p:nvPr/>
        </p:nvSpPr>
        <p:spPr bwMode="auto">
          <a:xfrm>
            <a:off x="252413" y="1773238"/>
            <a:ext cx="14382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Johtaja</a:t>
            </a:r>
          </a:p>
        </p:txBody>
      </p:sp>
      <p:sp>
        <p:nvSpPr>
          <p:cNvPr id="37901" name="Oval 15"/>
          <p:cNvSpPr>
            <a:spLocks noChangeArrowheads="1"/>
          </p:cNvSpPr>
          <p:nvPr/>
        </p:nvSpPr>
        <p:spPr bwMode="auto">
          <a:xfrm>
            <a:off x="1547813" y="3068638"/>
            <a:ext cx="165735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Työntekijät</a:t>
            </a:r>
          </a:p>
        </p:txBody>
      </p:sp>
      <p:sp>
        <p:nvSpPr>
          <p:cNvPr id="37902" name="Oval 16"/>
          <p:cNvSpPr>
            <a:spLocks noChangeArrowheads="1"/>
          </p:cNvSpPr>
          <p:nvPr/>
        </p:nvSpPr>
        <p:spPr bwMode="auto">
          <a:xfrm>
            <a:off x="5148263" y="5157788"/>
            <a:ext cx="165735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Työntekijät</a:t>
            </a:r>
          </a:p>
        </p:txBody>
      </p:sp>
      <p:sp>
        <p:nvSpPr>
          <p:cNvPr id="37903" name="Oval 17"/>
          <p:cNvSpPr>
            <a:spLocks noChangeArrowheads="1"/>
          </p:cNvSpPr>
          <p:nvPr/>
        </p:nvSpPr>
        <p:spPr bwMode="auto">
          <a:xfrm>
            <a:off x="7164388" y="1916113"/>
            <a:ext cx="16557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Työntekijät</a:t>
            </a:r>
          </a:p>
        </p:txBody>
      </p:sp>
      <p:sp>
        <p:nvSpPr>
          <p:cNvPr id="37904" name="Oval 18"/>
          <p:cNvSpPr>
            <a:spLocks noChangeArrowheads="1"/>
          </p:cNvSpPr>
          <p:nvPr/>
        </p:nvSpPr>
        <p:spPr bwMode="auto">
          <a:xfrm>
            <a:off x="5867400" y="1412875"/>
            <a:ext cx="1370013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Lähetti</a:t>
            </a:r>
          </a:p>
        </p:txBody>
      </p:sp>
      <p:sp>
        <p:nvSpPr>
          <p:cNvPr id="37905" name="Oval 19"/>
          <p:cNvSpPr>
            <a:spLocks noChangeArrowheads="1"/>
          </p:cNvSpPr>
          <p:nvPr/>
        </p:nvSpPr>
        <p:spPr bwMode="auto">
          <a:xfrm>
            <a:off x="2484438" y="4149725"/>
            <a:ext cx="136842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Lähetti</a:t>
            </a:r>
          </a:p>
        </p:txBody>
      </p:sp>
      <p:sp>
        <p:nvSpPr>
          <p:cNvPr id="37906" name="Oval 20"/>
          <p:cNvSpPr>
            <a:spLocks noChangeArrowheads="1"/>
          </p:cNvSpPr>
          <p:nvPr/>
        </p:nvSpPr>
        <p:spPr bwMode="auto">
          <a:xfrm>
            <a:off x="2700338" y="5373688"/>
            <a:ext cx="14398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Johtaja</a:t>
            </a:r>
          </a:p>
        </p:txBody>
      </p:sp>
      <p:sp>
        <p:nvSpPr>
          <p:cNvPr id="37907" name="Oval 21"/>
          <p:cNvSpPr>
            <a:spLocks noChangeArrowheads="1"/>
          </p:cNvSpPr>
          <p:nvPr/>
        </p:nvSpPr>
        <p:spPr bwMode="auto">
          <a:xfrm>
            <a:off x="6443663" y="2708275"/>
            <a:ext cx="144145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Johtaja</a:t>
            </a:r>
          </a:p>
        </p:txBody>
      </p:sp>
      <p:cxnSp>
        <p:nvCxnSpPr>
          <p:cNvPr id="37908" name="AutoShape 22"/>
          <p:cNvCxnSpPr>
            <a:cxnSpLocks noChangeShapeType="1"/>
            <a:stCxn id="37905" idx="4"/>
            <a:endCxn id="37906" idx="0"/>
          </p:cNvCxnSpPr>
          <p:nvPr/>
        </p:nvCxnSpPr>
        <p:spPr bwMode="auto">
          <a:xfrm>
            <a:off x="3168650" y="4581525"/>
            <a:ext cx="250825" cy="7921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09" name="AutoShape 23"/>
          <p:cNvCxnSpPr>
            <a:cxnSpLocks noChangeShapeType="1"/>
            <a:stCxn id="37905" idx="5"/>
            <a:endCxn id="37902" idx="1"/>
          </p:cNvCxnSpPr>
          <p:nvPr/>
        </p:nvCxnSpPr>
        <p:spPr bwMode="auto">
          <a:xfrm>
            <a:off x="3651250" y="4518025"/>
            <a:ext cx="1739900" cy="7032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10" name="AutoShape 24"/>
          <p:cNvCxnSpPr>
            <a:cxnSpLocks noChangeShapeType="1"/>
            <a:stCxn id="37906" idx="6"/>
            <a:endCxn id="37902" idx="2"/>
          </p:cNvCxnSpPr>
          <p:nvPr/>
        </p:nvCxnSpPr>
        <p:spPr bwMode="auto">
          <a:xfrm flipV="1">
            <a:off x="4140200" y="5373688"/>
            <a:ext cx="1008063" cy="2159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11" name="AutoShape 25"/>
          <p:cNvCxnSpPr>
            <a:cxnSpLocks noChangeShapeType="1"/>
            <a:stCxn id="37904" idx="6"/>
            <a:endCxn id="37903" idx="0"/>
          </p:cNvCxnSpPr>
          <p:nvPr/>
        </p:nvCxnSpPr>
        <p:spPr bwMode="auto">
          <a:xfrm>
            <a:off x="7237413" y="1628775"/>
            <a:ext cx="754062" cy="28733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12" name="AutoShape 26"/>
          <p:cNvCxnSpPr>
            <a:cxnSpLocks noChangeShapeType="1"/>
            <a:stCxn id="37904" idx="4"/>
            <a:endCxn id="37907" idx="0"/>
          </p:cNvCxnSpPr>
          <p:nvPr/>
        </p:nvCxnSpPr>
        <p:spPr bwMode="auto">
          <a:xfrm>
            <a:off x="6553200" y="1844675"/>
            <a:ext cx="611188" cy="8636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13" name="AutoShape 27"/>
          <p:cNvCxnSpPr>
            <a:cxnSpLocks noChangeShapeType="1"/>
            <a:stCxn id="37907" idx="7"/>
            <a:endCxn id="37903" idx="4"/>
          </p:cNvCxnSpPr>
          <p:nvPr/>
        </p:nvCxnSpPr>
        <p:spPr bwMode="auto">
          <a:xfrm flipV="1">
            <a:off x="7673975" y="2347913"/>
            <a:ext cx="317500" cy="42386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14" name="AutoShape 28"/>
          <p:cNvCxnSpPr>
            <a:cxnSpLocks noChangeShapeType="1"/>
            <a:stCxn id="37900" idx="0"/>
            <a:endCxn id="37899" idx="2"/>
          </p:cNvCxnSpPr>
          <p:nvPr/>
        </p:nvCxnSpPr>
        <p:spPr bwMode="auto">
          <a:xfrm flipV="1">
            <a:off x="971550" y="1268413"/>
            <a:ext cx="1370013" cy="504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15" name="AutoShape 29"/>
          <p:cNvCxnSpPr>
            <a:cxnSpLocks noChangeShapeType="1"/>
            <a:stCxn id="37901" idx="0"/>
            <a:endCxn id="37899" idx="4"/>
          </p:cNvCxnSpPr>
          <p:nvPr/>
        </p:nvCxnSpPr>
        <p:spPr bwMode="auto">
          <a:xfrm flipV="1">
            <a:off x="2376488" y="1484313"/>
            <a:ext cx="649287" cy="15843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16" name="AutoShape 30"/>
          <p:cNvCxnSpPr>
            <a:cxnSpLocks noChangeShapeType="1"/>
            <a:stCxn id="37900" idx="4"/>
            <a:endCxn id="37901" idx="1"/>
          </p:cNvCxnSpPr>
          <p:nvPr/>
        </p:nvCxnSpPr>
        <p:spPr bwMode="auto">
          <a:xfrm>
            <a:off x="971550" y="2205038"/>
            <a:ext cx="819150" cy="9271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917" name="Text Box 31"/>
          <p:cNvSpPr txBox="1">
            <a:spLocks noChangeArrowheads="1"/>
          </p:cNvSpPr>
          <p:nvPr/>
        </p:nvSpPr>
        <p:spPr bwMode="auto">
          <a:xfrm>
            <a:off x="500063" y="2565400"/>
            <a:ext cx="10731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/>
              <a:t>Tieto, </a:t>
            </a:r>
          </a:p>
          <a:p>
            <a:pPr eaLnBrk="1" hangingPunct="1"/>
            <a:r>
              <a:rPr lang="fi-FI" sz="1400"/>
              <a:t>valtuutus</a:t>
            </a:r>
          </a:p>
        </p:txBody>
      </p:sp>
      <p:sp>
        <p:nvSpPr>
          <p:cNvPr id="37918" name="Text Box 32"/>
          <p:cNvSpPr txBox="1">
            <a:spLocks noChangeArrowheads="1"/>
          </p:cNvSpPr>
          <p:nvPr/>
        </p:nvSpPr>
        <p:spPr bwMode="auto">
          <a:xfrm>
            <a:off x="1763713" y="2133600"/>
            <a:ext cx="8255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/>
              <a:t>Tieto,</a:t>
            </a:r>
          </a:p>
          <a:p>
            <a:pPr eaLnBrk="1" hangingPunct="1"/>
            <a:r>
              <a:rPr lang="fi-FI" sz="1400"/>
              <a:t>valtuutus</a:t>
            </a:r>
          </a:p>
        </p:txBody>
      </p:sp>
      <p:sp>
        <p:nvSpPr>
          <p:cNvPr id="37919" name="Text Box 33"/>
          <p:cNvSpPr txBox="1">
            <a:spLocks noChangeArrowheads="1"/>
          </p:cNvSpPr>
          <p:nvPr/>
        </p:nvSpPr>
        <p:spPr bwMode="auto">
          <a:xfrm>
            <a:off x="827088" y="1125538"/>
            <a:ext cx="8255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/>
              <a:t>Tieto,</a:t>
            </a:r>
          </a:p>
          <a:p>
            <a:pPr eaLnBrk="1" hangingPunct="1"/>
            <a:r>
              <a:rPr lang="fi-FI" sz="1400"/>
              <a:t>valtuutus</a:t>
            </a:r>
          </a:p>
        </p:txBody>
      </p:sp>
      <p:sp>
        <p:nvSpPr>
          <p:cNvPr id="37920" name="Text Box 34"/>
          <p:cNvSpPr txBox="1">
            <a:spLocks noChangeArrowheads="1"/>
          </p:cNvSpPr>
          <p:nvPr/>
        </p:nvSpPr>
        <p:spPr bwMode="auto">
          <a:xfrm>
            <a:off x="4357688" y="6199188"/>
            <a:ext cx="4714875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30000"/>
              </a:spcBef>
            </a:pPr>
            <a:r>
              <a:rPr lang="fi-FI" sz="1400" b="1"/>
              <a:t>Organisaation </a:t>
            </a:r>
            <a:r>
              <a:rPr lang="fi-FI" sz="1400" b="1" u="sng"/>
              <a:t>lähetin toiminta </a:t>
            </a:r>
            <a:r>
              <a:rPr lang="fi-FI" sz="1400" b="1"/>
              <a:t>moniammatillisessa ja </a:t>
            </a:r>
          </a:p>
          <a:p>
            <a:pPr algn="r" eaLnBrk="1" hangingPunct="1">
              <a:spcBef>
                <a:spcPct val="30000"/>
              </a:spcBef>
            </a:pPr>
            <a:r>
              <a:rPr lang="fi-FI" sz="1400" b="1"/>
              <a:t>poikkihallinnollisessa verkostossa</a:t>
            </a:r>
            <a:r>
              <a:rPr lang="fi-FI" sz="1400"/>
              <a:t> (Nykänen ym. 2007)</a:t>
            </a:r>
            <a:endParaRPr lang="en-GB" sz="1400"/>
          </a:p>
        </p:txBody>
      </p:sp>
      <p:sp>
        <p:nvSpPr>
          <p:cNvPr id="37921" name="AutoShape 35"/>
          <p:cNvSpPr>
            <a:spLocks noChangeArrowheads="1"/>
          </p:cNvSpPr>
          <p:nvPr/>
        </p:nvSpPr>
        <p:spPr bwMode="auto">
          <a:xfrm rot="-6060674">
            <a:off x="3964781" y="3555207"/>
            <a:ext cx="1063625" cy="649288"/>
          </a:xfrm>
          <a:prstGeom prst="rightArrow">
            <a:avLst>
              <a:gd name="adj1" fmla="val 36509"/>
              <a:gd name="adj2" fmla="val 36509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>
                <a:latin typeface="Calibri" pitchFamily="34" charset="0"/>
                <a:cs typeface="Calibri" pitchFamily="34" charset="0"/>
              </a:rPr>
              <a:t>Tarjouma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22" name="AutoShape 36"/>
          <p:cNvSpPr>
            <a:spLocks noChangeArrowheads="1"/>
          </p:cNvSpPr>
          <p:nvPr/>
        </p:nvSpPr>
        <p:spPr bwMode="auto">
          <a:xfrm rot="-5400000">
            <a:off x="4672806" y="3755232"/>
            <a:ext cx="1120775" cy="538162"/>
          </a:xfrm>
          <a:prstGeom prst="leftArrow">
            <a:avLst>
              <a:gd name="adj1" fmla="val 56509"/>
              <a:gd name="adj2" fmla="val 389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>
                <a:latin typeface="Calibri" pitchFamily="34" charset="0"/>
                <a:cs typeface="Calibri" pitchFamily="34" charset="0"/>
              </a:rPr>
              <a:t>Tarjouma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23" name="AutoShape 37"/>
          <p:cNvSpPr>
            <a:spLocks noChangeArrowheads="1"/>
          </p:cNvSpPr>
          <p:nvPr/>
        </p:nvSpPr>
        <p:spPr bwMode="auto">
          <a:xfrm>
            <a:off x="3205163" y="1412875"/>
            <a:ext cx="1004887" cy="485775"/>
          </a:xfrm>
          <a:prstGeom prst="rightArrow">
            <a:avLst>
              <a:gd name="adj1" fmla="val 50000"/>
              <a:gd name="adj2" fmla="val 5027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err="1">
                <a:latin typeface="Calibri" pitchFamily="34" charset="0"/>
                <a:cs typeface="Calibri" pitchFamily="34" charset="0"/>
              </a:rPr>
              <a:t>Tarjouma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24" name="AutoShape 38"/>
          <p:cNvSpPr>
            <a:spLocks noChangeArrowheads="1"/>
          </p:cNvSpPr>
          <p:nvPr/>
        </p:nvSpPr>
        <p:spPr bwMode="auto">
          <a:xfrm>
            <a:off x="3308350" y="1916113"/>
            <a:ext cx="1044575" cy="485775"/>
          </a:xfrm>
          <a:prstGeom prst="leftArrow">
            <a:avLst>
              <a:gd name="adj1" fmla="val 50000"/>
              <a:gd name="adj2" fmla="val 5027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>
                <a:latin typeface="Calibri" pitchFamily="34" charset="0"/>
                <a:cs typeface="Calibri" pitchFamily="34" charset="0"/>
              </a:rPr>
              <a:t>Tarjouma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25" name="AutoShape 39"/>
          <p:cNvSpPr>
            <a:spLocks noChangeArrowheads="1"/>
          </p:cNvSpPr>
          <p:nvPr/>
        </p:nvSpPr>
        <p:spPr bwMode="auto">
          <a:xfrm rot="1284719">
            <a:off x="5143500" y="1466850"/>
            <a:ext cx="998538" cy="485775"/>
          </a:xfrm>
          <a:prstGeom prst="rightArrow">
            <a:avLst>
              <a:gd name="adj1" fmla="val 50000"/>
              <a:gd name="adj2" fmla="val 50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>
                <a:latin typeface="Calibri" pitchFamily="34" charset="0"/>
                <a:cs typeface="Calibri" pitchFamily="34" charset="0"/>
              </a:rPr>
              <a:t>Tarjouma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26" name="AutoShape 40"/>
          <p:cNvSpPr>
            <a:spLocks noChangeArrowheads="1"/>
          </p:cNvSpPr>
          <p:nvPr/>
        </p:nvSpPr>
        <p:spPr bwMode="auto">
          <a:xfrm>
            <a:off x="5037138" y="1992313"/>
            <a:ext cx="833437" cy="485775"/>
          </a:xfrm>
          <a:prstGeom prst="leftArrow">
            <a:avLst>
              <a:gd name="adj1" fmla="val 50000"/>
              <a:gd name="adj2" fmla="val 4646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927" name="Text Box 41"/>
          <p:cNvSpPr txBox="1">
            <a:spLocks noChangeArrowheads="1"/>
          </p:cNvSpPr>
          <p:nvPr/>
        </p:nvSpPr>
        <p:spPr bwMode="auto">
          <a:xfrm>
            <a:off x="5038725" y="1989138"/>
            <a:ext cx="1333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latin typeface="Calibri" pitchFamily="34" charset="0"/>
                <a:cs typeface="Calibri" pitchFamily="34" charset="0"/>
              </a:rPr>
              <a:t>Tarjouma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28" name="Text Box 42"/>
          <p:cNvSpPr txBox="1">
            <a:spLocks noChangeArrowheads="1"/>
          </p:cNvSpPr>
          <p:nvPr/>
        </p:nvSpPr>
        <p:spPr bwMode="auto">
          <a:xfrm>
            <a:off x="4352925" y="5516563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/>
              <a:t>Tieto ja</a:t>
            </a:r>
          </a:p>
          <a:p>
            <a:pPr eaLnBrk="1" hangingPunct="1"/>
            <a:r>
              <a:rPr lang="fi-FI" sz="1400"/>
              <a:t>valtuutus</a:t>
            </a:r>
            <a:endParaRPr lang="en-US" sz="1400"/>
          </a:p>
        </p:txBody>
      </p:sp>
      <p:sp>
        <p:nvSpPr>
          <p:cNvPr id="37929" name="Text Box 43"/>
          <p:cNvSpPr txBox="1">
            <a:spLocks noChangeArrowheads="1"/>
          </p:cNvSpPr>
          <p:nvPr/>
        </p:nvSpPr>
        <p:spPr bwMode="auto">
          <a:xfrm>
            <a:off x="6281738" y="2132013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/>
              <a:t>Tieto ja </a:t>
            </a:r>
          </a:p>
          <a:p>
            <a:pPr eaLnBrk="1" hangingPunct="1"/>
            <a:r>
              <a:rPr lang="fi-FI" sz="1400"/>
              <a:t>valtuutus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489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50300" cy="10207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>
                <a:solidFill>
                  <a:srgbClr val="0070C0"/>
                </a:solidFill>
              </a:rPr>
              <a:t>L</a:t>
            </a:r>
            <a:r>
              <a:rPr lang="fi-FI" sz="3600" dirty="0" smtClean="0">
                <a:solidFill>
                  <a:srgbClr val="0070C0"/>
                </a:solidFill>
              </a:rPr>
              <a:t>uovuuteen liittyvä kaaos ja järjestys</a:t>
            </a: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8195" name="Tekstikehys 2"/>
          <p:cNvSpPr txBox="1">
            <a:spLocks noChangeArrowheads="1"/>
          </p:cNvSpPr>
          <p:nvPr/>
        </p:nvSpPr>
        <p:spPr bwMode="auto">
          <a:xfrm>
            <a:off x="4954588" y="862013"/>
            <a:ext cx="2411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2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2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2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2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2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2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2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2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28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fi-FI" sz="1800" dirty="0">
                <a:solidFill>
                  <a:srgbClr val="0070C0"/>
                </a:solidFill>
                <a:latin typeface="Calibri" pitchFamily="34" charset="0"/>
              </a:rPr>
              <a:t>(Sydänmaanlakka 2009)</a:t>
            </a:r>
            <a:endParaRPr lang="fi-FI" sz="105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Pyöristetty suorakulmio 3"/>
          <p:cNvSpPr/>
          <p:nvPr/>
        </p:nvSpPr>
        <p:spPr>
          <a:xfrm rot="18892297">
            <a:off x="2139157" y="1569244"/>
            <a:ext cx="2857500" cy="301148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Nuoli oikealle 4"/>
          <p:cNvSpPr/>
          <p:nvPr/>
        </p:nvSpPr>
        <p:spPr>
          <a:xfrm>
            <a:off x="285750" y="2286000"/>
            <a:ext cx="8143875" cy="164306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/>
              <a:t>Ideointi   →     </a:t>
            </a:r>
            <a:r>
              <a:rPr lang="fi-FI" sz="2400" b="1" dirty="0" smtClean="0"/>
              <a:t>”Tuotteistaminen” </a:t>
            </a:r>
            <a:r>
              <a:rPr lang="fi-FI" sz="2400" b="1" dirty="0"/>
              <a:t>→   Uusi toimintamalli</a:t>
            </a:r>
          </a:p>
        </p:txBody>
      </p:sp>
      <p:sp>
        <p:nvSpPr>
          <p:cNvPr id="56328" name="Tekstikehys 5"/>
          <p:cNvSpPr txBox="1">
            <a:spLocks noChangeArrowheads="1"/>
          </p:cNvSpPr>
          <p:nvPr/>
        </p:nvSpPr>
        <p:spPr bwMode="auto">
          <a:xfrm rot="2667793">
            <a:off x="1587500" y="4183063"/>
            <a:ext cx="2020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 i="1">
                <a:latin typeface="Calibri" pitchFamily="34" charset="0"/>
              </a:rPr>
              <a:t>Avautuminen</a:t>
            </a:r>
          </a:p>
        </p:txBody>
      </p:sp>
      <p:sp>
        <p:nvSpPr>
          <p:cNvPr id="56329" name="Tekstikehys 6"/>
          <p:cNvSpPr txBox="1">
            <a:spLocks noChangeArrowheads="1"/>
          </p:cNvSpPr>
          <p:nvPr/>
        </p:nvSpPr>
        <p:spPr bwMode="auto">
          <a:xfrm rot="2698012">
            <a:off x="3482975" y="1677988"/>
            <a:ext cx="2424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 i="1">
                <a:latin typeface="Calibri" pitchFamily="34" charset="0"/>
              </a:rPr>
              <a:t>Tiukka prosessi</a:t>
            </a:r>
          </a:p>
        </p:txBody>
      </p:sp>
      <p:sp>
        <p:nvSpPr>
          <p:cNvPr id="56330" name="Tekstikehys 7"/>
          <p:cNvSpPr txBox="1">
            <a:spLocks noChangeArrowheads="1"/>
          </p:cNvSpPr>
          <p:nvPr/>
        </p:nvSpPr>
        <p:spPr bwMode="auto">
          <a:xfrm rot="-2705781">
            <a:off x="1515269" y="1512094"/>
            <a:ext cx="1979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 i="1">
                <a:latin typeface="Calibri" pitchFamily="34" charset="0"/>
              </a:rPr>
              <a:t>Luova kaaos</a:t>
            </a:r>
            <a:endParaRPr lang="fi-FI" sz="2000" i="1">
              <a:latin typeface="Calibri" pitchFamily="34" charset="0"/>
            </a:endParaRPr>
          </a:p>
        </p:txBody>
      </p:sp>
      <p:sp>
        <p:nvSpPr>
          <p:cNvPr id="56331" name="Tekstikehys 8"/>
          <p:cNvSpPr txBox="1">
            <a:spLocks noChangeArrowheads="1"/>
          </p:cNvSpPr>
          <p:nvPr/>
        </p:nvSpPr>
        <p:spPr bwMode="auto">
          <a:xfrm rot="-2703253">
            <a:off x="3856832" y="4118769"/>
            <a:ext cx="173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 i="1">
                <a:latin typeface="Calibri" pitchFamily="34" charset="0"/>
              </a:rPr>
              <a:t>Integrointi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5651500" y="4076700"/>
            <a:ext cx="3429000" cy="22780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Luovuuden vaiheet</a:t>
            </a:r>
            <a:endParaRPr lang="fi-FI" sz="16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i-FI" sz="1400" dirty="0"/>
              <a:t>vaihe: </a:t>
            </a:r>
            <a:r>
              <a:rPr lang="fi-FI" sz="1400" b="1" dirty="0"/>
              <a:t>valmistelua </a:t>
            </a:r>
            <a:r>
              <a:rPr lang="fi-FI" sz="1400" dirty="0"/>
              <a:t>- idean havaitseminen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i-FI" sz="1400" dirty="0"/>
              <a:t> vaihe: </a:t>
            </a:r>
            <a:r>
              <a:rPr lang="fi-FI" sz="1400" b="1" dirty="0"/>
              <a:t>kehitystyötä</a:t>
            </a:r>
            <a:r>
              <a:rPr lang="fi-FI" sz="1400" dirty="0"/>
              <a:t> - idea kehittyy latentisti, sitä työstämättä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i-FI" sz="1400" dirty="0"/>
              <a:t>vaihe: </a:t>
            </a:r>
            <a:r>
              <a:rPr lang="fi-FI" sz="1400" b="1" dirty="0"/>
              <a:t>keksimistä </a:t>
            </a:r>
            <a:r>
              <a:rPr lang="fi-FI" sz="1400" dirty="0"/>
              <a:t>- idea kirkastuu ja ratkaisu oivalletaan äkkiä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i-FI" sz="1400" dirty="0"/>
              <a:t>vaihe: </a:t>
            </a:r>
            <a:r>
              <a:rPr lang="fi-FI" sz="1400" b="1" dirty="0"/>
              <a:t>todentamista </a:t>
            </a:r>
            <a:r>
              <a:rPr lang="fi-FI" sz="1400" dirty="0"/>
              <a:t>- ideaa muotoillaan, kehitellään, tarkennetaan ja korjataan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07950" y="5157788"/>
            <a:ext cx="5392738" cy="1384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i-FI" sz="1400" dirty="0"/>
              <a:t>Kumppanuuksia, verkostoja ja palveluja kehitettäessä on uskallettava työskennellä kaaoksen partaalla ja vastustettava houkutusta tavoitella liikaa järjestystä</a:t>
            </a:r>
            <a:r>
              <a:rPr lang="fi-FI" sz="1100" dirty="0"/>
              <a:t>. </a:t>
            </a:r>
            <a:r>
              <a:rPr lang="fi-FI" sz="1400" dirty="0"/>
              <a:t>Kaaoksen partaalla vallitsee sekä </a:t>
            </a:r>
            <a:r>
              <a:rPr lang="fi-FI" sz="1400" b="1" dirty="0"/>
              <a:t>struktuuri </a:t>
            </a:r>
            <a:r>
              <a:rPr lang="fi-FI" sz="1400" dirty="0"/>
              <a:t>että </a:t>
            </a:r>
            <a:r>
              <a:rPr lang="fi-FI" sz="1400" b="1" dirty="0"/>
              <a:t>rajattomuus</a:t>
            </a:r>
            <a:r>
              <a:rPr lang="fi-FI" sz="1400" dirty="0"/>
              <a:t>. Struktuuriin kuuluu </a:t>
            </a:r>
            <a:r>
              <a:rPr lang="fi-FI" sz="1400" b="1" dirty="0"/>
              <a:t>moraalisen pyrkimyksen </a:t>
            </a:r>
            <a:r>
              <a:rPr lang="fi-FI" sz="1400" dirty="0"/>
              <a:t>ohjaus ja fokusointi yhteiseen tavoitteeseen ja ongelmanratkaisuun. </a:t>
            </a:r>
            <a:r>
              <a:rPr lang="fi-FI" sz="1100" dirty="0"/>
              <a:t>(Fullan 1999, 24 ja 2003, 24-27.)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xmlns="" val="429461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35273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Verkosto tarvitsee oman pedagogiikan</a:t>
            </a:r>
            <a:endParaRPr lang="fi-FI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Sisällön paikkamerkki 2"/>
          <p:cNvSpPr>
            <a:spLocks noGrp="1"/>
          </p:cNvSpPr>
          <p:nvPr>
            <p:ph idx="1"/>
          </p:nvPr>
        </p:nvSpPr>
        <p:spPr bwMode="auto">
          <a:xfrm>
            <a:off x="234950" y="1341438"/>
            <a:ext cx="8858250" cy="5114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i-FI" sz="2200" b="1" i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”6D-malli”</a:t>
            </a:r>
            <a:r>
              <a:rPr lang="fi-FI" sz="220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(Jääskeläinen, Keskinen &amp;  Spangar 2010)</a:t>
            </a:r>
          </a:p>
          <a:p>
            <a:pPr eaLnBrk="1" hangingPunct="1">
              <a:buFontTx/>
              <a:buAutoNum type="arabicPeriod"/>
            </a:pPr>
            <a:r>
              <a:rPr lang="fi-FI" sz="2200" b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Debatti: </a:t>
            </a:r>
            <a:r>
              <a:rPr lang="fi-FI" sz="220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erilaiset näkemykset asioista voivat tulla esille turvallisesti ja niitä kunnioitetaan</a:t>
            </a:r>
          </a:p>
          <a:p>
            <a:pPr eaLnBrk="1" hangingPunct="1">
              <a:buFontTx/>
              <a:buAutoNum type="arabicPeriod"/>
            </a:pPr>
            <a:r>
              <a:rPr lang="fi-FI" sz="2200" b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Dialogi</a:t>
            </a:r>
            <a:r>
              <a:rPr lang="fi-FI" sz="220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: erilaisten ”äänten” tasaveroinen kuuntelu ja hyödyntäminen (jaettu, hybridi tiedonmuodostus)</a:t>
            </a:r>
          </a:p>
          <a:p>
            <a:pPr eaLnBrk="1" hangingPunct="1">
              <a:buFontTx/>
              <a:buAutoNum type="arabicPeriod"/>
            </a:pPr>
            <a:r>
              <a:rPr lang="fi-FI" sz="2200" b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Difference</a:t>
            </a:r>
            <a:r>
              <a:rPr lang="fi-FI" sz="220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:  erilaisuuden hyväksyminen ja hyödyntäminen voimavarana (ml. moniammatillisuus, rajojen ylitys)</a:t>
            </a:r>
          </a:p>
          <a:p>
            <a:pPr eaLnBrk="1" hangingPunct="1">
              <a:buFontTx/>
              <a:buAutoNum type="arabicPeriod"/>
            </a:pPr>
            <a:r>
              <a:rPr lang="fi-FI" sz="2200" b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Distinction</a:t>
            </a:r>
            <a:r>
              <a:rPr lang="fi-FI" sz="220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:  uuden toimintatavan ero entiseen on tietoisen pohdinnan kohde</a:t>
            </a:r>
          </a:p>
          <a:p>
            <a:pPr eaLnBrk="1" hangingPunct="1">
              <a:buFontTx/>
              <a:buAutoNum type="arabicPeriod"/>
            </a:pPr>
            <a:r>
              <a:rPr lang="fi-FI" sz="2200" b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Deal</a:t>
            </a:r>
            <a:r>
              <a:rPr lang="fi-FI" sz="220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: verkostossa kyetään ja päästään sopimaan seuraavista yhteisistä tekemisistä erilaisuudesta huolimatta</a:t>
            </a:r>
          </a:p>
          <a:p>
            <a:pPr eaLnBrk="1" hangingPunct="1">
              <a:buFontTx/>
              <a:buAutoNum type="arabicPeriod"/>
            </a:pPr>
            <a:r>
              <a:rPr lang="fi-FI" sz="2200" b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Documentation</a:t>
            </a:r>
            <a:r>
              <a:rPr lang="fi-FI" sz="220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: verkosto seuraa ja arvioi omaa kehitystään sisällöllisesti ja toimintakulttuurina</a:t>
            </a:r>
          </a:p>
        </p:txBody>
      </p:sp>
    </p:spTree>
    <p:extLst>
      <p:ext uri="{BB962C8B-B14F-4D97-AF65-F5344CB8AC3E}">
        <p14:creationId xmlns:p14="http://schemas.microsoft.com/office/powerpoint/2010/main" xmlns="" val="31197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467544" y="1035425"/>
            <a:ext cx="8496944" cy="475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Aito syy olla olemassa  			Keinotekoisuus </a:t>
            </a:r>
          </a:p>
          <a:p>
            <a:pPr>
              <a:lnSpc>
                <a:spcPct val="80000"/>
              </a:lnSpc>
            </a:pPr>
            <a:endParaRPr lang="fi-FI" sz="9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Hyvä yhteys  				Yhteensopimattomuus</a:t>
            </a:r>
          </a:p>
          <a:p>
            <a:pPr>
              <a:lnSpc>
                <a:spcPct val="80000"/>
              </a:lnSpc>
            </a:pPr>
            <a:endParaRPr lang="fi-FI" sz="9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Kumppanuuden hakeminen 		Eristäytyminen</a:t>
            </a:r>
          </a:p>
          <a:p>
            <a:pPr>
              <a:lnSpc>
                <a:spcPct val="80000"/>
              </a:lnSpc>
            </a:pPr>
            <a:endParaRPr lang="fi-FI" sz="9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Informaation jakaminen  			Informaation panttaaminen</a:t>
            </a:r>
          </a:p>
          <a:p>
            <a:pPr>
              <a:lnSpc>
                <a:spcPct val="80000"/>
              </a:lnSpc>
            </a:pPr>
            <a:endParaRPr lang="fi-FI" sz="9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Luottamus  				Epäluottamus</a:t>
            </a:r>
          </a:p>
          <a:p>
            <a:pPr>
              <a:lnSpc>
                <a:spcPct val="80000"/>
              </a:lnSpc>
            </a:pPr>
            <a:endParaRPr lang="fi-FI" sz="9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Pelisäännöt  				Kurittomuus </a:t>
            </a:r>
          </a:p>
          <a:p>
            <a:pPr>
              <a:lnSpc>
                <a:spcPct val="80000"/>
              </a:lnSpc>
            </a:pPr>
            <a:endParaRPr lang="fi-FI" sz="900" i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Toisten ymmärtäminen  			Ymmärtämättömyys</a:t>
            </a:r>
          </a:p>
          <a:p>
            <a:pPr>
              <a:lnSpc>
                <a:spcPct val="80000"/>
              </a:lnSpc>
            </a:pPr>
            <a:endParaRPr lang="fi-FI" sz="9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Sitoutuminen  				Sitoutumattomuus</a:t>
            </a:r>
          </a:p>
          <a:p>
            <a:pPr>
              <a:lnSpc>
                <a:spcPct val="80000"/>
              </a:lnSpc>
            </a:pPr>
            <a:endParaRPr lang="fi-FI" sz="9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Resurssien riittävyys  			Resurssien </a:t>
            </a:r>
            <a:r>
              <a:rPr lang="fi-FI" sz="2000" i="1" dirty="0">
                <a:solidFill>
                  <a:srgbClr val="0070C0"/>
                </a:solidFill>
              </a:rPr>
              <a:t>puute </a:t>
            </a:r>
            <a:endParaRPr lang="fi-FI" sz="2000" i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fi-FI" sz="900" i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Oppimiskyky  				Oppimiskyvyttömyys </a:t>
            </a:r>
          </a:p>
          <a:p>
            <a:pPr>
              <a:lnSpc>
                <a:spcPct val="80000"/>
              </a:lnSpc>
            </a:pPr>
            <a:endParaRPr lang="fi-FI" sz="900" i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Foorumien riittävyys &amp; laadukkuus  	Vähäisyys &amp; toimimattomuus </a:t>
            </a:r>
          </a:p>
          <a:p>
            <a:pPr>
              <a:lnSpc>
                <a:spcPct val="80000"/>
              </a:lnSpc>
            </a:pPr>
            <a:endParaRPr lang="fi-FI" sz="900" i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Jaetut tietokäytännöt			Ei yhteisiä tietokäytäntöjä</a:t>
            </a:r>
          </a:p>
          <a:p>
            <a:pPr>
              <a:lnSpc>
                <a:spcPct val="80000"/>
              </a:lnSpc>
            </a:pPr>
            <a:endParaRPr lang="fi-FI" sz="9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000" i="1" dirty="0" smtClean="0">
                <a:solidFill>
                  <a:srgbClr val="0070C0"/>
                </a:solidFill>
              </a:rPr>
              <a:t>Työnjaon selkeys  				Työnjaon selkiintymättömyys</a:t>
            </a:r>
            <a:endParaRPr lang="fi-FI" sz="2000" dirty="0">
              <a:solidFill>
                <a:srgbClr val="0070C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5496" y="260648"/>
            <a:ext cx="9095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 smtClean="0">
                <a:solidFill>
                  <a:srgbClr val="0070C0"/>
                </a:solidFill>
              </a:rPr>
              <a:t>Kehittäjäverkoston kohtaamia kysymyksiä</a:t>
            </a:r>
            <a:endParaRPr lang="fi-FI" sz="4000" b="1" dirty="0">
              <a:solidFill>
                <a:srgbClr val="0070C0"/>
              </a:solidFill>
            </a:endParaRPr>
          </a:p>
        </p:txBody>
      </p:sp>
      <p:sp>
        <p:nvSpPr>
          <p:cNvPr id="8" name="Alatunnisteen paikkamerkki 3"/>
          <p:cNvSpPr txBox="1">
            <a:spLocks/>
          </p:cNvSpPr>
          <p:nvPr/>
        </p:nvSpPr>
        <p:spPr>
          <a:xfrm>
            <a:off x="5652120" y="6376243"/>
            <a:ext cx="3924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rgbClr val="979797"/>
                </a:solidFill>
                <a:latin typeface="Calibr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Jari Kalavainen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Nuoli vasemmalle ja oikealle 1"/>
          <p:cNvSpPr/>
          <p:nvPr/>
        </p:nvSpPr>
        <p:spPr>
          <a:xfrm>
            <a:off x="1187624" y="5661248"/>
            <a:ext cx="6426646" cy="216024"/>
          </a:xfrm>
          <a:prstGeom prst="leftRigh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0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5496" y="188640"/>
            <a:ext cx="9013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Verkostoyhteistyön </a:t>
            </a:r>
            <a:r>
              <a:rPr lang="fi-FI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periaatteita ja lähtökohtia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496" y="1022648"/>
            <a:ext cx="4246240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Merkityksellisten tilanteiden </a:t>
            </a:r>
          </a:p>
          <a:p>
            <a:pPr algn="ctr"/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rakentaminen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</a:pPr>
            <a:r>
              <a:rPr lang="fi-FI" sz="1400" dirty="0"/>
              <a:t> oikeat ihmiset </a:t>
            </a:r>
            <a:r>
              <a:rPr lang="fi-FI" sz="1400" dirty="0" smtClean="0"/>
              <a:t>oikeissa  verkostoissa</a:t>
            </a:r>
            <a:endParaRPr lang="fi-FI" sz="1400" dirty="0"/>
          </a:p>
          <a:p>
            <a:pPr lvl="1">
              <a:buFontTx/>
              <a:buChar char="•"/>
            </a:pPr>
            <a:r>
              <a:rPr lang="fi-FI" sz="1400" dirty="0"/>
              <a:t> toiminnan kannalta oleelliset askeleet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496" y="2204864"/>
            <a:ext cx="4246240" cy="1292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Epätavanomaisten keskustelu-</a:t>
            </a:r>
          </a:p>
          <a:p>
            <a:pPr algn="ctr"/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yhteyksien mahdollistaminen</a:t>
            </a:r>
          </a:p>
          <a:p>
            <a:pPr lvl="1">
              <a:buFontTx/>
              <a:buChar char="•"/>
            </a:pPr>
            <a:r>
              <a:rPr lang="fi-FI" sz="1400" b="1" dirty="0"/>
              <a:t> </a:t>
            </a:r>
            <a:r>
              <a:rPr lang="fi-FI" sz="1400" dirty="0"/>
              <a:t>tutkiva ote omaan </a:t>
            </a:r>
            <a:r>
              <a:rPr lang="fi-FI" sz="1400" dirty="0" smtClean="0"/>
              <a:t>työhön ja </a:t>
            </a:r>
            <a:r>
              <a:rPr lang="fi-FI" sz="1400" dirty="0" err="1" smtClean="0"/>
              <a:t>verkostoyhteistyöhö</a:t>
            </a:r>
            <a:endParaRPr lang="fi-FI" sz="1400" dirty="0"/>
          </a:p>
          <a:p>
            <a:pPr lvl="1">
              <a:buFontTx/>
              <a:buChar char="•"/>
            </a:pPr>
            <a:r>
              <a:rPr lang="fi-FI" sz="1400" dirty="0"/>
              <a:t> mielekkään vuorovaikutuksen edistäminen</a:t>
            </a:r>
            <a:endParaRPr lang="fi-FI" sz="1400" b="1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91472" y="1479848"/>
            <a:ext cx="3752528" cy="1292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Asioiden pitäminen </a:t>
            </a:r>
          </a:p>
          <a:p>
            <a:pPr algn="ctr"/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läpinäkyvinä ja julkisina</a:t>
            </a:r>
          </a:p>
          <a:p>
            <a:pPr lvl="1">
              <a:buFontTx/>
              <a:buChar char="•"/>
            </a:pPr>
            <a:r>
              <a:rPr lang="fi-FI" sz="1400" dirty="0"/>
              <a:t> pyrkimysten avoin ilmaiseminen</a:t>
            </a:r>
          </a:p>
          <a:p>
            <a:pPr lvl="1">
              <a:buFontTx/>
              <a:buChar char="•"/>
            </a:pPr>
            <a:r>
              <a:rPr lang="fi-FI" sz="1400" dirty="0"/>
              <a:t> kaikilla tasavertainen mahdollisuus </a:t>
            </a:r>
          </a:p>
          <a:p>
            <a:pPr lvl="1"/>
            <a:r>
              <a:rPr lang="fi-FI" sz="1400" dirty="0"/>
              <a:t>  saada ja jakaa tietoa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701480" y="3343565"/>
            <a:ext cx="4442520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Verkoston </a:t>
            </a:r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fi-FI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moniäänisyyden</a:t>
            </a:r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fi-FI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kuuleminen</a:t>
            </a:r>
          </a:p>
          <a:p>
            <a:pPr lvl="1">
              <a:buFontTx/>
              <a:buChar char="•"/>
            </a:pPr>
            <a:r>
              <a:rPr lang="fi-FI" sz="1400" dirty="0"/>
              <a:t> erilaisuuden ja moninaisuuden hyödyntäminen</a:t>
            </a:r>
          </a:p>
          <a:p>
            <a:pPr lvl="1">
              <a:buFontTx/>
              <a:buChar char="•"/>
            </a:pPr>
            <a:r>
              <a:rPr lang="fi-FI" sz="1400" dirty="0"/>
              <a:t> yhteistyö toiminnan kautta - ei konsensuksen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053136" y="1676400"/>
            <a:ext cx="1338336" cy="423466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4343400" y="2204863"/>
            <a:ext cx="990600" cy="538609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4281736" y="2924944"/>
            <a:ext cx="1224136" cy="3571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3505197" y="3869870"/>
            <a:ext cx="1050471" cy="24761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5496" y="4221088"/>
            <a:ext cx="4637856" cy="15081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Käytännön ratkaisujen</a:t>
            </a:r>
          </a:p>
          <a:p>
            <a:pPr algn="ctr"/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löytämisestä huolehtiminen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</a:pPr>
            <a:r>
              <a:rPr lang="fi-FI" sz="1400" dirty="0"/>
              <a:t> suora sitoutuminen ja omaksi ottaminen</a:t>
            </a:r>
          </a:p>
          <a:p>
            <a:pPr lvl="1">
              <a:buFontTx/>
              <a:buChar char="•"/>
            </a:pPr>
            <a:r>
              <a:rPr lang="fi-FI" sz="1400" dirty="0"/>
              <a:t> keskittyminen asioihin, joihin voidaan vaikuttaa</a:t>
            </a:r>
          </a:p>
          <a:p>
            <a:pPr lvl="1">
              <a:buFontTx/>
              <a:buChar char="•"/>
            </a:pPr>
            <a:r>
              <a:rPr lang="fi-FI" sz="1400" dirty="0"/>
              <a:t> mielekäs toiminta tilanteissa, joita ei voida </a:t>
            </a:r>
            <a:r>
              <a:rPr lang="fi-FI" sz="1400" dirty="0" smtClean="0"/>
              <a:t> muuttaa</a:t>
            </a:r>
            <a:endParaRPr lang="fi-FI" sz="1400" dirty="0"/>
          </a:p>
        </p:txBody>
      </p:sp>
      <p:sp>
        <p:nvSpPr>
          <p:cNvPr id="12" name="Alatunnisteen paikkamerkki 3"/>
          <p:cNvSpPr txBox="1">
            <a:spLocks/>
          </p:cNvSpPr>
          <p:nvPr/>
        </p:nvSpPr>
        <p:spPr>
          <a:xfrm>
            <a:off x="5652120" y="6376243"/>
            <a:ext cx="3924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rgbClr val="979797"/>
                </a:solidFill>
                <a:latin typeface="Calibr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Jari Kalavainen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4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mk_mallipohja_2012">
  <a:themeElements>
    <a:clrScheme name="JAMKin väriteema">
      <a:dk1>
        <a:sysClr val="windowText" lastClr="000000"/>
      </a:dk1>
      <a:lt1>
        <a:sysClr val="window" lastClr="FFFFFF"/>
      </a:lt1>
      <a:dk2>
        <a:srgbClr val="005A8C"/>
      </a:dk2>
      <a:lt2>
        <a:srgbClr val="EEECE1"/>
      </a:lt2>
      <a:accent1>
        <a:srgbClr val="005A8C"/>
      </a:accent1>
      <a:accent2>
        <a:srgbClr val="77B800"/>
      </a:accent2>
      <a:accent3>
        <a:srgbClr val="D10074"/>
      </a:accent3>
      <a:accent4>
        <a:srgbClr val="747679"/>
      </a:accent4>
      <a:accent5>
        <a:srgbClr val="00AECB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ヒラギノ角ゴ Pro W3"/>
      </a:majorFont>
      <a:minorFont>
        <a:latin typeface=""/>
        <a:ea typeface="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ヒラギノ角ゴ Pro W3"/>
      </a:majorFont>
      <a:minorFont>
        <a:latin typeface=""/>
        <a:ea typeface="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ヒラギノ角ゴ Pro W3"/>
      </a:majorFont>
      <a:minorFont>
        <a:latin typeface=""/>
        <a:ea typeface="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MK sininen diapohja">
  <a:themeElements>
    <a:clrScheme name="JAMK väriteema">
      <a:dk1>
        <a:sysClr val="windowText" lastClr="000000"/>
      </a:dk1>
      <a:lt1>
        <a:sysClr val="window" lastClr="FFFFFF"/>
      </a:lt1>
      <a:dk2>
        <a:srgbClr val="00497D"/>
      </a:dk2>
      <a:lt2>
        <a:srgbClr val="FFFFFF"/>
      </a:lt2>
      <a:accent1>
        <a:srgbClr val="0D3A4D"/>
      </a:accent1>
      <a:accent2>
        <a:srgbClr val="DE007B"/>
      </a:accent2>
      <a:accent3>
        <a:srgbClr val="80BD26"/>
      </a:accent3>
      <a:accent4>
        <a:srgbClr val="00A9C2"/>
      </a:accent4>
      <a:accent5>
        <a:srgbClr val="4BACC6"/>
      </a:accent5>
      <a:accent6>
        <a:srgbClr val="F79646"/>
      </a:accent6>
      <a:hlink>
        <a:srgbClr val="00A9C2"/>
      </a:hlink>
      <a:folHlink>
        <a:srgbClr val="7879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9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9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ヒラギノ角ゴ Pro W3"/>
      </a:majorFont>
      <a:minorFont>
        <a:latin typeface=""/>
        <a:ea typeface="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ヒラギノ角ゴ Pro W3"/>
      </a:majorFont>
      <a:minorFont>
        <a:latin typeface=""/>
        <a:ea typeface="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ヒラギノ角ゴ Pro W3"/>
      </a:majorFont>
      <a:minorFont>
        <a:latin typeface=""/>
        <a:ea typeface="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Puu_jamk_mallipohja_2012</Template>
  <TotalTime>745</TotalTime>
  <Words>662</Words>
  <Application>Microsoft Office PowerPoint</Application>
  <PresentationFormat>Näytössä katseltava diaesitys (4:3)</PresentationFormat>
  <Paragraphs>235</Paragraphs>
  <Slides>11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24</vt:i4>
      </vt:variant>
      <vt:variant>
        <vt:lpstr>Dian otsikot</vt:lpstr>
      </vt:variant>
      <vt:variant>
        <vt:i4>11</vt:i4>
      </vt:variant>
    </vt:vector>
  </HeadingPairs>
  <TitlesOfParts>
    <vt:vector size="35" baseType="lpstr">
      <vt:lpstr>jamk_mallipohja_2012</vt:lpstr>
      <vt:lpstr>JAMK sininen diapohja</vt:lpstr>
      <vt:lpstr>3_Blank Presentation</vt:lpstr>
      <vt:lpstr>2_Blank Presentation</vt:lpstr>
      <vt:lpstr>Office-teema</vt:lpstr>
      <vt:lpstr>1_Office-teema</vt:lpstr>
      <vt:lpstr>1_Blank Presentation</vt:lpstr>
      <vt:lpstr>4_Blank Presentation</vt:lpstr>
      <vt:lpstr>2_Office-teema</vt:lpstr>
      <vt:lpstr>3_Office-teema</vt:lpstr>
      <vt:lpstr>5_Blank Presentation</vt:lpstr>
      <vt:lpstr>4_Office-teema</vt:lpstr>
      <vt:lpstr>5_Office-teema</vt:lpstr>
      <vt:lpstr>6_Blank Presentation</vt:lpstr>
      <vt:lpstr>7_Blank Presentation</vt:lpstr>
      <vt:lpstr>6_Office-teema</vt:lpstr>
      <vt:lpstr>7_Office-teema</vt:lpstr>
      <vt:lpstr>8_Blank Presentation</vt:lpstr>
      <vt:lpstr>8_Office-teema</vt:lpstr>
      <vt:lpstr>9_Office-teema</vt:lpstr>
      <vt:lpstr>9_Blank Presentation</vt:lpstr>
      <vt:lpstr>10_Blank Presentation</vt:lpstr>
      <vt:lpstr>10_Office-teema</vt:lpstr>
      <vt:lpstr>11_Office-teema</vt:lpstr>
      <vt:lpstr>Ohjausverkoston toimintamallin kehittäminen  - verkostovalmennus II  Kouvola 4.12.2013 klo 9 - 15 Arja Pakkala &amp; Hannele Torvinen  </vt:lpstr>
      <vt:lpstr>Päivän kulku</vt:lpstr>
      <vt:lpstr> </vt:lpstr>
      <vt:lpstr>Dia 4</vt:lpstr>
      <vt:lpstr>Dia 5</vt:lpstr>
      <vt:lpstr>Luovuuteen liittyvä kaaos ja järjestys</vt:lpstr>
      <vt:lpstr>Verkosto tarvitsee oman pedagogiikan</vt:lpstr>
      <vt:lpstr>Dia 8</vt:lpstr>
      <vt:lpstr>Dia 9</vt:lpstr>
      <vt:lpstr>Lähteitä </vt:lpstr>
      <vt:lpstr>Vinkkejä maailmalta</vt:lpstr>
    </vt:vector>
  </TitlesOfParts>
  <Company>JAMK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16.5.2013</dc:title>
  <dc:creator>Hannele Torvinen</dc:creator>
  <cp:lastModifiedBy>a000502</cp:lastModifiedBy>
  <cp:revision>67</cp:revision>
  <cp:lastPrinted>2013-10-04T10:10:14Z</cp:lastPrinted>
  <dcterms:created xsi:type="dcterms:W3CDTF">2013-04-29T07:29:23Z</dcterms:created>
  <dcterms:modified xsi:type="dcterms:W3CDTF">2013-11-21T07:00:09Z</dcterms:modified>
</cp:coreProperties>
</file>