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21" r:id="rId2"/>
  </p:sldMasterIdLst>
  <p:notesMasterIdLst>
    <p:notesMasterId r:id="rId18"/>
  </p:notesMasterIdLst>
  <p:handoutMasterIdLst>
    <p:handoutMasterId r:id="rId19"/>
  </p:handoutMasterIdLst>
  <p:sldIdLst>
    <p:sldId id="366" r:id="rId3"/>
    <p:sldId id="396" r:id="rId4"/>
    <p:sldId id="409" r:id="rId5"/>
    <p:sldId id="410" r:id="rId6"/>
    <p:sldId id="417" r:id="rId7"/>
    <p:sldId id="418" r:id="rId8"/>
    <p:sldId id="419" r:id="rId9"/>
    <p:sldId id="420" r:id="rId10"/>
    <p:sldId id="407" r:id="rId11"/>
    <p:sldId id="370" r:id="rId12"/>
    <p:sldId id="387" r:id="rId13"/>
    <p:sldId id="411" r:id="rId14"/>
    <p:sldId id="412" r:id="rId15"/>
    <p:sldId id="413" r:id="rId16"/>
    <p:sldId id="415" r:id="rId17"/>
  </p:sldIdLst>
  <p:sldSz cx="9144000" cy="6858000" type="screen4x3"/>
  <p:notesSz cx="6735763" cy="9866313"/>
  <p:defaultTextStyle>
    <a:defPPr>
      <a:defRPr lang="fi-FI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336600"/>
    <a:srgbClr val="669900"/>
    <a:srgbClr val="996600"/>
    <a:srgbClr val="CC3300"/>
    <a:srgbClr val="FF0066"/>
    <a:srgbClr val="FF9900"/>
    <a:srgbClr val="00CC00"/>
    <a:srgbClr val="FF7C8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Vaalea tyyli 1 - Korostu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Vaalea tyyli 1 - Korostu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Normaali tyyli 1 - Korostu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Normaali tyyli 1 - Korostu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32" autoAdjust="0"/>
    <p:restoredTop sz="98160" autoAdjust="0"/>
  </p:normalViewPr>
  <p:slideViewPr>
    <p:cSldViewPr snapToGrid="0" showGuides="1">
      <p:cViewPr>
        <p:scale>
          <a:sx n="100" d="100"/>
          <a:sy n="100" d="100"/>
        </p:scale>
        <p:origin x="-1085" y="408"/>
      </p:cViewPr>
      <p:guideLst>
        <p:guide orient="horz" pos="4024"/>
        <p:guide orient="horz" pos="3941"/>
        <p:guide pos="919"/>
        <p:guide pos="297"/>
        <p:guide pos="54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2669" y="-82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526" cy="494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524" tIns="44762" rIns="89524" bIns="44762" numCol="1" anchor="t" anchorCtr="0" compatLnSpc="1">
            <a:prstTxWarp prst="textNoShape">
              <a:avLst/>
            </a:prstTxWarp>
          </a:bodyPr>
          <a:lstStyle>
            <a:lvl1pPr algn="l" defTabSz="89548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731" y="0"/>
            <a:ext cx="2917526" cy="494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524" tIns="44762" rIns="89524" bIns="44762" numCol="1" anchor="t" anchorCtr="0" compatLnSpc="1">
            <a:prstTxWarp prst="textNoShape">
              <a:avLst/>
            </a:prstTxWarp>
          </a:bodyPr>
          <a:lstStyle>
            <a:lvl1pPr algn="r" defTabSz="89548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0472"/>
            <a:ext cx="2917526" cy="494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524" tIns="44762" rIns="89524" bIns="44762" numCol="1" anchor="b" anchorCtr="0" compatLnSpc="1">
            <a:prstTxWarp prst="textNoShape">
              <a:avLst/>
            </a:prstTxWarp>
          </a:bodyPr>
          <a:lstStyle>
            <a:lvl1pPr algn="l" defTabSz="89548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731" y="9370472"/>
            <a:ext cx="2917526" cy="494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524" tIns="44762" rIns="89524" bIns="44762" numCol="1" anchor="b" anchorCtr="0" compatLnSpc="1">
            <a:prstTxWarp prst="textNoShape">
              <a:avLst/>
            </a:prstTxWarp>
          </a:bodyPr>
          <a:lstStyle>
            <a:lvl1pPr algn="r" defTabSz="895486">
              <a:defRPr sz="1200">
                <a:latin typeface="Arial" charset="0"/>
              </a:defRPr>
            </a:lvl1pPr>
          </a:lstStyle>
          <a:p>
            <a:pPr>
              <a:defRPr/>
            </a:pPr>
            <a:fld id="{F2DEB6D9-A36C-4EC8-A012-64853597332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5178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526" cy="494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51" tIns="47424" rIns="94851" bIns="47424" numCol="1" anchor="t" anchorCtr="0" compatLnSpc="1">
            <a:prstTxWarp prst="textNoShape">
              <a:avLst/>
            </a:prstTxWarp>
          </a:bodyPr>
          <a:lstStyle>
            <a:lvl1pPr algn="l" defTabSz="94717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731" y="0"/>
            <a:ext cx="2917526" cy="494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51" tIns="47424" rIns="94851" bIns="47424" numCol="1" anchor="t" anchorCtr="0" compatLnSpc="1">
            <a:prstTxWarp prst="textNoShape">
              <a:avLst/>
            </a:prstTxWarp>
          </a:bodyPr>
          <a:lstStyle>
            <a:lvl1pPr algn="r" defTabSz="94717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782" y="4686002"/>
            <a:ext cx="5386200" cy="4441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51" tIns="47424" rIns="94851" bIns="474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0472"/>
            <a:ext cx="2917526" cy="494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51" tIns="47424" rIns="94851" bIns="47424" numCol="1" anchor="b" anchorCtr="0" compatLnSpc="1">
            <a:prstTxWarp prst="textNoShape">
              <a:avLst/>
            </a:prstTxWarp>
          </a:bodyPr>
          <a:lstStyle>
            <a:lvl1pPr algn="l" defTabSz="94717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731" y="9370472"/>
            <a:ext cx="2917526" cy="494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51" tIns="47424" rIns="94851" bIns="47424" numCol="1" anchor="b" anchorCtr="0" compatLnSpc="1">
            <a:prstTxWarp prst="textNoShape">
              <a:avLst/>
            </a:prstTxWarp>
          </a:bodyPr>
          <a:lstStyle>
            <a:lvl1pPr algn="r" defTabSz="947178">
              <a:defRPr sz="1300">
                <a:latin typeface="Arial" charset="0"/>
              </a:defRPr>
            </a:lvl1pPr>
          </a:lstStyle>
          <a:p>
            <a:pPr>
              <a:defRPr/>
            </a:pPr>
            <a:fld id="{82BA107F-6F80-47C1-95E5-A8F8A6DE3C4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289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BA107F-6F80-47C1-95E5-A8F8A6DE3C4C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1348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7219" y="3583120"/>
            <a:ext cx="8239125" cy="492125"/>
          </a:xfrm>
        </p:spPr>
        <p:txBody>
          <a:bodyPr/>
          <a:lstStyle>
            <a:lvl1pPr marL="0" indent="0" algn="ctr">
              <a:buFontTx/>
              <a:buNone/>
              <a:defRPr sz="2000" smtClean="0">
                <a:solidFill>
                  <a:srgbClr val="464646"/>
                </a:solidFill>
              </a:defRPr>
            </a:lvl1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5138" y="2924357"/>
            <a:ext cx="8239125" cy="509587"/>
          </a:xfrm>
        </p:spPr>
        <p:txBody>
          <a:bodyPr/>
          <a:lstStyle>
            <a:lvl1pPr>
              <a:defRPr smtClean="0">
                <a:solidFill>
                  <a:schemeClr val="accent5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800">
                <a:solidFill>
                  <a:srgbClr val="ADAEAF"/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 </a:t>
            </a:r>
            <a:fld id="{2A1E1B4A-B8D0-4DF1-B52E-69A69A973325}" type="datetime1">
              <a:rPr lang="fi-FI" smtClean="0"/>
              <a:pPr>
                <a:defRPr/>
              </a:pPr>
              <a:t>3.9.2015</a:t>
            </a:fld>
            <a:r>
              <a:rPr lang="fi-FI" dirty="0" smtClean="0"/>
              <a:t>  Page </a:t>
            </a:r>
            <a:fld id="{3D206CF9-7B0B-46BE-A7F8-A3E4506BB46E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 bwMode="auto">
          <a:xfrm>
            <a:off x="0" y="6256338"/>
            <a:ext cx="9144000" cy="0"/>
          </a:xfrm>
          <a:prstGeom prst="line">
            <a:avLst/>
          </a:prstGeom>
          <a:solidFill>
            <a:schemeClr val="bg2"/>
          </a:solidFill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1" name="Kuva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106" b="27529"/>
          <a:stretch/>
        </p:blipFill>
        <p:spPr>
          <a:xfrm>
            <a:off x="471489" y="229961"/>
            <a:ext cx="1324211" cy="572725"/>
          </a:xfrm>
          <a:prstGeom prst="rect">
            <a:avLst/>
          </a:prstGeom>
        </p:spPr>
      </p:pic>
      <p:sp>
        <p:nvSpPr>
          <p:cNvPr id="10" name="Ellipsi 6"/>
          <p:cNvSpPr/>
          <p:nvPr userDrawn="1"/>
        </p:nvSpPr>
        <p:spPr bwMode="auto">
          <a:xfrm>
            <a:off x="1908143" y="511648"/>
            <a:ext cx="219600" cy="219600"/>
          </a:xfrm>
          <a:prstGeom prst="ellipse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029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noProof="0" dirty="0" smtClean="0"/>
              <a:t>Muokkaa perustyyl. napsautt.</a:t>
            </a:r>
            <a:endParaRPr lang="fi-FI" dirty="0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/>
              <a:t> </a:t>
            </a:r>
            <a:fld id="{BCC369D7-AD67-4007-8CD9-AD74EEED516B}" type="datetime1">
              <a:rPr lang="fi-FI" sz="800"/>
              <a:pPr/>
              <a:t>3.9.2015</a:t>
            </a:fld>
            <a:r>
              <a:rPr lang="fi-FI" sz="800"/>
              <a:t>  Page </a:t>
            </a:r>
            <a:fld id="{54992FB8-7E72-4A98-B630-A47E8B13A455}" type="slidenum">
              <a:rPr lang="fi-FI" sz="800"/>
              <a:pPr/>
              <a:t>‹#›</a:t>
            </a:fld>
            <a:endParaRPr lang="fi-FI" sz="80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27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/>
              <a:t> </a:t>
            </a:r>
            <a:fld id="{BCC369D7-AD67-4007-8CD9-AD74EEED516B}" type="datetime1">
              <a:rPr lang="fi-FI" sz="800"/>
              <a:pPr/>
              <a:t>3.9.2015</a:t>
            </a:fld>
            <a:r>
              <a:rPr lang="fi-FI" sz="800"/>
              <a:t>  Page </a:t>
            </a:r>
            <a:fld id="{F5D34F43-AC36-4399-81A8-6B0807CBA859}" type="slidenum">
              <a:rPr lang="fi-FI" sz="800"/>
              <a:pPr/>
              <a:t>‹#›</a:t>
            </a:fld>
            <a:endParaRPr lang="fi-FI" sz="800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5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r>
              <a:rPr lang="fi-FI" noProof="0" dirty="0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93813"/>
            <a:ext cx="8229600" cy="4752975"/>
          </a:xfrm>
        </p:spPr>
        <p:txBody>
          <a:bodyPr/>
          <a:lstStyle>
            <a:lvl1pPr>
              <a:buClr>
                <a:schemeClr val="accent5"/>
              </a:buClr>
              <a:defRPr/>
            </a:lvl1pPr>
          </a:lstStyle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 </a:t>
            </a:r>
            <a:fld id="{BCC369D7-AD67-4007-8CD9-AD74EEED516B}" type="datetime1">
              <a:rPr lang="fi-FI" sz="800"/>
              <a:pPr/>
              <a:t>3.9.2015</a:t>
            </a:fld>
            <a:r>
              <a:rPr lang="fi-FI" sz="800" dirty="0"/>
              <a:t>  Page </a:t>
            </a:r>
            <a:fld id="{5DD9209F-FA31-42D0-9C51-079867EBFC81}" type="slidenum">
              <a:rPr lang="fi-FI" sz="800"/>
              <a:pPr/>
              <a:t>‹#›</a:t>
            </a:fld>
            <a:endParaRPr lang="fi-FI" sz="800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fi-FI" noProof="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471489" y="6388802"/>
            <a:ext cx="967292" cy="338400"/>
            <a:chOff x="471489" y="6388802"/>
            <a:chExt cx="967292" cy="338400"/>
          </a:xfrm>
        </p:grpSpPr>
        <p:pic>
          <p:nvPicPr>
            <p:cNvPr id="10" name="Kuva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487"/>
            <a:stretch/>
          </p:blipFill>
          <p:spPr>
            <a:xfrm>
              <a:off x="471489" y="6388802"/>
              <a:ext cx="792536" cy="338400"/>
            </a:xfrm>
            <a:prstGeom prst="rect">
              <a:avLst/>
            </a:prstGeom>
          </p:spPr>
        </p:pic>
        <p:sp>
          <p:nvSpPr>
            <p:cNvPr id="11" name="Ellipsi 10"/>
            <p:cNvSpPr/>
            <p:nvPr userDrawn="1"/>
          </p:nvSpPr>
          <p:spPr bwMode="auto">
            <a:xfrm>
              <a:off x="1309181" y="6554261"/>
              <a:ext cx="129600" cy="12960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196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r>
              <a:rPr lang="fi-FI" noProof="0" dirty="0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93813"/>
            <a:ext cx="4038600" cy="4752975"/>
          </a:xfrm>
        </p:spPr>
        <p:txBody>
          <a:bodyPr/>
          <a:lstStyle>
            <a:lvl1pPr>
              <a:defRPr sz="2000">
                <a:solidFill>
                  <a:srgbClr val="505050"/>
                </a:solidFill>
              </a:defRPr>
            </a:lvl1pPr>
            <a:lvl2pPr>
              <a:defRPr sz="1800">
                <a:solidFill>
                  <a:srgbClr val="505050"/>
                </a:solidFill>
              </a:defRPr>
            </a:lvl2pPr>
            <a:lvl3pPr>
              <a:defRPr sz="1600">
                <a:solidFill>
                  <a:srgbClr val="505050"/>
                </a:solidFill>
              </a:defRPr>
            </a:lvl3pPr>
            <a:lvl4pPr>
              <a:defRPr sz="1400">
                <a:solidFill>
                  <a:srgbClr val="505050"/>
                </a:solidFill>
              </a:defRPr>
            </a:lvl4pPr>
            <a:lvl5pPr>
              <a:defRPr sz="1200">
                <a:solidFill>
                  <a:srgbClr val="50505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93813"/>
            <a:ext cx="4038600" cy="4752975"/>
          </a:xfrm>
        </p:spPr>
        <p:txBody>
          <a:bodyPr/>
          <a:lstStyle>
            <a:lvl1pPr>
              <a:buClr>
                <a:schemeClr val="accent5"/>
              </a:buClr>
              <a:defRPr sz="2000">
                <a:solidFill>
                  <a:srgbClr val="464646"/>
                </a:solidFill>
              </a:defRPr>
            </a:lvl1pPr>
            <a:lvl2pPr>
              <a:defRPr sz="1800">
                <a:solidFill>
                  <a:srgbClr val="464646"/>
                </a:solidFill>
              </a:defRPr>
            </a:lvl2pPr>
            <a:lvl3pPr>
              <a:defRPr sz="1600">
                <a:solidFill>
                  <a:srgbClr val="464646"/>
                </a:solidFill>
              </a:defRPr>
            </a:lvl3pPr>
            <a:lvl4pPr>
              <a:defRPr sz="1400">
                <a:solidFill>
                  <a:srgbClr val="464646"/>
                </a:solidFill>
              </a:defRPr>
            </a:lvl4pPr>
            <a:lvl5pPr>
              <a:defRPr sz="1200">
                <a:solidFill>
                  <a:srgbClr val="46464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/>
              <a:t> </a:t>
            </a:r>
            <a:fld id="{BCC369D7-AD67-4007-8CD9-AD74EEED516B}" type="datetime1">
              <a:rPr lang="fi-FI" sz="800"/>
              <a:pPr/>
              <a:t>3.9.2015</a:t>
            </a:fld>
            <a:r>
              <a:rPr lang="fi-FI" sz="800"/>
              <a:t>  Page </a:t>
            </a:r>
            <a:fld id="{A0C3BF9A-0CA7-4480-B906-DA1F9F412E82}" type="slidenum">
              <a:rPr lang="fi-FI" sz="800"/>
              <a:pPr/>
              <a:t>‹#›</a:t>
            </a:fld>
            <a:endParaRPr lang="fi-FI" sz="80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fi-FI" noProof="0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471489" y="6388802"/>
            <a:ext cx="967292" cy="338400"/>
            <a:chOff x="471489" y="6388802"/>
            <a:chExt cx="967292" cy="338400"/>
          </a:xfrm>
        </p:grpSpPr>
        <p:pic>
          <p:nvPicPr>
            <p:cNvPr id="11" name="Kuva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487"/>
            <a:stretch/>
          </p:blipFill>
          <p:spPr>
            <a:xfrm>
              <a:off x="471489" y="6388802"/>
              <a:ext cx="792536" cy="338400"/>
            </a:xfrm>
            <a:prstGeom prst="rect">
              <a:avLst/>
            </a:prstGeom>
          </p:spPr>
        </p:pic>
        <p:sp>
          <p:nvSpPr>
            <p:cNvPr id="12" name="Ellipsi 10"/>
            <p:cNvSpPr/>
            <p:nvPr userDrawn="1"/>
          </p:nvSpPr>
          <p:spPr bwMode="auto">
            <a:xfrm>
              <a:off x="1309181" y="6554261"/>
              <a:ext cx="129600" cy="12960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90155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r>
              <a:rPr lang="fi-FI" noProof="0" dirty="0" smtClean="0"/>
              <a:t>Muokkaa perustyyl. napsautt.</a:t>
            </a:r>
            <a:endParaRPr lang="fi-FI" dirty="0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/>
              <a:t> </a:t>
            </a:r>
            <a:fld id="{BCC369D7-AD67-4007-8CD9-AD74EEED516B}" type="datetime1">
              <a:rPr lang="fi-FI" sz="800"/>
              <a:pPr/>
              <a:t>3.9.2015</a:t>
            </a:fld>
            <a:r>
              <a:rPr lang="fi-FI" sz="800"/>
              <a:t>  Page </a:t>
            </a:r>
            <a:fld id="{54992FB8-7E72-4A98-B630-A47E8B13A455}" type="slidenum">
              <a:rPr lang="fi-FI" sz="800"/>
              <a:pPr/>
              <a:t>‹#›</a:t>
            </a:fld>
            <a:endParaRPr lang="fi-FI" sz="80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471489" y="6388802"/>
            <a:ext cx="967292" cy="338400"/>
            <a:chOff x="471489" y="6388802"/>
            <a:chExt cx="967292" cy="338400"/>
          </a:xfrm>
        </p:grpSpPr>
        <p:pic>
          <p:nvPicPr>
            <p:cNvPr id="9" name="Kuva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487"/>
            <a:stretch/>
          </p:blipFill>
          <p:spPr>
            <a:xfrm>
              <a:off x="471489" y="6388802"/>
              <a:ext cx="792536" cy="338400"/>
            </a:xfrm>
            <a:prstGeom prst="rect">
              <a:avLst/>
            </a:prstGeom>
          </p:spPr>
        </p:pic>
        <p:sp>
          <p:nvSpPr>
            <p:cNvPr id="10" name="Ellipsi 10"/>
            <p:cNvSpPr/>
            <p:nvPr userDrawn="1"/>
          </p:nvSpPr>
          <p:spPr bwMode="auto">
            <a:xfrm>
              <a:off x="1309181" y="6554261"/>
              <a:ext cx="129600" cy="12960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3333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184926"/>
            <a:ext cx="8229600" cy="608012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smtClean="0"/>
              <a:t>  Page </a:t>
            </a:r>
            <a:fld id="{EB7EC751-C128-4BC6-B06C-92EC109D3C79}" type="slidenum">
              <a:rPr lang="fi-FI" sz="800" smtClean="0"/>
              <a:pPr/>
              <a:t>‹#›</a:t>
            </a:fld>
            <a:endParaRPr lang="fi-FI" sz="800" dirty="0"/>
          </a:p>
        </p:txBody>
      </p:sp>
      <p:cxnSp>
        <p:nvCxnSpPr>
          <p:cNvPr id="10" name="Suora yhdysviiva 9"/>
          <p:cNvCxnSpPr/>
          <p:nvPr userDrawn="1"/>
        </p:nvCxnSpPr>
        <p:spPr bwMode="auto">
          <a:xfrm>
            <a:off x="0" y="6256338"/>
            <a:ext cx="9144000" cy="0"/>
          </a:xfrm>
          <a:prstGeom prst="line">
            <a:avLst/>
          </a:prstGeom>
          <a:solidFill>
            <a:schemeClr val="bg2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Ellipsi 10"/>
          <p:cNvSpPr/>
          <p:nvPr userDrawn="1"/>
        </p:nvSpPr>
        <p:spPr bwMode="auto">
          <a:xfrm>
            <a:off x="7575959" y="6113423"/>
            <a:ext cx="285829" cy="285829"/>
          </a:xfrm>
          <a:prstGeom prst="ellips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pic>
        <p:nvPicPr>
          <p:cNvPr id="15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88" y="6379775"/>
            <a:ext cx="1055687" cy="36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980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/>
              <a:t> </a:t>
            </a:r>
            <a:fld id="{BCC369D7-AD67-4007-8CD9-AD74EEED516B}" type="datetime1">
              <a:rPr lang="fi-FI" sz="800"/>
              <a:pPr/>
              <a:t>3.9.2015</a:t>
            </a:fld>
            <a:r>
              <a:rPr lang="fi-FI" sz="800"/>
              <a:t>  Page </a:t>
            </a:r>
            <a:fld id="{F5D34F43-AC36-4399-81A8-6B0807CBA859}" type="slidenum">
              <a:rPr lang="fi-FI" sz="800"/>
              <a:pPr/>
              <a:t>‹#›</a:t>
            </a:fld>
            <a:endParaRPr lang="fi-FI" sz="800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71489" y="6388802"/>
            <a:ext cx="967292" cy="338400"/>
            <a:chOff x="471489" y="6388802"/>
            <a:chExt cx="967292" cy="338400"/>
          </a:xfrm>
        </p:grpSpPr>
        <p:pic>
          <p:nvPicPr>
            <p:cNvPr id="8" name="Kuva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487"/>
            <a:stretch/>
          </p:blipFill>
          <p:spPr>
            <a:xfrm>
              <a:off x="471489" y="6388802"/>
              <a:ext cx="792536" cy="338400"/>
            </a:xfrm>
            <a:prstGeom prst="rect">
              <a:avLst/>
            </a:prstGeom>
          </p:spPr>
        </p:pic>
        <p:sp>
          <p:nvSpPr>
            <p:cNvPr id="9" name="Ellipsi 10"/>
            <p:cNvSpPr/>
            <p:nvPr userDrawn="1"/>
          </p:nvSpPr>
          <p:spPr bwMode="auto">
            <a:xfrm>
              <a:off x="1309181" y="6554261"/>
              <a:ext cx="129600" cy="129600"/>
            </a:xfrm>
            <a:prstGeom prst="ellipse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547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puzzle_0910_pp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682625"/>
            <a:ext cx="2979738" cy="327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1" descr="FCG_Finnish_Consulting_Group_var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6091238"/>
            <a:ext cx="2655887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5613" y="5146675"/>
            <a:ext cx="8239125" cy="492125"/>
          </a:xfrm>
        </p:spPr>
        <p:txBody>
          <a:bodyPr/>
          <a:lstStyle>
            <a:lvl1pPr marL="0" indent="0" algn="ctr">
              <a:buFontTx/>
              <a:buNone/>
              <a:defRPr sz="1800" smtClean="0"/>
            </a:lvl1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5612" y="4557713"/>
            <a:ext cx="8239125" cy="509587"/>
          </a:xfrm>
        </p:spPr>
        <p:txBody>
          <a:bodyPr/>
          <a:lstStyle>
            <a:lvl1pPr>
              <a:defRPr smtClean="0"/>
            </a:lvl1pPr>
          </a:lstStyle>
          <a:p>
            <a:r>
              <a:rPr lang="fi-FI" smtClean="0"/>
              <a:t>Muokkaa perustyyl. napsautt.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800">
                <a:solidFill>
                  <a:srgbClr val="ADAEAF"/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 </a:t>
            </a:r>
            <a:fld id="{2A1E1B4A-B8D0-4DF1-B52E-69A69A973325}" type="datetime1">
              <a:rPr lang="fi-FI" smtClean="0"/>
              <a:pPr>
                <a:defRPr/>
              </a:pPr>
              <a:t>3.9.2015</a:t>
            </a:fld>
            <a:r>
              <a:rPr lang="fi-FI" dirty="0" smtClean="0"/>
              <a:t>  Page </a:t>
            </a:r>
            <a:fld id="{3D206CF9-7B0B-46BE-A7F8-A3E4506BB46E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61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noProof="0" dirty="0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 </a:t>
            </a:r>
            <a:fld id="{BCC369D7-AD67-4007-8CD9-AD74EEED516B}" type="datetime1">
              <a:rPr lang="fi-FI" sz="800"/>
              <a:pPr/>
              <a:t>3.9.2015</a:t>
            </a:fld>
            <a:r>
              <a:rPr lang="fi-FI" sz="800" dirty="0"/>
              <a:t>  Page </a:t>
            </a:r>
            <a:fld id="{5DD9209F-FA31-42D0-9C51-079867EBFC81}" type="slidenum">
              <a:rPr lang="fi-FI" sz="800"/>
              <a:pPr/>
              <a:t>‹#›</a:t>
            </a:fld>
            <a:endParaRPr lang="fi-FI" sz="800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57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noProof="0" dirty="0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93813"/>
            <a:ext cx="4038600" cy="42767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93813"/>
            <a:ext cx="4038600" cy="42767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i-FI"/>
              <a:t> </a:t>
            </a:r>
            <a:fld id="{BCC369D7-AD67-4007-8CD9-AD74EEED516B}" type="datetime1">
              <a:rPr lang="fi-FI" sz="800"/>
              <a:pPr/>
              <a:t>3.9.2015</a:t>
            </a:fld>
            <a:r>
              <a:rPr lang="fi-FI" sz="800"/>
              <a:t>  Page </a:t>
            </a:r>
            <a:fld id="{A0C3BF9A-0CA7-4480-B906-DA1F9F412E82}" type="slidenum">
              <a:rPr lang="fi-FI" sz="800"/>
              <a:pPr/>
              <a:t>‹#›</a:t>
            </a:fld>
            <a:endParaRPr lang="fi-FI" sz="80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89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rgbClr val="ADAEAF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3813"/>
            <a:ext cx="82296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60388"/>
            <a:ext cx="822960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fi-FI" noProof="0" dirty="0" smtClean="0"/>
              <a:t>Muokkaa perustyyl. napsautt.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07063" y="6491288"/>
            <a:ext cx="317976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DAEAF"/>
                </a:solidFill>
              </a:defRPr>
            </a:lvl1pPr>
          </a:lstStyle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smtClean="0"/>
              <a:t>  Page </a:t>
            </a:r>
            <a:fld id="{EB7EC751-C128-4BC6-B06C-92EC109D3C79}" type="slidenum">
              <a:rPr lang="fi-FI" sz="800" smtClean="0"/>
              <a:pPr/>
              <a:t>‹#›</a:t>
            </a:fld>
            <a:endParaRPr lang="fi-FI" sz="800" dirty="0"/>
          </a:p>
        </p:txBody>
      </p:sp>
      <p:cxnSp>
        <p:nvCxnSpPr>
          <p:cNvPr id="7" name="Suora yhdysviiva 6"/>
          <p:cNvCxnSpPr/>
          <p:nvPr userDrawn="1"/>
        </p:nvCxnSpPr>
        <p:spPr bwMode="auto">
          <a:xfrm>
            <a:off x="0" y="6256338"/>
            <a:ext cx="9144000" cy="0"/>
          </a:xfrm>
          <a:prstGeom prst="line">
            <a:avLst/>
          </a:prstGeom>
          <a:solidFill>
            <a:schemeClr val="bg2"/>
          </a:solidFill>
          <a:ln w="190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Ellipsi 5"/>
          <p:cNvSpPr/>
          <p:nvPr userDrawn="1"/>
        </p:nvSpPr>
        <p:spPr bwMode="auto">
          <a:xfrm>
            <a:off x="7575959" y="6113423"/>
            <a:ext cx="285829" cy="285829"/>
          </a:xfrm>
          <a:prstGeom prst="ellipse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1" r:id="rId3"/>
    <p:sldLayoutId id="2147483713" r:id="rId4"/>
    <p:sldLayoutId id="2147483720" r:id="rId5"/>
    <p:sldLayoutId id="2147483714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0">
          <a:solidFill>
            <a:schemeClr val="accent5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9pPr>
    </p:titleStyle>
    <p:bodyStyle>
      <a:lvl1pPr marL="238125" indent="-238125" algn="l" rtl="0" eaLnBrk="1" fontAlgn="base" hangingPunct="1">
        <a:spcBef>
          <a:spcPct val="20000"/>
        </a:spcBef>
        <a:spcAft>
          <a:spcPct val="0"/>
        </a:spcAft>
        <a:buClr>
          <a:schemeClr val="accent5"/>
        </a:buClr>
        <a:buChar char="•"/>
        <a:defRPr sz="2000">
          <a:solidFill>
            <a:srgbClr val="464646"/>
          </a:solidFill>
          <a:latin typeface="+mn-lt"/>
          <a:ea typeface="+mn-ea"/>
          <a:cs typeface="+mn-cs"/>
        </a:defRPr>
      </a:lvl1pPr>
      <a:lvl2pPr marL="495300" indent="-255588" algn="l" rtl="0" eaLnBrk="1" fontAlgn="base" hangingPunct="1">
        <a:spcBef>
          <a:spcPct val="20000"/>
        </a:spcBef>
        <a:spcAft>
          <a:spcPct val="0"/>
        </a:spcAft>
        <a:buClr>
          <a:srgbClr val="505050"/>
        </a:buClr>
        <a:buChar char="•"/>
        <a:defRPr>
          <a:solidFill>
            <a:srgbClr val="464646"/>
          </a:solidFill>
          <a:latin typeface="+mn-lt"/>
        </a:defRPr>
      </a:lvl2pPr>
      <a:lvl3pPr marL="752475" indent="-255588" algn="l" rtl="0" eaLnBrk="1" fontAlgn="base" hangingPunct="1">
        <a:spcBef>
          <a:spcPct val="20000"/>
        </a:spcBef>
        <a:spcAft>
          <a:spcPct val="0"/>
        </a:spcAft>
        <a:buClr>
          <a:srgbClr val="505050"/>
        </a:buClr>
        <a:buChar char="•"/>
        <a:defRPr sz="1600">
          <a:solidFill>
            <a:srgbClr val="464646"/>
          </a:solidFill>
          <a:latin typeface="+mn-lt"/>
        </a:defRPr>
      </a:lvl3pPr>
      <a:lvl4pPr marL="990600" indent="-236538" algn="l" rtl="0" eaLnBrk="1" fontAlgn="base" hangingPunct="1">
        <a:spcBef>
          <a:spcPct val="20000"/>
        </a:spcBef>
        <a:spcAft>
          <a:spcPct val="0"/>
        </a:spcAft>
        <a:buClr>
          <a:srgbClr val="505050"/>
        </a:buClr>
        <a:buChar char="•"/>
        <a:defRPr sz="1400">
          <a:solidFill>
            <a:srgbClr val="464646"/>
          </a:solidFill>
          <a:latin typeface="+mn-lt"/>
        </a:defRPr>
      </a:lvl4pPr>
      <a:lvl5pPr marL="1162050" indent="-142875" algn="l" rtl="0" eaLnBrk="1" fontAlgn="base" hangingPunct="1">
        <a:spcBef>
          <a:spcPct val="20000"/>
        </a:spcBef>
        <a:spcAft>
          <a:spcPct val="0"/>
        </a:spcAft>
        <a:buClr>
          <a:srgbClr val="505050"/>
        </a:buClr>
        <a:buChar char="•"/>
        <a:defRPr sz="1400">
          <a:solidFill>
            <a:srgbClr val="464646"/>
          </a:solidFill>
          <a:latin typeface="+mn-lt"/>
        </a:defRPr>
      </a:lvl5pPr>
      <a:lvl6pPr marL="16192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0764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5336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29908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702400" y="147600"/>
            <a:ext cx="3178800" cy="475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>
              <a:solidFill>
                <a:srgbClr val="000000"/>
              </a:solidFill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3813"/>
            <a:ext cx="82296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60388"/>
            <a:ext cx="822960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fi-FI" noProof="0" dirty="0" smtClean="0"/>
              <a:t>Muokkaa perustyyl. napsautt.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07063" y="6491288"/>
            <a:ext cx="317976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DAEAF"/>
                </a:solidFill>
              </a:defRPr>
            </a:lvl1pPr>
          </a:lstStyle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dirty="0" smtClean="0"/>
              <a:t>  Page </a:t>
            </a:r>
            <a:fld id="{EB7EC751-C128-4BC6-B06C-92EC109D3C79}" type="slidenum">
              <a:rPr lang="fi-FI" sz="800" smtClean="0"/>
              <a:pPr/>
              <a:t>‹#›</a:t>
            </a:fld>
            <a:endParaRPr lang="fi-FI" sz="800" dirty="0"/>
          </a:p>
        </p:txBody>
      </p:sp>
      <p:pic>
        <p:nvPicPr>
          <p:cNvPr id="2057" name="Picture 9" descr="FCG_Finnish_Consulting_Group_vari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6091238"/>
            <a:ext cx="2655887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68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bg2"/>
          </a:solidFill>
          <a:latin typeface="Verdana" pitchFamily="34" charset="0"/>
        </a:defRPr>
      </a:lvl9pPr>
    </p:titleStyle>
    <p:bodyStyle>
      <a:lvl1pPr marL="238125" indent="-2381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95300" indent="-255588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752475" indent="-255588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990600" indent="-236538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4pPr>
      <a:lvl5pPr marL="11620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16192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0764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5336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2990850" indent="-142875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Oulu 2.9.2015</a:t>
            </a:r>
            <a:endParaRPr lang="fi-FI" sz="2400" b="1" dirty="0" smtClean="0">
              <a:solidFill>
                <a:schemeClr val="tx1"/>
              </a:solidFill>
            </a:endParaRPr>
          </a:p>
          <a:p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Nova </a:t>
            </a:r>
            <a:r>
              <a:rPr lang="fi-FI" dirty="0" err="1" smtClean="0"/>
              <a:t>Schola</a:t>
            </a:r>
            <a:r>
              <a:rPr lang="fi-FI" dirty="0" smtClean="0"/>
              <a:t> Finlandia</a:t>
            </a:r>
            <a:endParaRPr lang="fi-FI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266" y="956733"/>
            <a:ext cx="1879601" cy="20677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Nova </a:t>
            </a:r>
            <a:r>
              <a:rPr lang="fi-FI" dirty="0" err="1" smtClean="0"/>
              <a:t>Schola</a:t>
            </a:r>
            <a:r>
              <a:rPr lang="fi-FI" dirty="0" smtClean="0"/>
              <a:t> Finlandia teemat</a:t>
            </a:r>
            <a:br>
              <a:rPr lang="fi-FI" dirty="0" smtClean="0"/>
            </a:br>
            <a:r>
              <a:rPr lang="fi-FI" dirty="0" smtClean="0"/>
              <a:t>- Oppimisympäristöltään uusi koulu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DD9209F-FA31-42D0-9C51-079867EBFC81}" type="slidenum">
              <a:rPr lang="fi-FI" sz="800" smtClean="0"/>
              <a:pPr/>
              <a:t>10</a:t>
            </a:fld>
            <a:endParaRPr lang="fi-FI" sz="800" dirty="0"/>
          </a:p>
        </p:txBody>
      </p:sp>
      <p:graphicFrame>
        <p:nvGraphicFramePr>
          <p:cNvPr id="7" name="Taulukk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827349"/>
              </p:ext>
            </p:extLst>
          </p:nvPr>
        </p:nvGraphicFramePr>
        <p:xfrm>
          <a:off x="599871" y="1336453"/>
          <a:ext cx="7848872" cy="4740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872"/>
              </a:tblGrid>
              <a:tr h="474002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fi-FI" sz="1400" b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fi-FI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Motivoitunut oppilas ja oppiminen moderneissa</a:t>
                      </a: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oppimisympäristöissä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Modernit oppimisympäristöt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Oppimisen eri tavat erilaisissa oppimisympäristöissä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Modernin oppimisympäristön vaatimukset </a:t>
                      </a:r>
                      <a:r>
                        <a:rPr lang="fi-FI" sz="1400" b="0" baseline="0" dirty="0" err="1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lapsellle</a:t>
                      </a:r>
                      <a:endParaRPr lang="fi-FI" sz="1400" b="0" baseline="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400" b="0" baseline="0" dirty="0" err="1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Diginatiivin</a:t>
                      </a: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kyky käsitellä ja hyödyntää tietoa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</a:rPr>
                        <a:t>Sosiaalisuus moderneissa oppimisympäristöissä</a:t>
                      </a:r>
                      <a:endParaRPr lang="fi-FI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fi-FI" sz="1400" b="0" i="1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Paikallisen</a:t>
                      </a:r>
                      <a:r>
                        <a:rPr lang="fi-FI" sz="1400" b="0" i="1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</a:t>
                      </a:r>
                      <a:r>
                        <a:rPr lang="fi-FI" sz="1400" b="0" i="1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petussuunnitelman soveltaminen ja toteuttaminen modernissa koulussa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b="0" i="1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Opetussuunnitelman mahdollisuudet oppimisympäristöjen kehittämiseen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b="0" i="1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Paikallisen</a:t>
                      </a:r>
                      <a:r>
                        <a:rPr lang="fi-FI" sz="1400" b="0" i="1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opetussuunnitelman ja kollektiivisen tietomassa yhdistäminen</a:t>
                      </a:r>
                      <a:endParaRPr lang="fi-FI" sz="1400" b="0" i="1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b="0" i="1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Teknologia osana opetussuunnitelman toteuttamista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fi-FI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Oppimisympäristöön integroitunut teknologia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Teknologia opetus-</a:t>
                      </a: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ja oppimisympäristöissä, ml. pilvet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Digitaalisen oppimateriaalin,</a:t>
                      </a: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fi-FI" sz="1400" b="0" baseline="0" dirty="0" err="1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mobiilipalvelujen</a:t>
                      </a: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ja pelien </a:t>
                      </a:r>
                      <a:r>
                        <a:rPr lang="fi-FI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käyttö oppimisessa</a:t>
                      </a: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ja </a:t>
                      </a:r>
                      <a:r>
                        <a:rPr lang="fi-FI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opetuksessa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400" b="0" dirty="0" smtClean="0">
                          <a:solidFill>
                            <a:schemeClr val="tx1"/>
                          </a:solidFill>
                        </a:rPr>
                        <a:t>Virtuaalisen oppimisympäristön</a:t>
                      </a: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</a:rPr>
                        <a:t> luominen</a:t>
                      </a:r>
                      <a:endParaRPr lang="fi-FI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i-FI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Muuntuvat</a:t>
                      </a: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oppimistilat muuttuvassa</a:t>
                      </a:r>
                      <a:r>
                        <a:rPr lang="fi-FI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koulurakennuksessa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Oppimisympäristön ja -tilojen vaikutus oppimiseen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Koulurakentamisen uudet mahdollisuudet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Virtuaaliset</a:t>
                      </a:r>
                      <a:r>
                        <a:rPr lang="fi-FI" sz="1400" b="0" baseline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oppimisympäristöt osana oppijan laajennettua todellisuutta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57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Työskentely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93813"/>
            <a:ext cx="8229600" cy="4964112"/>
          </a:xfrm>
        </p:spPr>
        <p:txBody>
          <a:bodyPr/>
          <a:lstStyle/>
          <a:p>
            <a:endParaRPr lang="fi-FI" sz="1600" dirty="0" smtClean="0">
              <a:solidFill>
                <a:schemeClr val="tx1"/>
              </a:solidFill>
            </a:endParaRPr>
          </a:p>
          <a:p>
            <a:r>
              <a:rPr lang="fi-FI" sz="1600" dirty="0" smtClean="0">
                <a:solidFill>
                  <a:schemeClr val="tx1"/>
                </a:solidFill>
              </a:rPr>
              <a:t>Valtakunnallisen seminaarit</a:t>
            </a:r>
          </a:p>
          <a:p>
            <a:pPr lvl="1"/>
            <a:r>
              <a:rPr lang="fi-FI" sz="1600" dirty="0">
                <a:solidFill>
                  <a:schemeClr val="tx1"/>
                </a:solidFill>
              </a:rPr>
              <a:t>Vertaisverkoston teemaseminaarisarja </a:t>
            </a:r>
            <a:endParaRPr lang="fi-FI" sz="1600" dirty="0" smtClean="0">
              <a:solidFill>
                <a:schemeClr val="tx1"/>
              </a:solidFill>
            </a:endParaRPr>
          </a:p>
          <a:p>
            <a:pPr lvl="1"/>
            <a:r>
              <a:rPr lang="fi-FI" sz="1600" dirty="0" smtClean="0">
                <a:solidFill>
                  <a:schemeClr val="tx1"/>
                </a:solidFill>
              </a:rPr>
              <a:t>Vierailut</a:t>
            </a:r>
          </a:p>
          <a:p>
            <a:r>
              <a:rPr lang="fi-FI" sz="1600" dirty="0" smtClean="0">
                <a:solidFill>
                  <a:schemeClr val="tx1"/>
                </a:solidFill>
              </a:rPr>
              <a:t>Vertaisverkostotyöskentely</a:t>
            </a:r>
          </a:p>
          <a:p>
            <a:pPr lvl="1"/>
            <a:r>
              <a:rPr lang="fi-FI" sz="1600" dirty="0">
                <a:solidFill>
                  <a:schemeClr val="tx1"/>
                </a:solidFill>
              </a:rPr>
              <a:t>Hanke toteutetaan </a:t>
            </a:r>
            <a:r>
              <a:rPr lang="fi-FI" sz="1600" b="1" dirty="0">
                <a:solidFill>
                  <a:schemeClr val="tx1"/>
                </a:solidFill>
              </a:rPr>
              <a:t>vertaisverkoston kokemuksellisena työskentelynä</a:t>
            </a:r>
            <a:r>
              <a:rPr lang="fi-FI" sz="1600" dirty="0">
                <a:solidFill>
                  <a:schemeClr val="tx1"/>
                </a:solidFill>
              </a:rPr>
              <a:t>. Päämääränä on, että osallistujien </a:t>
            </a:r>
            <a:r>
              <a:rPr lang="fi-FI" sz="1600" b="1" dirty="0">
                <a:solidFill>
                  <a:schemeClr val="tx1"/>
                </a:solidFill>
              </a:rPr>
              <a:t>oppimiskokemukset</a:t>
            </a:r>
            <a:r>
              <a:rPr lang="fi-FI" sz="1600" dirty="0">
                <a:solidFill>
                  <a:schemeClr val="tx1"/>
                </a:solidFill>
              </a:rPr>
              <a:t> tulevat muodostamaan vahvan oman sisällöllisensä ulottuvuuden </a:t>
            </a:r>
            <a:r>
              <a:rPr lang="fi-FI" sz="1600" dirty="0" smtClean="0">
                <a:solidFill>
                  <a:schemeClr val="tx1"/>
                </a:solidFill>
              </a:rPr>
              <a:t>hankkeeseen.</a:t>
            </a:r>
          </a:p>
          <a:p>
            <a:pPr lvl="1"/>
            <a:r>
              <a:rPr lang="fi-FI" sz="1600" dirty="0">
                <a:solidFill>
                  <a:schemeClr val="tx1"/>
                </a:solidFill>
              </a:rPr>
              <a:t>Vertaisverkostoissa, joissa </a:t>
            </a:r>
            <a:r>
              <a:rPr lang="fi-FI" sz="1600" b="1" dirty="0">
                <a:solidFill>
                  <a:schemeClr val="tx1"/>
                </a:solidFill>
              </a:rPr>
              <a:t>vaihdetaan</a:t>
            </a:r>
            <a:r>
              <a:rPr lang="fi-FI" sz="1600" dirty="0">
                <a:solidFill>
                  <a:schemeClr val="tx1"/>
                </a:solidFill>
              </a:rPr>
              <a:t> kehittämisideoita ja kokemuksia paikallisen opetussuunnitelman toteuttamisesta ja uusien oppimisympäristöjen ja koulutilojen suunnittelusta ja kehittämisestä</a:t>
            </a:r>
            <a:r>
              <a:rPr lang="fi-FI" sz="16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1600" dirty="0" smtClean="0">
                <a:solidFill>
                  <a:schemeClr val="tx1"/>
                </a:solidFill>
              </a:rPr>
              <a:t>Tuki paikalliselle työskentelylle</a:t>
            </a:r>
          </a:p>
          <a:p>
            <a:pPr lvl="1"/>
            <a:r>
              <a:rPr lang="fi-FI" sz="1600" dirty="0">
                <a:solidFill>
                  <a:schemeClr val="tx1"/>
                </a:solidFill>
              </a:rPr>
              <a:t>Seminaarien välissä itseohjautuvaa paikallista työskentelyä, jonka tukena teemoitettua vertaisverkostotyöskentelyä sosiaalisessa </a:t>
            </a:r>
            <a:r>
              <a:rPr lang="fi-FI" sz="1600" dirty="0" smtClean="0">
                <a:solidFill>
                  <a:schemeClr val="tx1"/>
                </a:solidFill>
              </a:rPr>
              <a:t>mediassa.</a:t>
            </a:r>
          </a:p>
          <a:p>
            <a:pPr lvl="1"/>
            <a:r>
              <a:rPr lang="fi-FI" sz="1600" dirty="0" smtClean="0">
                <a:solidFill>
                  <a:schemeClr val="tx1"/>
                </a:solidFill>
              </a:rPr>
              <a:t>Konsultin tuki paikallisessa kehittämistyöpajassa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DD9209F-FA31-42D0-9C51-079867EBFC81}" type="slidenum">
              <a:rPr lang="fi-FI" sz="800" smtClean="0"/>
              <a:pPr/>
              <a:t>11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86924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Oppimisympäristöt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smtClean="0"/>
              <a:t>  Page </a:t>
            </a:r>
            <a:fld id="{5DD9209F-FA31-42D0-9C51-079867EBFC81}" type="slidenum">
              <a:rPr lang="fi-FI" sz="800" smtClean="0"/>
              <a:pPr/>
              <a:t>12</a:t>
            </a:fld>
            <a:endParaRPr lang="fi-FI" sz="800" dirty="0"/>
          </a:p>
        </p:txBody>
      </p:sp>
      <p:sp>
        <p:nvSpPr>
          <p:cNvPr id="6" name="Toimintopainike: Koti 5">
            <a:hlinkClick r:id="" action="ppaction://hlinkshowjump?jump=firstslide" highlightClick="1"/>
          </p:cNvPr>
          <p:cNvSpPr/>
          <p:nvPr/>
        </p:nvSpPr>
        <p:spPr bwMode="auto">
          <a:xfrm>
            <a:off x="335280" y="1607820"/>
            <a:ext cx="2133600" cy="2924712"/>
          </a:xfrm>
          <a:prstGeom prst="actionButtonHome">
            <a:avLst/>
          </a:prstGeom>
          <a:ln>
            <a:solidFill>
              <a:srgbClr val="CC33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1466" y="1456299"/>
            <a:ext cx="3227754" cy="3227754"/>
          </a:xfrm>
          <a:prstGeom prst="rect">
            <a:avLst/>
          </a:prstGeom>
        </p:spPr>
      </p:pic>
      <p:sp>
        <p:nvSpPr>
          <p:cNvPr id="11" name="Nuoli oikealle 10"/>
          <p:cNvSpPr/>
          <p:nvPr/>
        </p:nvSpPr>
        <p:spPr bwMode="auto">
          <a:xfrm>
            <a:off x="2606040" y="1647483"/>
            <a:ext cx="3482340" cy="3120390"/>
          </a:xfrm>
          <a:prstGeom prst="rightArrow">
            <a:avLst/>
          </a:prstGeom>
          <a:solidFill>
            <a:schemeClr val="bg2"/>
          </a:solidFill>
          <a:ln w="57150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fi-FI" sz="1400" dirty="0" smtClean="0"/>
              <a:t>Oppimisympäristöjen </a:t>
            </a:r>
            <a:r>
              <a:rPr lang="fi-FI" sz="1400" dirty="0"/>
              <a:t>tulee </a:t>
            </a:r>
            <a:endParaRPr lang="fi-FI" sz="1400" dirty="0" smtClean="0"/>
          </a:p>
          <a:p>
            <a:pPr algn="l"/>
            <a:r>
              <a:rPr lang="fi-FI" sz="1400" dirty="0"/>
              <a:t>t</a:t>
            </a:r>
            <a:r>
              <a:rPr lang="fi-FI" sz="1400" dirty="0" smtClean="0"/>
              <a:t>arjota mahdollisuuksia </a:t>
            </a:r>
          </a:p>
          <a:p>
            <a:pPr algn="l"/>
            <a:r>
              <a:rPr lang="fi-FI" sz="1400" dirty="0" smtClean="0"/>
              <a:t>luoviin ratkaisuihin sekä </a:t>
            </a:r>
          </a:p>
          <a:p>
            <a:pPr algn="l"/>
            <a:r>
              <a:rPr lang="fi-FI" sz="1400" dirty="0" smtClean="0"/>
              <a:t>asioiden </a:t>
            </a:r>
            <a:r>
              <a:rPr lang="fi-FI" sz="1400" dirty="0"/>
              <a:t>tarkasteluun ja </a:t>
            </a:r>
            <a:endParaRPr lang="fi-FI" sz="1400" dirty="0" smtClean="0"/>
          </a:p>
          <a:p>
            <a:pPr algn="l"/>
            <a:r>
              <a:rPr lang="fi-FI" sz="1400" dirty="0" smtClean="0"/>
              <a:t>tutkimiseen </a:t>
            </a:r>
            <a:r>
              <a:rPr lang="fi-FI" sz="1400" dirty="0"/>
              <a:t>eri näkökulmista. 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762000" y="5143500"/>
            <a:ext cx="7780020" cy="83099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1600" dirty="0" smtClean="0"/>
              <a:t>Miten koulumme oppimisympäristöt muodostavat pedagogisesti monipuolisen ja joustavan kokonaisuuden sekä huomioi eri oppiaineiden erityistarpeet?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14560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smtClean="0"/>
              <a:t>  Page </a:t>
            </a:r>
            <a:fld id="{5DD9209F-FA31-42D0-9C51-079867EBFC81}" type="slidenum">
              <a:rPr lang="fi-FI" sz="800" smtClean="0"/>
              <a:pPr/>
              <a:t>13</a:t>
            </a:fld>
            <a:endParaRPr lang="fi-FI" sz="800" dirty="0"/>
          </a:p>
        </p:txBody>
      </p:sp>
      <p:pic>
        <p:nvPicPr>
          <p:cNvPr id="1026" name="Picture 2" descr="C:\Users\oksanra\AppData\Local\Microsoft\Windows\Temporary Internet Files\Content.IE5\LAU77THV\preparing-for-back-o-school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519" y="324949"/>
            <a:ext cx="9606378" cy="5218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orakulmio 5"/>
          <p:cNvSpPr/>
          <p:nvPr/>
        </p:nvSpPr>
        <p:spPr>
          <a:xfrm>
            <a:off x="-37670" y="5312954"/>
            <a:ext cx="1186543" cy="292388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fi-FI" sz="1300" b="1" dirty="0"/>
              <a:t>ergonomia</a:t>
            </a:r>
          </a:p>
        </p:txBody>
      </p:sp>
      <p:sp>
        <p:nvSpPr>
          <p:cNvPr id="7" name="Suorakulmio 6"/>
          <p:cNvSpPr/>
          <p:nvPr/>
        </p:nvSpPr>
        <p:spPr>
          <a:xfrm>
            <a:off x="978900" y="4487761"/>
            <a:ext cx="1303562" cy="292388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fi-FI" sz="1300" b="1" dirty="0" smtClean="0"/>
              <a:t>ekologisuus</a:t>
            </a:r>
            <a:endParaRPr lang="fi-FI" sz="1300" b="1" dirty="0"/>
          </a:p>
        </p:txBody>
      </p:sp>
      <p:sp>
        <p:nvSpPr>
          <p:cNvPr id="8" name="Suorakulmio 7"/>
          <p:cNvSpPr/>
          <p:nvPr/>
        </p:nvSpPr>
        <p:spPr>
          <a:xfrm>
            <a:off x="1932607" y="5312953"/>
            <a:ext cx="1316386" cy="292388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fi-FI" sz="1300" b="1" dirty="0"/>
              <a:t>esteettisyys</a:t>
            </a:r>
          </a:p>
        </p:txBody>
      </p:sp>
      <p:sp>
        <p:nvSpPr>
          <p:cNvPr id="9" name="Suorakulmio 8"/>
          <p:cNvSpPr/>
          <p:nvPr/>
        </p:nvSpPr>
        <p:spPr>
          <a:xfrm>
            <a:off x="3176857" y="4256928"/>
            <a:ext cx="925253" cy="492443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fi-FI" sz="1300" b="1" dirty="0" err="1" smtClean="0"/>
              <a:t>esteet-</a:t>
            </a:r>
            <a:endParaRPr lang="fi-FI" sz="1300" b="1" dirty="0" smtClean="0"/>
          </a:p>
          <a:p>
            <a:r>
              <a:rPr lang="fi-FI" sz="1300" b="1" dirty="0" err="1" smtClean="0"/>
              <a:t>tömyys</a:t>
            </a:r>
            <a:r>
              <a:rPr lang="fi-FI" sz="1300" b="1" dirty="0" smtClean="0"/>
              <a:t> </a:t>
            </a:r>
            <a:endParaRPr lang="fi-FI" sz="1300" b="1" dirty="0"/>
          </a:p>
        </p:txBody>
      </p:sp>
      <p:sp>
        <p:nvSpPr>
          <p:cNvPr id="10" name="Suorakulmio 9"/>
          <p:cNvSpPr/>
          <p:nvPr/>
        </p:nvSpPr>
        <p:spPr>
          <a:xfrm>
            <a:off x="3980552" y="5128288"/>
            <a:ext cx="1236236" cy="492443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fi-FI" sz="1300" b="1" dirty="0"/>
              <a:t>akustiset </a:t>
            </a:r>
            <a:endParaRPr lang="fi-FI" sz="1300" b="1" dirty="0" smtClean="0"/>
          </a:p>
          <a:p>
            <a:r>
              <a:rPr lang="fi-FI" sz="1300" b="1" dirty="0" smtClean="0"/>
              <a:t>olosuhteet </a:t>
            </a:r>
            <a:endParaRPr lang="fi-FI" sz="1300" b="1" dirty="0"/>
          </a:p>
        </p:txBody>
      </p:sp>
      <p:sp>
        <p:nvSpPr>
          <p:cNvPr id="11" name="Suorakulmio 10"/>
          <p:cNvSpPr/>
          <p:nvPr/>
        </p:nvSpPr>
        <p:spPr>
          <a:xfrm>
            <a:off x="5072775" y="4409354"/>
            <a:ext cx="1023037" cy="292388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fi-FI" sz="1300" b="1" dirty="0"/>
              <a:t>valaistus</a:t>
            </a:r>
          </a:p>
        </p:txBody>
      </p:sp>
      <p:sp>
        <p:nvSpPr>
          <p:cNvPr id="12" name="Suorakulmio 11"/>
          <p:cNvSpPr/>
          <p:nvPr/>
        </p:nvSpPr>
        <p:spPr>
          <a:xfrm>
            <a:off x="6026081" y="5143079"/>
            <a:ext cx="1130438" cy="492443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fi-FI" sz="1300" b="1" dirty="0"/>
              <a:t>sisäilman </a:t>
            </a:r>
            <a:endParaRPr lang="fi-FI" sz="1300" b="1" dirty="0" smtClean="0"/>
          </a:p>
          <a:p>
            <a:r>
              <a:rPr lang="fi-FI" sz="1300" b="1" dirty="0" smtClean="0"/>
              <a:t>laatu</a:t>
            </a:r>
            <a:endParaRPr lang="fi-FI" sz="1300" b="1" dirty="0"/>
          </a:p>
        </p:txBody>
      </p:sp>
      <p:sp>
        <p:nvSpPr>
          <p:cNvPr id="13" name="Suorakulmio 12"/>
          <p:cNvSpPr/>
          <p:nvPr/>
        </p:nvSpPr>
        <p:spPr>
          <a:xfrm>
            <a:off x="7026731" y="4409353"/>
            <a:ext cx="1186542" cy="292388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fi-FI" sz="1300" b="1" dirty="0"/>
              <a:t>viihtyisyys</a:t>
            </a:r>
          </a:p>
        </p:txBody>
      </p:sp>
      <p:sp>
        <p:nvSpPr>
          <p:cNvPr id="14" name="Suorakulmio 13"/>
          <p:cNvSpPr/>
          <p:nvPr/>
        </p:nvSpPr>
        <p:spPr>
          <a:xfrm>
            <a:off x="8020144" y="5082120"/>
            <a:ext cx="1300356" cy="492443"/>
          </a:xfrm>
          <a:prstGeom prst="rect">
            <a:avLst/>
          </a:prstGeom>
          <a:solidFill>
            <a:srgbClr val="66CCFF"/>
          </a:solidFill>
        </p:spPr>
        <p:txBody>
          <a:bodyPr wrap="none">
            <a:spAutoFit/>
          </a:bodyPr>
          <a:lstStyle/>
          <a:p>
            <a:r>
              <a:rPr lang="fi-FI" sz="1300" b="1" dirty="0"/>
              <a:t>järjestys ja </a:t>
            </a:r>
            <a:endParaRPr lang="fi-FI" sz="1300" b="1" dirty="0" smtClean="0"/>
          </a:p>
          <a:p>
            <a:r>
              <a:rPr lang="fi-FI" sz="1300" b="1" dirty="0" smtClean="0"/>
              <a:t>siisteys</a:t>
            </a:r>
            <a:endParaRPr lang="fi-FI" sz="1300" b="1" dirty="0"/>
          </a:p>
        </p:txBody>
      </p:sp>
      <p:sp>
        <p:nvSpPr>
          <p:cNvPr id="16" name="Tekstiruutu 15"/>
          <p:cNvSpPr txBox="1"/>
          <p:nvPr/>
        </p:nvSpPr>
        <p:spPr>
          <a:xfrm>
            <a:off x="754380" y="0"/>
            <a:ext cx="76885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chemeClr val="accent5"/>
                </a:solidFill>
              </a:rPr>
              <a:t>Perusopetuksen tilaratkaisuja kehittämisessä, suunnittelussa, toteutuksessa ja käytössä</a:t>
            </a:r>
            <a:endParaRPr lang="fi-FI" sz="2400" dirty="0">
              <a:solidFill>
                <a:schemeClr val="accent5"/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243840" y="5715001"/>
            <a:ext cx="8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Mitkä ovat oppimisympäristöjen ja työtapojen valintaa, käyttöä ja kehittämistä</a:t>
            </a:r>
          </a:p>
          <a:p>
            <a:r>
              <a:rPr lang="fi-FI" sz="1400" dirty="0" smtClean="0"/>
              <a:t>ohjaavat paikalliset tavoitteet ja erityskysymykset?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76279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41960" y="583248"/>
            <a:ext cx="8229600" cy="608012"/>
          </a:xfrm>
        </p:spPr>
        <p:txBody>
          <a:bodyPr/>
          <a:lstStyle/>
          <a:p>
            <a:r>
              <a:rPr lang="fi-FI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Luku 4.5 Paikallisesti päätettävät asiat</a:t>
            </a:r>
            <a:endParaRPr lang="fi-FI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smtClean="0"/>
              <a:t>  Page </a:t>
            </a:r>
            <a:fld id="{5DD9209F-FA31-42D0-9C51-079867EBFC81}" type="slidenum">
              <a:rPr lang="fi-FI" sz="800" smtClean="0"/>
              <a:pPr/>
              <a:t>14</a:t>
            </a:fld>
            <a:endParaRPr lang="fi-FI" sz="800" dirty="0"/>
          </a:p>
        </p:txBody>
      </p:sp>
      <p:sp>
        <p:nvSpPr>
          <p:cNvPr id="9" name="Suorakulmio 8"/>
          <p:cNvSpPr/>
          <p:nvPr/>
        </p:nvSpPr>
        <p:spPr>
          <a:xfrm>
            <a:off x="449580" y="1440180"/>
            <a:ext cx="82143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endParaRPr lang="fi-FI" sz="2200" dirty="0" smtClean="0">
              <a:latin typeface="+mn-lt"/>
            </a:endParaRPr>
          </a:p>
          <a:p>
            <a:pPr lvl="0" algn="l"/>
            <a:r>
              <a:rPr lang="fi-FI" sz="2200" dirty="0" smtClean="0">
                <a:latin typeface="+mn-lt"/>
              </a:rPr>
              <a:t>Opetuksen </a:t>
            </a:r>
            <a:r>
              <a:rPr lang="fi-FI" sz="2200" dirty="0">
                <a:latin typeface="+mn-lt"/>
              </a:rPr>
              <a:t>järjestäjä huolehtii siitä, </a:t>
            </a:r>
            <a:r>
              <a:rPr lang="fi-FI" sz="2200" dirty="0" smtClean="0">
                <a:latin typeface="+mn-lt"/>
              </a:rPr>
              <a:t>että </a:t>
            </a:r>
            <a:r>
              <a:rPr lang="fi-FI" sz="2200" dirty="0">
                <a:latin typeface="+mn-lt"/>
              </a:rPr>
              <a:t>jokainen </a:t>
            </a:r>
            <a:r>
              <a:rPr lang="fi-FI" sz="2200" dirty="0" smtClean="0">
                <a:latin typeface="+mn-lt"/>
              </a:rPr>
              <a:t>koulu täsmentää </a:t>
            </a:r>
            <a:r>
              <a:rPr lang="fi-FI" sz="2200" dirty="0">
                <a:latin typeface="+mn-lt"/>
              </a:rPr>
              <a:t>oman </a:t>
            </a:r>
            <a:r>
              <a:rPr lang="fi-FI" sz="2200" b="1" dirty="0">
                <a:latin typeface="+mn-lt"/>
              </a:rPr>
              <a:t>toimintakulttuurinsa</a:t>
            </a:r>
            <a:r>
              <a:rPr lang="fi-FI" sz="2200" dirty="0">
                <a:latin typeface="+mn-lt"/>
              </a:rPr>
              <a:t> sekä </a:t>
            </a:r>
            <a:r>
              <a:rPr lang="fi-FI" sz="2200" b="1" dirty="0">
                <a:latin typeface="+mn-lt"/>
              </a:rPr>
              <a:t>oppimisympäristöjen</a:t>
            </a:r>
            <a:r>
              <a:rPr lang="fi-FI" sz="2200" dirty="0">
                <a:latin typeface="+mn-lt"/>
              </a:rPr>
              <a:t> </a:t>
            </a:r>
            <a:r>
              <a:rPr lang="fi-FI" sz="2200" dirty="0" smtClean="0">
                <a:latin typeface="+mn-lt"/>
              </a:rPr>
              <a:t>ja </a:t>
            </a:r>
            <a:r>
              <a:rPr lang="fi-FI" sz="2200" b="1" dirty="0">
                <a:latin typeface="+mn-lt"/>
              </a:rPr>
              <a:t>työtapojen</a:t>
            </a:r>
            <a:r>
              <a:rPr lang="fi-FI" sz="2200" dirty="0">
                <a:latin typeface="+mn-lt"/>
              </a:rPr>
              <a:t> </a:t>
            </a:r>
            <a:r>
              <a:rPr lang="fi-FI" sz="2200" dirty="0" smtClean="0">
                <a:latin typeface="+mn-lt"/>
              </a:rPr>
              <a:t>kehittämisen </a:t>
            </a:r>
            <a:r>
              <a:rPr lang="fi-FI" sz="2200" dirty="0">
                <a:latin typeface="+mn-lt"/>
              </a:rPr>
              <a:t>tavoitteet, </a:t>
            </a:r>
            <a:r>
              <a:rPr lang="fi-FI" sz="2200" dirty="0" smtClean="0">
                <a:latin typeface="+mn-lt"/>
              </a:rPr>
              <a:t>yhteiset toimintaperiaatteet </a:t>
            </a:r>
            <a:r>
              <a:rPr lang="fi-FI" sz="2200" dirty="0">
                <a:latin typeface="+mn-lt"/>
              </a:rPr>
              <a:t>sekä yhteistyön ja muun käytännön </a:t>
            </a:r>
            <a:r>
              <a:rPr lang="fi-FI" sz="2200" dirty="0" smtClean="0">
                <a:latin typeface="+mn-lt"/>
              </a:rPr>
              <a:t>toteutuksen.</a:t>
            </a:r>
            <a:endParaRPr lang="fi-FI" sz="2200" dirty="0">
              <a:latin typeface="+mn-lt"/>
            </a:endParaRPr>
          </a:p>
          <a:p>
            <a:pPr lvl="0" algn="l"/>
            <a:endParaRPr lang="fi-FI" sz="2200" dirty="0">
              <a:latin typeface="+mn-lt"/>
            </a:endParaRPr>
          </a:p>
          <a:p>
            <a:pPr lvl="0" algn="l"/>
            <a:r>
              <a:rPr lang="fi-FI" sz="2200" dirty="0">
                <a:latin typeface="+mn-lt"/>
              </a:rPr>
              <a:t>Täsmennykset kirjataan joko koulukohtaiseen opetussuunnitelmaan ja/tai </a:t>
            </a:r>
            <a:r>
              <a:rPr lang="fi-FI" sz="2200" dirty="0" smtClean="0">
                <a:latin typeface="+mn-lt"/>
              </a:rPr>
              <a:t>lukuvuosisuunnitelmaan </a:t>
            </a:r>
          </a:p>
          <a:p>
            <a:pPr lvl="0" algn="l"/>
            <a:r>
              <a:rPr lang="fi-FI" sz="2200" dirty="0" smtClean="0">
                <a:latin typeface="+mn-lt"/>
              </a:rPr>
              <a:t>opetuksen </a:t>
            </a:r>
            <a:r>
              <a:rPr lang="fi-FI" sz="2200" dirty="0">
                <a:latin typeface="+mn-lt"/>
              </a:rPr>
              <a:t>järjestäjän päätöksen mukaisesti.</a:t>
            </a:r>
          </a:p>
        </p:txBody>
      </p:sp>
    </p:spTree>
    <p:extLst>
      <p:ext uri="{BB962C8B-B14F-4D97-AF65-F5344CB8AC3E}">
        <p14:creationId xmlns:p14="http://schemas.microsoft.com/office/powerpoint/2010/main" val="358262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Ilmiö nimeltään </a:t>
            </a:r>
            <a:r>
              <a:rPr lang="fi-FI" dirty="0" err="1" smtClean="0"/>
              <a:t>Ops</a:t>
            </a:r>
            <a:r>
              <a:rPr lang="fi-FI" dirty="0" smtClean="0"/>
              <a:t> 2015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Opetussuunnitelmassa todetaan, että opetuksen järjestäjän ja koulujen tulee määritellä oman </a:t>
            </a:r>
            <a:r>
              <a:rPr lang="fi-FI" b="1" dirty="0" smtClean="0"/>
              <a:t>toimintakulttuurin</a:t>
            </a:r>
            <a:r>
              <a:rPr lang="fi-FI" dirty="0" smtClean="0"/>
              <a:t> </a:t>
            </a:r>
            <a:r>
              <a:rPr lang="fi-FI" dirty="0"/>
              <a:t>sekä </a:t>
            </a:r>
            <a:r>
              <a:rPr lang="fi-FI" b="1" dirty="0"/>
              <a:t>oppimisympäristöjen</a:t>
            </a:r>
            <a:r>
              <a:rPr lang="fi-FI" dirty="0"/>
              <a:t> ja </a:t>
            </a:r>
            <a:r>
              <a:rPr lang="fi-FI" b="1" dirty="0"/>
              <a:t>työtapojen</a:t>
            </a:r>
            <a:r>
              <a:rPr lang="fi-FI" dirty="0"/>
              <a:t> kehittämisen tavoitteet, yhteiset toimintaperiaatteet sekä yhteistyön ja muun käytännön toteutuksen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/>
              <a:t>Lisäksi tulisi pohtia, miten koulumme </a:t>
            </a:r>
            <a:r>
              <a:rPr lang="fi-FI" dirty="0"/>
              <a:t>oppimisympäristöt muodostavat pedagogisesti monipuolisen ja joustavan kokonaisuuden sekä huomioi eri oppiaineiden erityistarpeet</a:t>
            </a:r>
            <a:r>
              <a:rPr lang="fi-FI" dirty="0" smtClean="0"/>
              <a:t>?</a:t>
            </a:r>
          </a:p>
          <a:p>
            <a:endParaRPr lang="fi-FI" dirty="0"/>
          </a:p>
          <a:p>
            <a:r>
              <a:rPr lang="fi-FI" dirty="0"/>
              <a:t>Mitkä ovat oppimisympäristöjen ja työtapojen valintaa, käyttöä ja </a:t>
            </a:r>
            <a:r>
              <a:rPr lang="fi-FI" dirty="0" smtClean="0"/>
              <a:t>kehittämistä ohjaavat </a:t>
            </a:r>
            <a:r>
              <a:rPr lang="fi-FI" dirty="0"/>
              <a:t>paikalliset tavoitteet ja erityskysymykset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smtClean="0"/>
              <a:t>  Page </a:t>
            </a:r>
            <a:fld id="{5DD9209F-FA31-42D0-9C51-079867EBFC81}" type="slidenum">
              <a:rPr lang="fi-FI" sz="800" smtClean="0"/>
              <a:pPr/>
              <a:t>15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211634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Ellipsi 63"/>
          <p:cNvSpPr/>
          <p:nvPr/>
        </p:nvSpPr>
        <p:spPr bwMode="auto">
          <a:xfrm>
            <a:off x="1402207" y="4475903"/>
            <a:ext cx="5986032" cy="893231"/>
          </a:xfrm>
          <a:prstGeom prst="ellipse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127000"/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fi-FI" i="1" dirty="0" smtClean="0">
                <a:solidFill>
                  <a:srgbClr val="000000"/>
                </a:solidFill>
              </a:rPr>
              <a:t>Vertaisverkoston kollektiivisen tiedon jakaminen </a:t>
            </a:r>
          </a:p>
          <a:p>
            <a:r>
              <a:rPr lang="fi-FI" i="1" dirty="0" smtClean="0">
                <a:solidFill>
                  <a:srgbClr val="000000"/>
                </a:solidFill>
              </a:rPr>
              <a:t>sähköisissä oppimisympäristöissä </a:t>
            </a:r>
            <a:endParaRPr lang="fi-FI" i="1" dirty="0">
              <a:solidFill>
                <a:srgbClr val="000000"/>
              </a:solidFill>
            </a:endParaRPr>
          </a:p>
        </p:txBody>
      </p:sp>
      <p:sp>
        <p:nvSpPr>
          <p:cNvPr id="50" name="Nuoli ylös ja alas 49"/>
          <p:cNvSpPr/>
          <p:nvPr/>
        </p:nvSpPr>
        <p:spPr bwMode="auto">
          <a:xfrm>
            <a:off x="6223667" y="2480732"/>
            <a:ext cx="181585" cy="2114552"/>
          </a:xfrm>
          <a:prstGeom prst="upDownArrow">
            <a:avLst/>
          </a:prstGeom>
          <a:solidFill>
            <a:srgbClr val="33CC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9" name="Nuoli ylös ja alas 48"/>
          <p:cNvSpPr/>
          <p:nvPr/>
        </p:nvSpPr>
        <p:spPr bwMode="auto">
          <a:xfrm>
            <a:off x="4798563" y="2480732"/>
            <a:ext cx="181585" cy="2099735"/>
          </a:xfrm>
          <a:prstGeom prst="upDownArrow">
            <a:avLst/>
          </a:prstGeom>
          <a:solidFill>
            <a:srgbClr val="33CC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4" name="Nuoli ylös ja alas 43"/>
          <p:cNvSpPr/>
          <p:nvPr/>
        </p:nvSpPr>
        <p:spPr bwMode="auto">
          <a:xfrm>
            <a:off x="3228302" y="2488140"/>
            <a:ext cx="181585" cy="2099735"/>
          </a:xfrm>
          <a:prstGeom prst="upDownArrow">
            <a:avLst/>
          </a:prstGeom>
          <a:solidFill>
            <a:srgbClr val="33CC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1" name="Suora nuoliyhdysviiva 60"/>
          <p:cNvCxnSpPr/>
          <p:nvPr/>
        </p:nvCxnSpPr>
        <p:spPr bwMode="auto">
          <a:xfrm>
            <a:off x="8252759" y="3206749"/>
            <a:ext cx="8025" cy="1965959"/>
          </a:xfrm>
          <a:prstGeom prst="straightConnector1">
            <a:avLst/>
          </a:prstGeom>
          <a:ln>
            <a:solidFill>
              <a:srgbClr val="464646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uora nuoliyhdysviiva 54"/>
          <p:cNvCxnSpPr/>
          <p:nvPr/>
        </p:nvCxnSpPr>
        <p:spPr bwMode="auto">
          <a:xfrm>
            <a:off x="7706830" y="3162087"/>
            <a:ext cx="0" cy="2055281"/>
          </a:xfrm>
          <a:prstGeom prst="straightConnector1">
            <a:avLst/>
          </a:prstGeom>
          <a:ln>
            <a:solidFill>
              <a:srgbClr val="464646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/>
          <p:nvPr/>
        </p:nvCxnSpPr>
        <p:spPr bwMode="auto">
          <a:xfrm>
            <a:off x="953159" y="3191933"/>
            <a:ext cx="4679" cy="1936325"/>
          </a:xfrm>
          <a:prstGeom prst="straightConnector1">
            <a:avLst/>
          </a:prstGeom>
          <a:ln>
            <a:solidFill>
              <a:srgbClr val="464646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Otsikko 6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 smtClean="0"/>
              <a:t>Nova </a:t>
            </a:r>
            <a:r>
              <a:rPr lang="fi-FI" sz="2000" dirty="0" err="1" smtClean="0"/>
              <a:t>Schola</a:t>
            </a:r>
            <a:r>
              <a:rPr lang="fi-FI" sz="2000" dirty="0" smtClean="0"/>
              <a:t> Finlandia –hankkeen työsuunnitelma, 1. vaihe</a:t>
            </a:r>
            <a:endParaRPr lang="fi-FI" sz="20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dirty="0" smtClean="0"/>
              <a:t>  </a:t>
            </a:r>
            <a:r>
              <a:rPr lang="fi-FI" sz="800" dirty="0" err="1" smtClean="0"/>
              <a:t>Page</a:t>
            </a:r>
            <a:r>
              <a:rPr lang="fi-FI" sz="800" dirty="0" smtClean="0"/>
              <a:t> </a:t>
            </a:r>
            <a:fld id="{5DD9209F-FA31-42D0-9C51-079867EBFC81}" type="slidenum">
              <a:rPr lang="fi-FI" sz="800" smtClean="0"/>
              <a:pPr/>
              <a:t>2</a:t>
            </a:fld>
            <a:endParaRPr lang="fi-FI" sz="800" dirty="0"/>
          </a:p>
        </p:txBody>
      </p:sp>
      <p:sp>
        <p:nvSpPr>
          <p:cNvPr id="11" name="Viisikulmio 10"/>
          <p:cNvSpPr/>
          <p:nvPr/>
        </p:nvSpPr>
        <p:spPr bwMode="auto">
          <a:xfrm>
            <a:off x="245533" y="2700866"/>
            <a:ext cx="8652934" cy="491067"/>
          </a:xfrm>
          <a:prstGeom prst="homePlate">
            <a:avLst/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Vinoneliö 11"/>
          <p:cNvSpPr/>
          <p:nvPr/>
        </p:nvSpPr>
        <p:spPr bwMode="auto">
          <a:xfrm>
            <a:off x="292100" y="2738966"/>
            <a:ext cx="271780" cy="219511"/>
          </a:xfrm>
          <a:prstGeom prst="diamond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Tekstiruutu 12"/>
          <p:cNvSpPr txBox="1"/>
          <p:nvPr/>
        </p:nvSpPr>
        <p:spPr>
          <a:xfrm rot="19541210">
            <a:off x="249644" y="1743518"/>
            <a:ext cx="222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smtClean="0"/>
              <a:t>Suunnitteluseminaarit </a:t>
            </a:r>
          </a:p>
          <a:p>
            <a:r>
              <a:rPr lang="fi-FI" sz="1000" dirty="0" smtClean="0"/>
              <a:t>25.11. ja 20.1.</a:t>
            </a:r>
            <a:endParaRPr lang="fi-FI" sz="1000" dirty="0"/>
          </a:p>
        </p:txBody>
      </p:sp>
      <p:sp>
        <p:nvSpPr>
          <p:cNvPr id="14" name="Viisikulmio 13"/>
          <p:cNvSpPr/>
          <p:nvPr/>
        </p:nvSpPr>
        <p:spPr bwMode="auto">
          <a:xfrm>
            <a:off x="245533" y="3784600"/>
            <a:ext cx="948267" cy="508000"/>
          </a:xfrm>
          <a:prstGeom prst="homePlate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Käynnistys</a:t>
            </a:r>
          </a:p>
        </p:txBody>
      </p:sp>
      <p:sp>
        <p:nvSpPr>
          <p:cNvPr id="16" name="Viisikulmio 15"/>
          <p:cNvSpPr/>
          <p:nvPr/>
        </p:nvSpPr>
        <p:spPr bwMode="auto">
          <a:xfrm>
            <a:off x="1193800" y="3784600"/>
            <a:ext cx="1582373" cy="508000"/>
          </a:xfrm>
          <a:prstGeom prst="homePlate">
            <a:avLst/>
          </a:prstGeom>
          <a:solidFill>
            <a:srgbClr val="FF99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Motivoitunut oppilas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ja oppiminen</a:t>
            </a:r>
          </a:p>
        </p:txBody>
      </p:sp>
      <p:sp>
        <p:nvSpPr>
          <p:cNvPr id="17" name="Viisikulmio 16"/>
          <p:cNvSpPr/>
          <p:nvPr/>
        </p:nvSpPr>
        <p:spPr bwMode="auto">
          <a:xfrm>
            <a:off x="7786651" y="3784600"/>
            <a:ext cx="948267" cy="508000"/>
          </a:xfrm>
          <a:prstGeom prst="homePlate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000" b="1" dirty="0" smtClean="0">
                <a:solidFill>
                  <a:schemeClr val="tx1"/>
                </a:solidFill>
                <a:latin typeface="Verdana" pitchFamily="34" charset="0"/>
              </a:rPr>
              <a:t>2. Vaihe</a:t>
            </a:r>
            <a:endParaRPr kumimoji="0" lang="fi-FI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Viisikulmio 19"/>
          <p:cNvSpPr/>
          <p:nvPr/>
        </p:nvSpPr>
        <p:spPr bwMode="auto">
          <a:xfrm>
            <a:off x="2776173" y="3784600"/>
            <a:ext cx="1683973" cy="508000"/>
          </a:xfrm>
          <a:prstGeom prst="homePlate">
            <a:avLst/>
          </a:prstGeom>
          <a:solidFill>
            <a:schemeClr val="accent5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050" dirty="0" smtClean="0">
                <a:solidFill>
                  <a:schemeClr val="tx1"/>
                </a:solidFill>
                <a:latin typeface="Verdana" pitchFamily="34" charset="0"/>
              </a:rPr>
              <a:t>Opetussuunnitelman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050" dirty="0">
                <a:solidFill>
                  <a:schemeClr val="tx1"/>
                </a:solidFill>
                <a:latin typeface="Verdana" pitchFamily="34" charset="0"/>
              </a:rPr>
              <a:t>s</a:t>
            </a:r>
            <a:r>
              <a:rPr lang="fi-FI" sz="1050" dirty="0" smtClean="0">
                <a:solidFill>
                  <a:schemeClr val="tx1"/>
                </a:solidFill>
                <a:latin typeface="Verdana" pitchFamily="34" charset="0"/>
              </a:rPr>
              <a:t>oveltaminen koulussa</a:t>
            </a:r>
            <a:endParaRPr kumimoji="0" lang="fi-FI" sz="105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Viisikulmio 20"/>
          <p:cNvSpPr/>
          <p:nvPr/>
        </p:nvSpPr>
        <p:spPr bwMode="auto">
          <a:xfrm>
            <a:off x="4460145" y="3784600"/>
            <a:ext cx="1734773" cy="507999"/>
          </a:xfrm>
          <a:prstGeom prst="homePlate">
            <a:avLst/>
          </a:prstGeom>
          <a:solidFill>
            <a:srgbClr val="00CC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Oppimisympäristöön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integroitunut teknologia</a:t>
            </a:r>
          </a:p>
        </p:txBody>
      </p:sp>
      <p:sp>
        <p:nvSpPr>
          <p:cNvPr id="22" name="Viisikulmio 21"/>
          <p:cNvSpPr/>
          <p:nvPr/>
        </p:nvSpPr>
        <p:spPr bwMode="auto">
          <a:xfrm>
            <a:off x="6194919" y="3784602"/>
            <a:ext cx="1582373" cy="507998"/>
          </a:xfrm>
          <a:prstGeom prst="homePlate">
            <a:avLst/>
          </a:prstGeom>
          <a:solidFill>
            <a:srgbClr val="CC3300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Muuntuva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koulurakennus</a:t>
            </a:r>
          </a:p>
        </p:txBody>
      </p:sp>
      <p:sp>
        <p:nvSpPr>
          <p:cNvPr id="15" name="Vuokaaviosymboli: Useita dokumentteja 14"/>
          <p:cNvSpPr/>
          <p:nvPr/>
        </p:nvSpPr>
        <p:spPr bwMode="auto">
          <a:xfrm>
            <a:off x="7872129" y="2479696"/>
            <a:ext cx="626533" cy="711200"/>
          </a:xfrm>
          <a:prstGeom prst="flowChartMultidocumen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NSF-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malli</a:t>
            </a:r>
          </a:p>
        </p:txBody>
      </p:sp>
      <p:sp>
        <p:nvSpPr>
          <p:cNvPr id="32" name="Vuokaaviosymboli: Useita dokumentteja 31"/>
          <p:cNvSpPr/>
          <p:nvPr/>
        </p:nvSpPr>
        <p:spPr bwMode="auto">
          <a:xfrm>
            <a:off x="277128" y="5128258"/>
            <a:ext cx="1080063" cy="1041401"/>
          </a:xfrm>
          <a:prstGeom prst="flowChartMultidocumen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Tarkennettu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000" dirty="0" smtClean="0">
                <a:solidFill>
                  <a:schemeClr val="tx1"/>
                </a:solidFill>
                <a:latin typeface="Verdana" pitchFamily="34" charset="0"/>
              </a:rPr>
              <a:t>NSF –</a:t>
            </a:r>
            <a:r>
              <a:rPr kumimoji="0" lang="fi-FI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hanke-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suunnitelma</a:t>
            </a:r>
          </a:p>
        </p:txBody>
      </p:sp>
      <p:sp>
        <p:nvSpPr>
          <p:cNvPr id="34" name="Tekstiruutu 33"/>
          <p:cNvSpPr txBox="1"/>
          <p:nvPr/>
        </p:nvSpPr>
        <p:spPr>
          <a:xfrm rot="19541210">
            <a:off x="2275327" y="1568960"/>
            <a:ext cx="2702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000" dirty="0" smtClean="0"/>
              <a:t>Vertaisverkoston työskentely alkaa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000" dirty="0"/>
              <a:t>Paikallisten opetussuunnitelmien laadinta </a:t>
            </a:r>
            <a:r>
              <a:rPr lang="fi-FI" sz="1000" dirty="0" smtClean="0"/>
              <a:t>alkaa</a:t>
            </a:r>
            <a:endParaRPr lang="fi-FI" sz="1000" dirty="0"/>
          </a:p>
        </p:txBody>
      </p:sp>
      <p:sp>
        <p:nvSpPr>
          <p:cNvPr id="36" name="Tekstiruutu 35"/>
          <p:cNvSpPr txBox="1"/>
          <p:nvPr/>
        </p:nvSpPr>
        <p:spPr>
          <a:xfrm rot="19541210">
            <a:off x="3401943" y="2071222"/>
            <a:ext cx="15602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 smtClean="0"/>
              <a:t>Teemaseminaari</a:t>
            </a:r>
            <a:endParaRPr lang="fi-FI" sz="1000" b="1" dirty="0"/>
          </a:p>
        </p:txBody>
      </p:sp>
      <p:sp>
        <p:nvSpPr>
          <p:cNvPr id="39" name="Tekstiruutu 38"/>
          <p:cNvSpPr txBox="1"/>
          <p:nvPr/>
        </p:nvSpPr>
        <p:spPr>
          <a:xfrm rot="19541210">
            <a:off x="6925916" y="1794955"/>
            <a:ext cx="1979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000" b="1" dirty="0" smtClean="0"/>
              <a:t>Teemaseminaari ja 1. vaiheen päätösseminaari</a:t>
            </a:r>
            <a:endParaRPr lang="fi-FI" sz="1000" b="1" dirty="0"/>
          </a:p>
        </p:txBody>
      </p:sp>
      <p:sp>
        <p:nvSpPr>
          <p:cNvPr id="42" name="Tekstiruutu 41"/>
          <p:cNvSpPr txBox="1"/>
          <p:nvPr/>
        </p:nvSpPr>
        <p:spPr>
          <a:xfrm rot="19541210">
            <a:off x="4205056" y="1551088"/>
            <a:ext cx="26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000" dirty="0" smtClean="0"/>
              <a:t>Vertaisverkoston työskentelyä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000" dirty="0" smtClean="0"/>
              <a:t>Paikallisten opetussuunnitelmien laadinta jatkuu</a:t>
            </a:r>
            <a:endParaRPr lang="fi-FI" sz="1000" dirty="0"/>
          </a:p>
        </p:txBody>
      </p:sp>
      <p:sp>
        <p:nvSpPr>
          <p:cNvPr id="43" name="Tekstiruutu 42"/>
          <p:cNvSpPr txBox="1"/>
          <p:nvPr/>
        </p:nvSpPr>
        <p:spPr>
          <a:xfrm rot="19541210">
            <a:off x="5882818" y="1568959"/>
            <a:ext cx="26545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000" dirty="0" smtClean="0"/>
              <a:t>Vertaisverkoston työskentelyä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i-FI" sz="1000" dirty="0" smtClean="0"/>
              <a:t>Paikallisten opetussuunnitelmien viimeistely</a:t>
            </a:r>
            <a:endParaRPr lang="fi-FI" sz="1000" dirty="0"/>
          </a:p>
        </p:txBody>
      </p:sp>
      <p:sp>
        <p:nvSpPr>
          <p:cNvPr id="45" name="Pyöristetty suorakulmio 44"/>
          <p:cNvSpPr/>
          <p:nvPr/>
        </p:nvSpPr>
        <p:spPr bwMode="auto">
          <a:xfrm>
            <a:off x="1193802" y="3571397"/>
            <a:ext cx="1582370" cy="21166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Kevät 2015</a:t>
            </a:r>
          </a:p>
        </p:txBody>
      </p:sp>
      <p:sp>
        <p:nvSpPr>
          <p:cNvPr id="46" name="Pyöristetty suorakulmio 45"/>
          <p:cNvSpPr/>
          <p:nvPr/>
        </p:nvSpPr>
        <p:spPr bwMode="auto">
          <a:xfrm>
            <a:off x="241571" y="3571397"/>
            <a:ext cx="952229" cy="21166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Talvi 2014</a:t>
            </a:r>
          </a:p>
        </p:txBody>
      </p:sp>
      <p:sp>
        <p:nvSpPr>
          <p:cNvPr id="47" name="Pyöristetty suorakulmio 46"/>
          <p:cNvSpPr/>
          <p:nvPr/>
        </p:nvSpPr>
        <p:spPr bwMode="auto">
          <a:xfrm>
            <a:off x="2776171" y="3571397"/>
            <a:ext cx="3418747" cy="21166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Syksy </a:t>
            </a: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2015</a:t>
            </a:r>
          </a:p>
        </p:txBody>
      </p:sp>
      <p:sp>
        <p:nvSpPr>
          <p:cNvPr id="48" name="Pyöristetty suorakulmio 47"/>
          <p:cNvSpPr/>
          <p:nvPr/>
        </p:nvSpPr>
        <p:spPr bwMode="auto">
          <a:xfrm>
            <a:off x="6194919" y="3571397"/>
            <a:ext cx="1582373" cy="21166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Kevät </a:t>
            </a: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2016</a:t>
            </a:r>
          </a:p>
        </p:txBody>
      </p:sp>
      <p:sp>
        <p:nvSpPr>
          <p:cNvPr id="51" name="Pyöristetty suorakulmio 50"/>
          <p:cNvSpPr/>
          <p:nvPr/>
        </p:nvSpPr>
        <p:spPr bwMode="auto">
          <a:xfrm>
            <a:off x="7786651" y="3571397"/>
            <a:ext cx="948267" cy="21166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2016-2018</a:t>
            </a:r>
          </a:p>
        </p:txBody>
      </p:sp>
      <p:sp>
        <p:nvSpPr>
          <p:cNvPr id="52" name="Tekstiruutu 51"/>
          <p:cNvSpPr txBox="1"/>
          <p:nvPr/>
        </p:nvSpPr>
        <p:spPr>
          <a:xfrm rot="19541210">
            <a:off x="1538186" y="1956600"/>
            <a:ext cx="1468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000" b="1" dirty="0" smtClean="0"/>
              <a:t>Aloitusseminaari Teemaseminaari</a:t>
            </a:r>
            <a:endParaRPr lang="fi-FI" sz="1000" b="1" dirty="0"/>
          </a:p>
        </p:txBody>
      </p:sp>
      <p:cxnSp>
        <p:nvCxnSpPr>
          <p:cNvPr id="53" name="Suora nuoliyhdysviiva 52"/>
          <p:cNvCxnSpPr/>
          <p:nvPr/>
        </p:nvCxnSpPr>
        <p:spPr bwMode="auto">
          <a:xfrm>
            <a:off x="7777292" y="3191933"/>
            <a:ext cx="9359" cy="167640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Vuokaaviosymboli: Useita dokumentteja 55"/>
          <p:cNvSpPr/>
          <p:nvPr/>
        </p:nvSpPr>
        <p:spPr bwMode="auto">
          <a:xfrm>
            <a:off x="6668095" y="5247214"/>
            <a:ext cx="1084025" cy="929270"/>
          </a:xfrm>
          <a:prstGeom prst="flowChartMultidocumen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Väliarviointi,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raportti</a:t>
            </a:r>
          </a:p>
        </p:txBody>
      </p:sp>
      <p:sp>
        <p:nvSpPr>
          <p:cNvPr id="60" name="Vuokaaviosymboli: Useita dokumentteja 59"/>
          <p:cNvSpPr/>
          <p:nvPr/>
        </p:nvSpPr>
        <p:spPr bwMode="auto">
          <a:xfrm>
            <a:off x="7851718" y="5172708"/>
            <a:ext cx="1080063" cy="996951"/>
          </a:xfrm>
          <a:prstGeom prst="flowChartMultidocumen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000" dirty="0" smtClean="0">
                <a:solidFill>
                  <a:schemeClr val="tx1"/>
                </a:solidFill>
                <a:latin typeface="Verdana" pitchFamily="34" charset="0"/>
              </a:rPr>
              <a:t>Tarkennettu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000" dirty="0" smtClean="0">
                <a:solidFill>
                  <a:schemeClr val="tx1"/>
                </a:solidFill>
                <a:latin typeface="Verdana" pitchFamily="34" charset="0"/>
              </a:rPr>
              <a:t>toiminta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000" dirty="0">
                <a:solidFill>
                  <a:schemeClr val="tx1"/>
                </a:solidFill>
                <a:latin typeface="Verdana" pitchFamily="34" charset="0"/>
              </a:rPr>
              <a:t>s</a:t>
            </a:r>
            <a:r>
              <a:rPr lang="fi-FI" sz="1000" dirty="0" smtClean="0">
                <a:solidFill>
                  <a:schemeClr val="tx1"/>
                </a:solidFill>
                <a:latin typeface="Verdana" pitchFamily="34" charset="0"/>
              </a:rPr>
              <a:t>uunnitelma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000" dirty="0" smtClean="0">
                <a:solidFill>
                  <a:schemeClr val="tx1"/>
                </a:solidFill>
                <a:latin typeface="Verdana" pitchFamily="34" charset="0"/>
              </a:rPr>
              <a:t> 2016-2018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Vuokaaviosymboli: Useita dokumentteja 61"/>
          <p:cNvSpPr/>
          <p:nvPr/>
        </p:nvSpPr>
        <p:spPr bwMode="auto">
          <a:xfrm>
            <a:off x="775674" y="2480733"/>
            <a:ext cx="626533" cy="711200"/>
          </a:xfrm>
          <a:prstGeom prst="flowChartMultidocumen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Hanke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suunni-</a:t>
            </a:r>
            <a:endParaRPr kumimoji="0" lang="fi-FI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telma</a:t>
            </a:r>
            <a:endParaRPr kumimoji="0" lang="fi-FI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4" name="Tekstiruutu 53"/>
          <p:cNvSpPr txBox="1"/>
          <p:nvPr/>
        </p:nvSpPr>
        <p:spPr>
          <a:xfrm rot="19541210">
            <a:off x="5276320" y="2045228"/>
            <a:ext cx="15602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 smtClean="0"/>
              <a:t>Teemaseminaari</a:t>
            </a:r>
            <a:endParaRPr lang="fi-FI" sz="1000" b="1" dirty="0"/>
          </a:p>
        </p:txBody>
      </p:sp>
      <p:sp>
        <p:nvSpPr>
          <p:cNvPr id="2" name="Pyöristetty suorakulmio 1"/>
          <p:cNvSpPr/>
          <p:nvPr/>
        </p:nvSpPr>
        <p:spPr bwMode="auto">
          <a:xfrm>
            <a:off x="5080766" y="2816101"/>
            <a:ext cx="960120" cy="284753"/>
          </a:xfrm>
          <a:prstGeom prst="round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18.-19.11</a:t>
            </a:r>
            <a:r>
              <a:rPr kumimoji="0" lang="fi-FI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.</a:t>
            </a:r>
          </a:p>
        </p:txBody>
      </p:sp>
      <p:sp>
        <p:nvSpPr>
          <p:cNvPr id="57" name="Pyöristetty suorakulmio 56"/>
          <p:cNvSpPr/>
          <p:nvPr/>
        </p:nvSpPr>
        <p:spPr bwMode="auto">
          <a:xfrm>
            <a:off x="3124485" y="2804825"/>
            <a:ext cx="960120" cy="284753"/>
          </a:xfrm>
          <a:prstGeom prst="round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2.-3.9</a:t>
            </a:r>
            <a:r>
              <a:rPr kumimoji="0" lang="fi-FI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.</a:t>
            </a:r>
          </a:p>
        </p:txBody>
      </p:sp>
      <p:sp>
        <p:nvSpPr>
          <p:cNvPr id="59" name="Pyöristetty suorakulmio 58"/>
          <p:cNvSpPr/>
          <p:nvPr/>
        </p:nvSpPr>
        <p:spPr bwMode="auto">
          <a:xfrm>
            <a:off x="6708261" y="2793726"/>
            <a:ext cx="960120" cy="284753"/>
          </a:xfrm>
          <a:prstGeom prst="round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b="1" dirty="0" smtClean="0"/>
              <a:t>Huhtikuu</a:t>
            </a:r>
            <a:endParaRPr kumimoji="0" lang="fi-FI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5" name="Pyöristetty suorakulmio 64"/>
          <p:cNvSpPr/>
          <p:nvPr/>
        </p:nvSpPr>
        <p:spPr bwMode="auto">
          <a:xfrm>
            <a:off x="1493520" y="2800590"/>
            <a:ext cx="960120" cy="284753"/>
          </a:xfrm>
          <a:prstGeom prst="round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25.-26.3</a:t>
            </a:r>
            <a:r>
              <a:rPr kumimoji="0" lang="fi-FI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.</a:t>
            </a:r>
          </a:p>
        </p:txBody>
      </p:sp>
      <p:sp>
        <p:nvSpPr>
          <p:cNvPr id="66" name="Vinoneliö 65"/>
          <p:cNvSpPr/>
          <p:nvPr/>
        </p:nvSpPr>
        <p:spPr bwMode="auto">
          <a:xfrm>
            <a:off x="444500" y="2891366"/>
            <a:ext cx="271780" cy="219511"/>
          </a:xfrm>
          <a:prstGeom prst="diamond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Ellipsi 2"/>
          <p:cNvSpPr/>
          <p:nvPr/>
        </p:nvSpPr>
        <p:spPr bwMode="auto">
          <a:xfrm>
            <a:off x="2651760" y="1036320"/>
            <a:ext cx="1920240" cy="4853940"/>
          </a:xfrm>
          <a:prstGeom prst="ellipse">
            <a:avLst/>
          </a:prstGeom>
          <a:noFill/>
          <a:ln w="76200" cap="flat" cmpd="tri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05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Keskiviikon 2.9.2015 ohjelma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 smtClean="0">
                <a:solidFill>
                  <a:prstClr val="black"/>
                </a:solidFill>
                <a:ea typeface="Verdana"/>
                <a:cs typeface="Times New Roman"/>
              </a:rPr>
              <a:t>8.30 </a:t>
            </a: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- 9.30	</a:t>
            </a: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Aamukahvit, kuulumisten vaihtoa ja teemaseminaarin ja verkostotyön esittelyä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	</a:t>
            </a:r>
            <a:r>
              <a:rPr lang="fi-FI" sz="1200" i="1" kern="1200" dirty="0">
                <a:solidFill>
                  <a:prstClr val="black"/>
                </a:solidFill>
                <a:ea typeface="Verdana"/>
                <a:cs typeface="Times New Roman"/>
              </a:rPr>
              <a:t>Osallistujat ja FCG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r>
              <a:rPr lang="fi-FI" sz="1200" kern="1200" dirty="0" smtClean="0">
                <a:solidFill>
                  <a:prstClr val="black"/>
                </a:solidFill>
                <a:ea typeface="Verdana"/>
                <a:cs typeface="Times New Roman"/>
              </a:rPr>
              <a:t>9.30 </a:t>
            </a: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- 10.30	</a:t>
            </a: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Miten OPS 2016 vaikuttaa oppimisympäristöihin – case Oulu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1706563" lvl="0" indent="0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i="1" kern="1200" dirty="0" err="1">
                <a:solidFill>
                  <a:prstClr val="black"/>
                </a:solidFill>
                <a:ea typeface="Verdana"/>
                <a:cs typeface="Times New Roman"/>
              </a:rPr>
              <a:t>Lucina</a:t>
            </a:r>
            <a:r>
              <a:rPr lang="fi-FI" sz="1200" i="1" kern="1200" dirty="0">
                <a:solidFill>
                  <a:prstClr val="black"/>
                </a:solidFill>
                <a:ea typeface="Verdana"/>
                <a:cs typeface="Times New Roman"/>
              </a:rPr>
              <a:t> Väärälä ja Harri Kauppinen, Oulun sivistys- ja kulttuuri-palvelut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r>
              <a:rPr lang="fi-FI" sz="1200" kern="1200" dirty="0" smtClean="0">
                <a:solidFill>
                  <a:prstClr val="black"/>
                </a:solidFill>
                <a:ea typeface="Verdana"/>
                <a:cs typeface="Times New Roman"/>
              </a:rPr>
              <a:t>10.30 </a:t>
            </a: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- 12.00	</a:t>
            </a: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Vertaistyöryhmätyöskentelyä (OPS 2016)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	</a:t>
            </a:r>
            <a:r>
              <a:rPr lang="fi-FI" sz="1200" i="1" kern="1200" dirty="0" smtClean="0">
                <a:solidFill>
                  <a:prstClr val="black"/>
                </a:solidFill>
                <a:ea typeface="Verdana"/>
                <a:cs typeface="Times New Roman"/>
              </a:rPr>
              <a:t>Raila </a:t>
            </a:r>
            <a:r>
              <a:rPr lang="fi-FI" sz="1200" i="1" kern="1200" dirty="0">
                <a:solidFill>
                  <a:prstClr val="black"/>
                </a:solidFill>
                <a:ea typeface="Verdana"/>
                <a:cs typeface="Times New Roman"/>
              </a:rPr>
              <a:t>Oksanen ja Jari Poikonen, FCG Konsultointi </a:t>
            </a:r>
            <a:r>
              <a:rPr lang="fi-FI" sz="1200" i="1" kern="1200" dirty="0" smtClean="0">
                <a:solidFill>
                  <a:prstClr val="black"/>
                </a:solidFill>
                <a:ea typeface="Verdana"/>
                <a:cs typeface="Times New Roman"/>
              </a:rPr>
              <a:t>Oy</a:t>
            </a: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r>
              <a:rPr lang="fi-FI" sz="1200" kern="1200" dirty="0" smtClean="0">
                <a:solidFill>
                  <a:prstClr val="black"/>
                </a:solidFill>
                <a:ea typeface="Verdana"/>
                <a:cs typeface="Times New Roman"/>
              </a:rPr>
              <a:t>12.00 </a:t>
            </a: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- 12.45	Lounas Ravintola Edenissä</a:t>
            </a: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r>
              <a:rPr lang="fi-FI" sz="1200" kern="1200" dirty="0" smtClean="0">
                <a:solidFill>
                  <a:prstClr val="black"/>
                </a:solidFill>
                <a:ea typeface="Verdana"/>
                <a:cs typeface="Times New Roman"/>
              </a:rPr>
              <a:t>12.45</a:t>
            </a: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	</a:t>
            </a:r>
            <a:r>
              <a:rPr lang="fi-FI" sz="1200" kern="1200" dirty="0" smtClean="0">
                <a:solidFill>
                  <a:prstClr val="black"/>
                </a:solidFill>
                <a:ea typeface="Verdana"/>
                <a:cs typeface="Times New Roman"/>
              </a:rPr>
              <a:t>Lähtö </a:t>
            </a: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bussilla </a:t>
            </a:r>
            <a:r>
              <a:rPr lang="fi-FI" sz="1200" kern="1200" dirty="0" smtClean="0">
                <a:solidFill>
                  <a:prstClr val="black"/>
                </a:solidFill>
                <a:ea typeface="Verdana"/>
                <a:cs typeface="Times New Roman"/>
              </a:rPr>
              <a:t>Edenistä</a:t>
            </a: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13.00 - 14.00	</a:t>
            </a: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Vierailu Kastellin monitoimitaloon 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	</a:t>
            </a:r>
            <a:r>
              <a:rPr lang="fi-FI" sz="1200" i="1" kern="1200" dirty="0" smtClean="0">
                <a:solidFill>
                  <a:prstClr val="black"/>
                </a:solidFill>
                <a:ea typeface="Verdana"/>
                <a:cs typeface="Times New Roman"/>
              </a:rPr>
              <a:t>Timo </a:t>
            </a:r>
            <a:r>
              <a:rPr lang="fi-FI" sz="1200" i="1" kern="1200" dirty="0">
                <a:solidFill>
                  <a:prstClr val="black"/>
                </a:solidFill>
                <a:ea typeface="Verdana"/>
                <a:cs typeface="Times New Roman"/>
              </a:rPr>
              <a:t>Salmi, rehtori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14.00 - 14.45	</a:t>
            </a: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Päiväkahvit monitoimitalolla ja Hiukkavaaran Polun esittely</a:t>
            </a: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 – </a:t>
            </a:r>
            <a:r>
              <a:rPr lang="fi-FI" sz="1200" i="1" kern="1200" dirty="0">
                <a:solidFill>
                  <a:prstClr val="black"/>
                </a:solidFill>
                <a:ea typeface="Verdana"/>
                <a:cs typeface="Times New Roman"/>
              </a:rPr>
              <a:t>Mika Huhtala ja kollegat, Oulun Tilakeskus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14.45	Bussi lähtee </a:t>
            </a:r>
            <a:r>
              <a:rPr lang="fi-FI" sz="1200" kern="1200" dirty="0" err="1">
                <a:solidFill>
                  <a:prstClr val="black"/>
                </a:solidFill>
                <a:ea typeface="Verdana"/>
                <a:cs typeface="Times New Roman"/>
              </a:rPr>
              <a:t>Ritaharjuun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15.15 - 16.15	</a:t>
            </a: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Vierailu </a:t>
            </a:r>
            <a:r>
              <a:rPr lang="fi-FI" sz="1200" b="1" kern="1200" dirty="0" err="1">
                <a:solidFill>
                  <a:prstClr val="black"/>
                </a:solidFill>
                <a:ea typeface="Verdana"/>
                <a:cs typeface="Times New Roman"/>
              </a:rPr>
              <a:t>Ritaharjun</a:t>
            </a: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 koululle</a:t>
            </a: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 </a:t>
            </a: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	</a:t>
            </a:r>
            <a:r>
              <a:rPr lang="fi-FI" sz="1200" i="1" kern="1200" dirty="0" smtClean="0">
                <a:solidFill>
                  <a:prstClr val="black"/>
                </a:solidFill>
                <a:ea typeface="Verdana"/>
                <a:cs typeface="Times New Roman"/>
              </a:rPr>
              <a:t>Pertti </a:t>
            </a:r>
            <a:r>
              <a:rPr lang="fi-FI" sz="1200" i="1" kern="1200" dirty="0">
                <a:solidFill>
                  <a:prstClr val="black"/>
                </a:solidFill>
                <a:ea typeface="Verdana"/>
                <a:cs typeface="Times New Roman"/>
              </a:rPr>
              <a:t>Parpala, </a:t>
            </a:r>
            <a:r>
              <a:rPr lang="fi-FI" sz="1200" i="1" kern="1200" dirty="0" smtClean="0">
                <a:solidFill>
                  <a:prstClr val="black"/>
                </a:solidFill>
                <a:ea typeface="Verdana"/>
                <a:cs typeface="Times New Roman"/>
              </a:rPr>
              <a:t>rehtori</a:t>
            </a: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 smtClean="0">
                <a:solidFill>
                  <a:prstClr val="black"/>
                </a:solidFill>
                <a:ea typeface="Verdana"/>
                <a:cs typeface="Times New Roman"/>
              </a:rPr>
              <a:t>16.45</a:t>
            </a: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	Bussi takaisin Edenissä (palautekeskustelu bussissa)</a:t>
            </a: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17.00 - 18.45	Vapaata aikaa </a:t>
            </a:r>
            <a:r>
              <a:rPr lang="fi-FI" sz="1200" kern="1200" dirty="0" smtClean="0">
                <a:solidFill>
                  <a:prstClr val="black"/>
                </a:solidFill>
                <a:ea typeface="Verdana"/>
                <a:cs typeface="Times New Roman"/>
              </a:rPr>
              <a:t>kylpylällä</a:t>
            </a:r>
          </a:p>
          <a:p>
            <a:pPr marL="0" lvl="0" indent="0" algn="just">
              <a:spcBef>
                <a:spcPct val="0"/>
              </a:spcBef>
              <a:spcAft>
                <a:spcPts val="0"/>
              </a:spcAft>
              <a:buClrTx/>
              <a:buNone/>
              <a:tabLst>
                <a:tab pos="1706563" algn="l"/>
              </a:tabLst>
            </a:pP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18.45 - 19.15	</a:t>
            </a: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Rahoitus koulurakentamiselle ja toteutusmallit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	</a:t>
            </a:r>
            <a:r>
              <a:rPr lang="fi-FI" sz="1200" i="1" kern="1200" dirty="0">
                <a:solidFill>
                  <a:prstClr val="black"/>
                </a:solidFill>
                <a:ea typeface="Verdana"/>
                <a:cs typeface="Times New Roman"/>
              </a:rPr>
              <a:t>Daniel Eriksson, rahoituspäällikkö, Suomen Kuntarahoitus Oy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	Ravintola Nallikari</a:t>
            </a:r>
          </a:p>
          <a:p>
            <a:pPr marL="1706563" lvl="0" indent="-1706563" algn="just">
              <a:spcBef>
                <a:spcPct val="0"/>
              </a:spcBef>
              <a:spcAft>
                <a:spcPts val="0"/>
              </a:spcAft>
              <a:buClrTx/>
              <a:buNone/>
            </a:pPr>
            <a:r>
              <a:rPr lang="fi-FI" sz="1200" kern="1200" dirty="0">
                <a:solidFill>
                  <a:prstClr val="black"/>
                </a:solidFill>
                <a:ea typeface="Verdana"/>
                <a:cs typeface="Times New Roman"/>
              </a:rPr>
              <a:t>19.15 - 22.00	</a:t>
            </a:r>
            <a:r>
              <a:rPr lang="fi-FI" sz="1200" b="1" kern="1200" dirty="0">
                <a:solidFill>
                  <a:prstClr val="black"/>
                </a:solidFill>
                <a:ea typeface="Verdana"/>
                <a:cs typeface="Times New Roman"/>
              </a:rPr>
              <a:t>Illallinen ja keskustelut Ravintola </a:t>
            </a:r>
            <a:r>
              <a:rPr lang="fi-FI" sz="1200" b="1" kern="1200" dirty="0" smtClean="0">
                <a:solidFill>
                  <a:prstClr val="black"/>
                </a:solidFill>
                <a:ea typeface="Verdana"/>
                <a:cs typeface="Times New Roman"/>
              </a:rPr>
              <a:t>Nallikarissa</a:t>
            </a:r>
            <a:endParaRPr lang="fi-FI" sz="1200" kern="1200" dirty="0">
              <a:solidFill>
                <a:prstClr val="black"/>
              </a:solidFill>
              <a:ea typeface="Verdana"/>
              <a:cs typeface="Times New Roman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smtClean="0"/>
              <a:t>  Page </a:t>
            </a:r>
            <a:fld id="{5DD9209F-FA31-42D0-9C51-079867EBFC81}" type="slidenum">
              <a:rPr lang="fi-FI" sz="800" smtClean="0"/>
              <a:pPr/>
              <a:t>3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347120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Torstain 3.9.2015 ohjelma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706563" algn="l"/>
              </a:tabLst>
            </a:pPr>
            <a:r>
              <a:rPr lang="fi-FI" sz="1200" dirty="0">
                <a:solidFill>
                  <a:schemeClr val="tx1"/>
                </a:solidFill>
              </a:rPr>
              <a:t>08.30 - 09.30	</a:t>
            </a:r>
            <a:r>
              <a:rPr lang="fi-FI" sz="1200" b="1" dirty="0">
                <a:solidFill>
                  <a:schemeClr val="tx1"/>
                </a:solidFill>
              </a:rPr>
              <a:t>Kokemuksia ja havaintoja koulurakentamisen trendeistä</a:t>
            </a:r>
            <a:endParaRPr lang="fi-FI" sz="1200" dirty="0">
              <a:solidFill>
                <a:schemeClr val="tx1"/>
              </a:solidFill>
            </a:endParaRP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b="1" dirty="0">
                <a:solidFill>
                  <a:schemeClr val="tx1"/>
                </a:solidFill>
              </a:rPr>
              <a:t> </a:t>
            </a:r>
            <a:r>
              <a:rPr lang="fi-FI" sz="1200" b="1" dirty="0" smtClean="0">
                <a:solidFill>
                  <a:schemeClr val="tx1"/>
                </a:solidFill>
              </a:rPr>
              <a:t>	</a:t>
            </a:r>
            <a:r>
              <a:rPr lang="fi-FI" sz="1100" i="1" dirty="0" smtClean="0">
                <a:solidFill>
                  <a:schemeClr val="tx1"/>
                </a:solidFill>
              </a:rPr>
              <a:t>Mika </a:t>
            </a:r>
            <a:r>
              <a:rPr lang="fi-FI" sz="1100" i="1" dirty="0">
                <a:solidFill>
                  <a:schemeClr val="tx1"/>
                </a:solidFill>
              </a:rPr>
              <a:t>Sutinen, FCG Suunnittelu ja Tekniikka Oy ja Raila Oksanen, FCG Konsultointi Oy</a:t>
            </a:r>
            <a:endParaRPr lang="fi-FI" sz="11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1200" dirty="0" smtClean="0">
                <a:solidFill>
                  <a:schemeClr val="tx1"/>
                </a:solidFill>
              </a:rPr>
              <a:t>09.30 </a:t>
            </a:r>
            <a:r>
              <a:rPr lang="fi-FI" sz="1200" dirty="0">
                <a:solidFill>
                  <a:schemeClr val="tx1"/>
                </a:solidFill>
              </a:rPr>
              <a:t>- 11.15 	</a:t>
            </a:r>
            <a:r>
              <a:rPr lang="fi-FI" sz="1200" b="1" dirty="0">
                <a:solidFill>
                  <a:schemeClr val="tx1"/>
                </a:solidFill>
              </a:rPr>
              <a:t>Vertaistyöryhmätyöskentelyä (OPS 2016)</a:t>
            </a:r>
            <a:endParaRPr lang="fi-FI" sz="1200" dirty="0">
              <a:solidFill>
                <a:schemeClr val="tx1"/>
              </a:solidFill>
            </a:endParaRP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b="1" dirty="0">
                <a:solidFill>
                  <a:schemeClr val="tx1"/>
                </a:solidFill>
              </a:rPr>
              <a:t>	</a:t>
            </a:r>
            <a:r>
              <a:rPr lang="fi-FI" sz="1200" i="1" dirty="0" smtClean="0">
                <a:solidFill>
                  <a:schemeClr val="tx1"/>
                </a:solidFill>
              </a:rPr>
              <a:t>Raila </a:t>
            </a:r>
            <a:r>
              <a:rPr lang="fi-FI" sz="1200" i="1" dirty="0">
                <a:solidFill>
                  <a:schemeClr val="tx1"/>
                </a:solidFill>
              </a:rPr>
              <a:t>Oksanen ja Jari Poikonen, FCG Konsultointi Oy</a:t>
            </a:r>
            <a:endParaRPr lang="fi-FI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1200" dirty="0">
                <a:solidFill>
                  <a:schemeClr val="tx1"/>
                </a:solidFill>
              </a:rPr>
              <a:t> </a:t>
            </a: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dirty="0">
                <a:solidFill>
                  <a:schemeClr val="tx1"/>
                </a:solidFill>
              </a:rPr>
              <a:t>11.15 - 12.00	Lounas Ravintola Eden</a:t>
            </a: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dirty="0">
                <a:solidFill>
                  <a:schemeClr val="tx1"/>
                </a:solidFill>
              </a:rPr>
              <a:t>	</a:t>
            </a:r>
            <a:r>
              <a:rPr lang="fi-FI" sz="1200" dirty="0" smtClean="0">
                <a:solidFill>
                  <a:schemeClr val="tx1"/>
                </a:solidFill>
              </a:rPr>
              <a:t>Uloskirjautuminen </a:t>
            </a:r>
            <a:r>
              <a:rPr lang="fi-FI" sz="1200" dirty="0">
                <a:solidFill>
                  <a:schemeClr val="tx1"/>
                </a:solidFill>
              </a:rPr>
              <a:t>hotellista</a:t>
            </a:r>
          </a:p>
          <a:p>
            <a:pPr marL="0" indent="0">
              <a:buNone/>
            </a:pPr>
            <a:r>
              <a:rPr lang="fi-FI" sz="1200" dirty="0">
                <a:solidFill>
                  <a:schemeClr val="tx1"/>
                </a:solidFill>
              </a:rPr>
              <a:t> </a:t>
            </a: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dirty="0">
                <a:solidFill>
                  <a:schemeClr val="tx1"/>
                </a:solidFill>
              </a:rPr>
              <a:t>12.00	</a:t>
            </a:r>
            <a:r>
              <a:rPr lang="fi-FI" sz="1200" b="1" dirty="0" smtClean="0">
                <a:solidFill>
                  <a:schemeClr val="tx1"/>
                </a:solidFill>
              </a:rPr>
              <a:t>Bussi </a:t>
            </a:r>
            <a:r>
              <a:rPr lang="fi-FI" sz="1200" b="1" dirty="0">
                <a:solidFill>
                  <a:schemeClr val="tx1"/>
                </a:solidFill>
              </a:rPr>
              <a:t>lähtee Oulun Normaalikoululle</a:t>
            </a:r>
            <a:endParaRPr lang="fi-FI" sz="1200" dirty="0">
              <a:solidFill>
                <a:schemeClr val="tx1"/>
              </a:solidFill>
            </a:endParaRP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dirty="0" smtClean="0">
                <a:solidFill>
                  <a:schemeClr val="tx1"/>
                </a:solidFill>
              </a:rPr>
              <a:t>12.30 </a:t>
            </a:r>
            <a:r>
              <a:rPr lang="fi-FI" sz="1200" dirty="0">
                <a:solidFill>
                  <a:schemeClr val="tx1"/>
                </a:solidFill>
              </a:rPr>
              <a:t>- 14.30	</a:t>
            </a:r>
            <a:r>
              <a:rPr lang="fi-FI" sz="1200" b="1" dirty="0">
                <a:solidFill>
                  <a:schemeClr val="tx1"/>
                </a:solidFill>
              </a:rPr>
              <a:t>Design menetelmät opetuksen suunnittelussa työpaja:</a:t>
            </a:r>
            <a:endParaRPr lang="fi-FI" sz="1200" dirty="0">
              <a:solidFill>
                <a:schemeClr val="tx1"/>
              </a:solidFill>
            </a:endParaRPr>
          </a:p>
          <a:p>
            <a:pPr lvl="6"/>
            <a:r>
              <a:rPr lang="fi-FI" sz="1200" dirty="0" smtClean="0">
                <a:solidFill>
                  <a:schemeClr val="tx1"/>
                </a:solidFill>
              </a:rPr>
              <a:t>miten </a:t>
            </a:r>
            <a:r>
              <a:rPr lang="fi-FI" sz="1200" dirty="0">
                <a:solidFill>
                  <a:schemeClr val="tx1"/>
                </a:solidFill>
              </a:rPr>
              <a:t>uudet työskentelytavat tulevat muuttamaan tilatarvetta ja oppimaisemasuunnittelua</a:t>
            </a:r>
          </a:p>
          <a:p>
            <a:pPr lvl="6"/>
            <a:r>
              <a:rPr lang="fi-FI" sz="1200" dirty="0">
                <a:solidFill>
                  <a:schemeClr val="tx1"/>
                </a:solidFill>
              </a:rPr>
              <a:t>mitä on oppimaisema-ajattelu? </a:t>
            </a:r>
          </a:p>
          <a:p>
            <a:pPr lvl="6"/>
            <a:r>
              <a:rPr lang="fi-FI" sz="1200" dirty="0">
                <a:solidFill>
                  <a:schemeClr val="tx1"/>
                </a:solidFill>
              </a:rPr>
              <a:t>design- menetelmien käyttö opetussuunnitelmatyössä, opetuksen suunnittelussa ja oppimisprosessien tukena.</a:t>
            </a: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b="1" dirty="0">
                <a:solidFill>
                  <a:schemeClr val="tx1"/>
                </a:solidFill>
              </a:rPr>
              <a:t> </a:t>
            </a:r>
            <a:r>
              <a:rPr lang="fi-FI" sz="1200" b="1" dirty="0" smtClean="0">
                <a:solidFill>
                  <a:schemeClr val="tx1"/>
                </a:solidFill>
              </a:rPr>
              <a:t>	</a:t>
            </a:r>
            <a:r>
              <a:rPr lang="fi-FI" sz="1200" i="1" dirty="0" smtClean="0">
                <a:solidFill>
                  <a:schemeClr val="tx1"/>
                </a:solidFill>
              </a:rPr>
              <a:t>Markku </a:t>
            </a:r>
            <a:r>
              <a:rPr lang="fi-FI" sz="1200" i="1" dirty="0">
                <a:solidFill>
                  <a:schemeClr val="tx1"/>
                </a:solidFill>
              </a:rPr>
              <a:t>Lang ja Pasi Kurttila, Oulun Normaalikoulu</a:t>
            </a:r>
            <a:endParaRPr lang="fi-FI" sz="1200" dirty="0">
              <a:solidFill>
                <a:schemeClr val="tx1"/>
              </a:solidFill>
            </a:endParaRP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dirty="0" smtClean="0">
                <a:solidFill>
                  <a:schemeClr val="tx1"/>
                </a:solidFill>
              </a:rPr>
              <a:t>14.30 </a:t>
            </a:r>
            <a:r>
              <a:rPr lang="fi-FI" sz="1200" dirty="0">
                <a:solidFill>
                  <a:schemeClr val="tx1"/>
                </a:solidFill>
              </a:rPr>
              <a:t>- 15.30</a:t>
            </a:r>
            <a:r>
              <a:rPr lang="fi-FI" sz="1200" b="1" dirty="0">
                <a:solidFill>
                  <a:schemeClr val="tx1"/>
                </a:solidFill>
              </a:rPr>
              <a:t>	Tutustuminen Oulun Normaalikoulun </a:t>
            </a:r>
            <a:r>
              <a:rPr lang="fi-FI" sz="1200" b="1" dirty="0" err="1">
                <a:solidFill>
                  <a:schemeClr val="tx1"/>
                </a:solidFill>
              </a:rPr>
              <a:t>Ubiko-tiloihin</a:t>
            </a:r>
            <a:r>
              <a:rPr lang="fi-FI" sz="1200" b="1" dirty="0">
                <a:solidFill>
                  <a:schemeClr val="tx1"/>
                </a:solidFill>
              </a:rPr>
              <a:t>:</a:t>
            </a:r>
            <a:endParaRPr lang="fi-FI" sz="1200" dirty="0">
              <a:solidFill>
                <a:schemeClr val="tx1"/>
              </a:solidFill>
            </a:endParaRP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i="1" dirty="0" smtClean="0">
                <a:solidFill>
                  <a:schemeClr val="tx1"/>
                </a:solidFill>
              </a:rPr>
              <a:t>	Markku </a:t>
            </a:r>
            <a:r>
              <a:rPr lang="fi-FI" sz="1200" i="1" dirty="0">
                <a:solidFill>
                  <a:schemeClr val="tx1"/>
                </a:solidFill>
              </a:rPr>
              <a:t>Lang ja Pasi Kurttila, Oulun Normaalikoulu</a:t>
            </a:r>
            <a:endParaRPr lang="fi-FI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1200" i="1" dirty="0">
                <a:solidFill>
                  <a:schemeClr val="tx1"/>
                </a:solidFill>
              </a:rPr>
              <a:t> </a:t>
            </a:r>
            <a:endParaRPr lang="fi-FI" sz="1200" dirty="0">
              <a:solidFill>
                <a:schemeClr val="tx1"/>
              </a:solidFill>
            </a:endParaRP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dirty="0" smtClean="0">
                <a:solidFill>
                  <a:schemeClr val="tx1"/>
                </a:solidFill>
              </a:rPr>
              <a:t>15.30</a:t>
            </a:r>
            <a:r>
              <a:rPr lang="fi-FI" sz="1200" dirty="0">
                <a:solidFill>
                  <a:schemeClr val="tx1"/>
                </a:solidFill>
              </a:rPr>
              <a:t>	</a:t>
            </a:r>
            <a:r>
              <a:rPr lang="fi-FI" sz="1200" dirty="0" smtClean="0">
                <a:solidFill>
                  <a:schemeClr val="tx1"/>
                </a:solidFill>
              </a:rPr>
              <a:t>Bussi </a:t>
            </a:r>
            <a:r>
              <a:rPr lang="fi-FI" sz="1200" dirty="0">
                <a:solidFill>
                  <a:schemeClr val="tx1"/>
                </a:solidFill>
              </a:rPr>
              <a:t>lähtee Oulun keskustaan ja siitä edelleen lentokentälle</a:t>
            </a: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dirty="0" smtClean="0">
                <a:solidFill>
                  <a:schemeClr val="tx1"/>
                </a:solidFill>
              </a:rPr>
              <a:t>15.30 </a:t>
            </a:r>
            <a:r>
              <a:rPr lang="fi-FI" sz="1200" dirty="0">
                <a:solidFill>
                  <a:schemeClr val="tx1"/>
                </a:solidFill>
              </a:rPr>
              <a:t>- 16.00	</a:t>
            </a:r>
            <a:r>
              <a:rPr lang="fi-FI" sz="1200" b="1" dirty="0">
                <a:solidFill>
                  <a:schemeClr val="tx1"/>
                </a:solidFill>
              </a:rPr>
              <a:t>Palautekeskustelua bussissa</a:t>
            </a:r>
            <a:endParaRPr lang="fi-FI" sz="1200" dirty="0">
              <a:solidFill>
                <a:schemeClr val="tx1"/>
              </a:solidFill>
            </a:endParaRPr>
          </a:p>
          <a:p>
            <a:pPr marL="0" indent="0">
              <a:buNone/>
              <a:tabLst>
                <a:tab pos="1706563" algn="l"/>
              </a:tabLst>
            </a:pPr>
            <a:r>
              <a:rPr lang="fi-FI" sz="1200" dirty="0" smtClean="0">
                <a:solidFill>
                  <a:schemeClr val="tx1"/>
                </a:solidFill>
              </a:rPr>
              <a:t>16.15 </a:t>
            </a:r>
            <a:r>
              <a:rPr lang="fi-FI" sz="1200" dirty="0">
                <a:solidFill>
                  <a:schemeClr val="tx1"/>
                </a:solidFill>
              </a:rPr>
              <a:t>	</a:t>
            </a:r>
            <a:r>
              <a:rPr lang="fi-FI" sz="1200" dirty="0" smtClean="0">
                <a:solidFill>
                  <a:schemeClr val="tx1"/>
                </a:solidFill>
              </a:rPr>
              <a:t>Bussi lentokentällä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fi-FI" smtClean="0"/>
              <a:t> </a:t>
            </a:r>
            <a:fld id="{BCC369D7-AD67-4007-8CD9-AD74EEED516B}" type="datetime1">
              <a:rPr lang="fi-FI" sz="800" smtClean="0"/>
              <a:pPr/>
              <a:t>3.9.2015</a:t>
            </a:fld>
            <a:r>
              <a:rPr lang="fi-FI" sz="800" smtClean="0"/>
              <a:t>  Page </a:t>
            </a:r>
            <a:fld id="{5DD9209F-FA31-42D0-9C51-079867EBFC81}" type="slidenum">
              <a:rPr lang="fi-FI" sz="800" smtClean="0"/>
              <a:pPr/>
              <a:t>4</a:t>
            </a:fld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142502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Palaute viime kerrasta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Kiiteltiin asiantuntijoiden tasoa 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Koulutustila olisi voinut olla parempi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u="sng" dirty="0" smtClean="0"/>
              <a:t>Enemmän aikaa keskustelulle ja verkostoitumiseen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Kouluvierailun kohde vähän liian perinteinen, mutta päiväkotiyhteys oli mielenkiintoinen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Majoitus ja koulutus hyvä olla samoissa tiloissa, jotta keskustelua voitaisiin jatkaa vapaa-ajallakin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Insert Firstname Lastname via &gt; Home &gt; FCG &gt; Header/Footer &gt; Footer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7822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Projektin kulku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400"/>
            <a:ext cx="8229600" cy="4841114"/>
          </a:xfrm>
        </p:spPr>
        <p:txBody>
          <a:bodyPr/>
          <a:lstStyle/>
          <a:p>
            <a:r>
              <a:rPr lang="fi-FI" dirty="0" smtClean="0"/>
              <a:t>Teemaseminaareissa edetty toiseen, jossa aiheena: Opetussuunnitelman soveltaminen kouluissa</a:t>
            </a:r>
          </a:p>
          <a:p>
            <a:r>
              <a:rPr lang="fi-FI" dirty="0" smtClean="0"/>
              <a:t>Seuraava Teemaseminaari Helsingissä 18.-19.11.2015, jossa aiheena : Oppimisympäristöön integroitunut teknologia</a:t>
            </a:r>
          </a:p>
          <a:p>
            <a:r>
              <a:rPr lang="fi-FI" dirty="0" smtClean="0"/>
              <a:t>Ohjausryhmän kokous 18.11.2015</a:t>
            </a:r>
          </a:p>
          <a:p>
            <a:r>
              <a:rPr lang="fi-FI" dirty="0" smtClean="0"/>
              <a:t>Työpajat kunnissa 10/2015 – 3/2016 – aikataulut lukkoon syyskuussa 2015</a:t>
            </a:r>
          </a:p>
          <a:p>
            <a:r>
              <a:rPr lang="fi-FI" dirty="0" smtClean="0"/>
              <a:t>Väliraportti 12/2015</a:t>
            </a:r>
          </a:p>
          <a:p>
            <a:r>
              <a:rPr lang="fi-FI" dirty="0" smtClean="0"/>
              <a:t>Viimeinen teemaseminaari, jossa aiheena: Muuntuva koulurakennus huhtikuu 2016 (Keski-Suomi?)</a:t>
            </a:r>
          </a:p>
          <a:p>
            <a:r>
              <a:rPr lang="fi-FI" dirty="0" smtClean="0"/>
              <a:t>Ohjausryhmän kokous huhtikuu 2016</a:t>
            </a:r>
          </a:p>
          <a:p>
            <a:r>
              <a:rPr lang="fi-FI" dirty="0" smtClean="0"/>
              <a:t>Jatkosta sopiminen</a:t>
            </a:r>
          </a:p>
          <a:p>
            <a:r>
              <a:rPr lang="fi-FI" dirty="0" smtClean="0"/>
              <a:t>Nettiin tehty yhteenveto parhaista käytänteistä ja kuntakohtaisista </a:t>
            </a:r>
            <a:r>
              <a:rPr lang="fi-FI" dirty="0" err="1" smtClean="0"/>
              <a:t>caseista</a:t>
            </a:r>
            <a:r>
              <a:rPr lang="fi-FI" dirty="0" smtClean="0"/>
              <a:t> 6/2016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Insert Firstname Lastname via &gt; Home &gt; FCG &gt; Header/Footer &gt; Footer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486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Verkostotyöskentely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Kaksi ryhmää perustettu 3/2015 – vetäjinä Eero Väätäinen ja Jani Alakangas</a:t>
            </a:r>
          </a:p>
          <a:p>
            <a:r>
              <a:rPr lang="fi-FI" dirty="0" smtClean="0"/>
              <a:t>Ensimmäisen välitehtävän aloittaminen 5/2015</a:t>
            </a:r>
          </a:p>
          <a:p>
            <a:r>
              <a:rPr lang="fi-FI" dirty="0" smtClean="0"/>
              <a:t>Ensimmäisen välitehtävän deadline kunnista ryhmien vetäjille 8/2015</a:t>
            </a:r>
          </a:p>
          <a:p>
            <a:r>
              <a:rPr lang="fi-FI" dirty="0" smtClean="0"/>
              <a:t>Vetäjät esittelevät ryhmiensä koosteet tänään 2.9, jonka jälkeen keskustelua aiheesta sekä verkostotyöskentelyn etenemisestä ja </a:t>
            </a:r>
            <a:r>
              <a:rPr lang="fi-FI" dirty="0" err="1" smtClean="0"/>
              <a:t>lopputulemasta</a:t>
            </a:r>
            <a:r>
              <a:rPr lang="fi-FI" dirty="0" smtClean="0"/>
              <a:t> (muoto ja laajuus)</a:t>
            </a:r>
          </a:p>
          <a:p>
            <a:r>
              <a:rPr lang="fi-FI" dirty="0" smtClean="0"/>
              <a:t>3.9 uusi  välitehtävä samoille ryhmille – tulokset puretaan 18.11.2015</a:t>
            </a:r>
          </a:p>
          <a:p>
            <a:r>
              <a:rPr lang="fi-FI" dirty="0" smtClean="0"/>
              <a:t>19.11 uusi välitehtävä samoille ryhmille ja tulokset puretaan huhtikuussa 2016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Insert Firstname Lastname via &gt; Home &gt; FCG &gt; Header/Footer &gt; Footer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386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Lopputulema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Kerätään yhteen: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dirty="0" err="1" smtClean="0"/>
              <a:t>-Verkostotyöskentelyn</a:t>
            </a:r>
            <a:r>
              <a:rPr lang="fi-FI" dirty="0" smtClean="0"/>
              <a:t> aineisto</a:t>
            </a:r>
          </a:p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dirty="0" err="1" smtClean="0"/>
              <a:t>-Luentoaineistot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dirty="0" err="1" smtClean="0"/>
              <a:t>-Työpajoissa</a:t>
            </a:r>
            <a:r>
              <a:rPr lang="fi-FI" dirty="0" smtClean="0"/>
              <a:t> kerätty aineisto</a:t>
            </a:r>
          </a:p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dirty="0" err="1" smtClean="0"/>
              <a:t>-Kunnista</a:t>
            </a:r>
            <a:r>
              <a:rPr lang="fi-FI" dirty="0" smtClean="0"/>
              <a:t> saatu aineisto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Kootaan nettiin aineisto helppokäyttöiseen muotoon</a:t>
            </a:r>
          </a:p>
          <a:p>
            <a:r>
              <a:rPr lang="fi-FI" dirty="0" smtClean="0"/>
              <a:t>Aineisto koostuu parhaista käytänteistä, kuntien omista </a:t>
            </a:r>
            <a:r>
              <a:rPr lang="fi-FI" dirty="0" err="1" smtClean="0"/>
              <a:t>caseista</a:t>
            </a:r>
            <a:r>
              <a:rPr lang="fi-FI" dirty="0" smtClean="0"/>
              <a:t>, luentomateriaalista ja taustamateriaalilinkeistä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Insert Firstname Lastname via &gt; Home &gt; FCG &gt; Header/Footer &gt; Footer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454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Opetussuunnitelman soveltaminen uusissa oppimisympäristöissä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714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FCG Konsultointi">
      <a:dk1>
        <a:sysClr val="windowText" lastClr="000000"/>
      </a:dk1>
      <a:lt1>
        <a:sysClr val="window" lastClr="FFFFFF"/>
      </a:lt1>
      <a:dk2>
        <a:srgbClr val="464646"/>
      </a:dk2>
      <a:lt2>
        <a:srgbClr val="FFFFFF"/>
      </a:lt2>
      <a:accent1>
        <a:srgbClr val="005F92"/>
      </a:accent1>
      <a:accent2>
        <a:srgbClr val="5BC2EB"/>
      </a:accent2>
      <a:accent3>
        <a:srgbClr val="CBECF8"/>
      </a:accent3>
      <a:accent4>
        <a:srgbClr val="D8D8D8"/>
      </a:accent4>
      <a:accent5>
        <a:srgbClr val="2D7FBE"/>
      </a:accent5>
      <a:accent6>
        <a:srgbClr val="1896C8"/>
      </a:accent6>
      <a:hlink>
        <a:srgbClr val="005F92"/>
      </a:hlink>
      <a:folHlink>
        <a:srgbClr val="1896C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1_Blank">
  <a:themeElements>
    <a:clrScheme name="FCG">
      <a:dk1>
        <a:srgbClr val="000000"/>
      </a:dk1>
      <a:lt1>
        <a:srgbClr val="FFFFFF"/>
      </a:lt1>
      <a:dk2>
        <a:srgbClr val="005F92"/>
      </a:dk2>
      <a:lt2>
        <a:srgbClr val="E2E2E2"/>
      </a:lt2>
      <a:accent1>
        <a:srgbClr val="4087AD"/>
      </a:accent1>
      <a:accent2>
        <a:srgbClr val="7FAFC8"/>
      </a:accent2>
      <a:accent3>
        <a:srgbClr val="BFD7E4"/>
      </a:accent3>
      <a:accent4>
        <a:srgbClr val="E5EFF4"/>
      </a:accent4>
      <a:accent5>
        <a:srgbClr val="505152"/>
      </a:accent5>
      <a:accent6>
        <a:srgbClr val="898A8B"/>
      </a:accent6>
      <a:hlink>
        <a:srgbClr val="005F92"/>
      </a:hlink>
      <a:folHlink>
        <a:srgbClr val="7FAFC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2120</TotalTime>
  <Words>727</Words>
  <Application>Microsoft Office PowerPoint</Application>
  <PresentationFormat>Näytössä katseltava diaesitys (4:3)</PresentationFormat>
  <Paragraphs>216</Paragraphs>
  <Slides>15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15</vt:i4>
      </vt:variant>
    </vt:vector>
  </HeadingPairs>
  <TitlesOfParts>
    <vt:vector size="17" baseType="lpstr">
      <vt:lpstr>Blank</vt:lpstr>
      <vt:lpstr>1_Blank</vt:lpstr>
      <vt:lpstr>Nova Schola Finlandia</vt:lpstr>
      <vt:lpstr>Nova Schola Finlandia –hankkeen työsuunnitelma, 1. vaihe</vt:lpstr>
      <vt:lpstr>Keskiviikon 2.9.2015 ohjelma</vt:lpstr>
      <vt:lpstr>Torstain 3.9.2015 ohjelma</vt:lpstr>
      <vt:lpstr>Palaute viime kerrasta</vt:lpstr>
      <vt:lpstr>Projektin kulku</vt:lpstr>
      <vt:lpstr>Verkostotyöskentely</vt:lpstr>
      <vt:lpstr>Lopputulema</vt:lpstr>
      <vt:lpstr>Opetussuunnitelman soveltaminen uusissa oppimisympäristöissä</vt:lpstr>
      <vt:lpstr>Nova Schola Finlandia teemat - Oppimisympäristöltään uusi koulu</vt:lpstr>
      <vt:lpstr>Työskentely</vt:lpstr>
      <vt:lpstr>Oppimisympäristöt</vt:lpstr>
      <vt:lpstr>PowerPoint-esitys</vt:lpstr>
      <vt:lpstr>Luku 4.5 Paikallisesti päätettävät asiat</vt:lpstr>
      <vt:lpstr>Ilmiö nimeltään Ops 2015</vt:lpstr>
    </vt:vector>
  </TitlesOfParts>
  <Company>FCG Finnish Consulting Group 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Kytöaho Taina</dc:creator>
  <cp:lastModifiedBy>Oksanen Raila</cp:lastModifiedBy>
  <cp:revision>286</cp:revision>
  <cp:lastPrinted>2014-11-06T13:55:38Z</cp:lastPrinted>
  <dcterms:created xsi:type="dcterms:W3CDTF">2012-06-06T07:19:23Z</dcterms:created>
  <dcterms:modified xsi:type="dcterms:W3CDTF">2015-09-03T07:23:33Z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</Properties>
</file>