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revisionInfo.xml" ContentType="application/vnd.ms-powerpoint.revisioninfo+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64" r:id="rId3"/>
    <p:sldId id="257" r:id="rId4"/>
    <p:sldId id="258" r:id="rId5"/>
    <p:sldId id="260" r:id="rId6"/>
    <p:sldId id="259" r:id="rId7"/>
    <p:sldId id="261" r:id="rId8"/>
    <p:sldId id="262" r:id="rId9"/>
    <p:sldId id="263" r:id="rId10"/>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6A8"/>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0281876-7566-822B-96FC-F565DEF7AA17}" v="1011" dt="2020-03-02T09:23:25.095"/>
    <p1510:client id="{20C70516-BB59-F142-FFAA-42EDF4440491}" v="4519" dt="2020-03-22T10:36:48.543"/>
    <p1510:client id="{31883F93-A1AB-8D3C-7019-90285DE36A9C}" v="1" dt="2020-03-16T16:20:06.357"/>
    <p1510:client id="{42D9F9D4-DEC1-94A9-6F61-238B39F06929}" v="876" dt="2020-03-22T10:37:38.851"/>
    <p1510:client id="{7EC28A0D-883F-95E0-2B81-2F10AEE90E58}" v="1527" dt="2020-03-22T09:03:50.094"/>
    <p1510:client id="{DB3A5DF6-3A0D-E921-0B67-6265D1C53C44}" v="967" dt="2020-03-02T09:24:06.11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 d="2"/>
          <a:sy n="1" d="2"/>
        </p:scale>
        <p:origin x="-2874" y="-1392"/>
      </p:cViewPr>
      <p:guideLst>
        <p:guide orient="horz" pos="2160"/>
        <p:guide pos="384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pPr/>
              <a:t>3/23/2020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pPr/>
              <a:t>‹#›</a:t>
            </a:fld>
            <a:endParaRPr lang="en-US"/>
          </a:p>
        </p:txBody>
      </p:sp>
    </p:spTree>
    <p:extLst>
      <p:ext uri="{BB962C8B-B14F-4D97-AF65-F5344CB8AC3E}">
        <p14:creationId xmlns:p14="http://schemas.microsoft.com/office/powerpoint/2010/main" xmlns="" val="3125225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pPr/>
              <a:t>3/23/2020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pPr/>
              <a:t>‹#›</a:t>
            </a:fld>
            <a:endParaRPr lang="en-US"/>
          </a:p>
        </p:txBody>
      </p:sp>
    </p:spTree>
    <p:extLst>
      <p:ext uri="{BB962C8B-B14F-4D97-AF65-F5344CB8AC3E}">
        <p14:creationId xmlns:p14="http://schemas.microsoft.com/office/powerpoint/2010/main" xmlns="" val="42843160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pPr/>
              <a:t>3/23/2020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pPr/>
              <a:t>‹#›</a:t>
            </a:fld>
            <a:endParaRPr lang="en-US"/>
          </a:p>
        </p:txBody>
      </p:sp>
    </p:spTree>
    <p:extLst>
      <p:ext uri="{BB962C8B-B14F-4D97-AF65-F5344CB8AC3E}">
        <p14:creationId xmlns:p14="http://schemas.microsoft.com/office/powerpoint/2010/main" xmlns="" val="12866525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pPr/>
              <a:t>3/23/2020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pPr/>
              <a:t>‹#›</a:t>
            </a:fld>
            <a:endParaRPr lang="en-US"/>
          </a:p>
        </p:txBody>
      </p:sp>
    </p:spTree>
    <p:extLst>
      <p:ext uri="{BB962C8B-B14F-4D97-AF65-F5344CB8AC3E}">
        <p14:creationId xmlns:p14="http://schemas.microsoft.com/office/powerpoint/2010/main" xmlns="" val="2301985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pPr/>
              <a:t>3/23/2020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pPr/>
              <a:t>‹#›</a:t>
            </a:fld>
            <a:endParaRPr lang="en-US"/>
          </a:p>
        </p:txBody>
      </p:sp>
    </p:spTree>
    <p:extLst>
      <p:ext uri="{BB962C8B-B14F-4D97-AF65-F5344CB8AC3E}">
        <p14:creationId xmlns:p14="http://schemas.microsoft.com/office/powerpoint/2010/main" xmlns="" val="24902689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pPr/>
              <a:t>3/23/2020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pPr/>
              <a:t>‹#›</a:t>
            </a:fld>
            <a:endParaRPr lang="en-US"/>
          </a:p>
        </p:txBody>
      </p:sp>
    </p:spTree>
    <p:extLst>
      <p:ext uri="{BB962C8B-B14F-4D97-AF65-F5344CB8AC3E}">
        <p14:creationId xmlns:p14="http://schemas.microsoft.com/office/powerpoint/2010/main" xmlns="" val="33791193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pPr/>
              <a:t>3/23/2020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pPr/>
              <a:t>‹#›</a:t>
            </a:fld>
            <a:endParaRPr lang="en-US"/>
          </a:p>
        </p:txBody>
      </p:sp>
    </p:spTree>
    <p:extLst>
      <p:ext uri="{BB962C8B-B14F-4D97-AF65-F5344CB8AC3E}">
        <p14:creationId xmlns:p14="http://schemas.microsoft.com/office/powerpoint/2010/main" xmlns="" val="12422082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pPr/>
              <a:t>3/23/2020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pPr/>
              <a:t>‹#›</a:t>
            </a:fld>
            <a:endParaRPr lang="en-US"/>
          </a:p>
        </p:txBody>
      </p:sp>
    </p:spTree>
    <p:extLst>
      <p:ext uri="{BB962C8B-B14F-4D97-AF65-F5344CB8AC3E}">
        <p14:creationId xmlns:p14="http://schemas.microsoft.com/office/powerpoint/2010/main" xmlns="" val="19353381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pPr/>
              <a:t>3/23/2020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pPr/>
              <a:t>‹#›</a:t>
            </a:fld>
            <a:endParaRPr lang="en-US"/>
          </a:p>
        </p:txBody>
      </p:sp>
    </p:spTree>
    <p:extLst>
      <p:ext uri="{BB962C8B-B14F-4D97-AF65-F5344CB8AC3E}">
        <p14:creationId xmlns:p14="http://schemas.microsoft.com/office/powerpoint/2010/main" xmlns="" val="29528391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pPr/>
              <a:t>3/23/2020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pPr/>
              <a:t>‹#›</a:t>
            </a:fld>
            <a:endParaRPr lang="en-US"/>
          </a:p>
        </p:txBody>
      </p:sp>
    </p:spTree>
    <p:extLst>
      <p:ext uri="{BB962C8B-B14F-4D97-AF65-F5344CB8AC3E}">
        <p14:creationId xmlns:p14="http://schemas.microsoft.com/office/powerpoint/2010/main" xmlns="" val="31145559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pPr/>
              <a:t>3/23/2020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pPr/>
              <a:t>‹#›</a:t>
            </a:fld>
            <a:endParaRPr lang="en-US"/>
          </a:p>
        </p:txBody>
      </p:sp>
    </p:spTree>
    <p:extLst>
      <p:ext uri="{BB962C8B-B14F-4D97-AF65-F5344CB8AC3E}">
        <p14:creationId xmlns:p14="http://schemas.microsoft.com/office/powerpoint/2010/main" xmlns="" val="20763771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pPr/>
              <a:t>3/23/2020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pPr/>
              <a:t>‹#›</a:t>
            </a:fld>
            <a:endParaRPr lang="en-US"/>
          </a:p>
        </p:txBody>
      </p:sp>
    </p:spTree>
    <p:extLst>
      <p:ext uri="{BB962C8B-B14F-4D97-AF65-F5344CB8AC3E}">
        <p14:creationId xmlns:p14="http://schemas.microsoft.com/office/powerpoint/2010/main" xmlns="" val="384439258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xmlns="" id="{0671A8AE-40A1-4631-A6B8-581AFF06548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Kuva 4" descr="Kuva, joka sisältää kohteen henkilö, nuori, nainen, katsominen&#10;&#10;Kuvaus luotu, erittäin korkea luotettavuus">
            <a:extLst>
              <a:ext uri="{FF2B5EF4-FFF2-40B4-BE49-F238E27FC236}">
                <a16:creationId xmlns:a16="http://schemas.microsoft.com/office/drawing/2014/main" xmlns="" id="{ABCA029A-7E09-4408-8810-50D82E2ECDF1}"/>
              </a:ext>
            </a:extLst>
          </p:cNvPr>
          <p:cNvPicPr>
            <a:picLocks noChangeAspect="1"/>
          </p:cNvPicPr>
          <p:nvPr/>
        </p:nvPicPr>
        <p:blipFill rotWithShape="1">
          <a:blip r:embed="rId2" cstate="print"/>
          <a:srcRect t="9091" r="27319" b="-1"/>
          <a:stretch/>
        </p:blipFill>
        <p:spPr>
          <a:xfrm>
            <a:off x="3523488" y="10"/>
            <a:ext cx="8668512" cy="6857990"/>
          </a:xfrm>
          <a:prstGeom prst="rect">
            <a:avLst/>
          </a:prstGeom>
        </p:spPr>
      </p:pic>
      <p:sp>
        <p:nvSpPr>
          <p:cNvPr id="20" name="Rectangle 19">
            <a:extLst>
              <a:ext uri="{FF2B5EF4-FFF2-40B4-BE49-F238E27FC236}">
                <a16:creationId xmlns:a16="http://schemas.microsoft.com/office/drawing/2014/main" xmlns="" id="{AB58EF07-17C2-48CF-ABB0-EEF1F17CB8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Otsikko 1"/>
          <p:cNvSpPr>
            <a:spLocks noGrp="1"/>
          </p:cNvSpPr>
          <p:nvPr>
            <p:ph type="ctrTitle"/>
          </p:nvPr>
        </p:nvSpPr>
        <p:spPr>
          <a:xfrm>
            <a:off x="477981" y="1122363"/>
            <a:ext cx="4023360" cy="3204134"/>
          </a:xfrm>
        </p:spPr>
        <p:txBody>
          <a:bodyPr anchor="b">
            <a:normAutofit/>
          </a:bodyPr>
          <a:lstStyle/>
          <a:p>
            <a:pPr algn="l"/>
            <a:r>
              <a:rPr lang="fi-FI" sz="4800">
                <a:cs typeface="Calibri Light"/>
              </a:rPr>
              <a:t>Mitä nuoret pelkää?</a:t>
            </a:r>
            <a:endParaRPr lang="fi-FI" sz="4800"/>
          </a:p>
        </p:txBody>
      </p:sp>
      <p:sp>
        <p:nvSpPr>
          <p:cNvPr id="3" name="Alaotsikko 2"/>
          <p:cNvSpPr>
            <a:spLocks noGrp="1"/>
          </p:cNvSpPr>
          <p:nvPr>
            <p:ph type="subTitle" idx="1"/>
          </p:nvPr>
        </p:nvSpPr>
        <p:spPr>
          <a:xfrm>
            <a:off x="477980" y="4872922"/>
            <a:ext cx="4023359" cy="1208141"/>
          </a:xfrm>
        </p:spPr>
        <p:txBody>
          <a:bodyPr vert="horz" lIns="91440" tIns="45720" rIns="91440" bIns="45720" rtlCol="0" anchor="t">
            <a:normAutofit/>
          </a:bodyPr>
          <a:lstStyle/>
          <a:p>
            <a:pPr algn="l"/>
            <a:r>
              <a:rPr lang="fi-FI" sz="2000" dirty="0">
                <a:cs typeface="Calibri"/>
              </a:rPr>
              <a:t>Nuorten pelot ja fobiat</a:t>
            </a:r>
          </a:p>
          <a:p>
            <a:pPr algn="l"/>
            <a:r>
              <a:rPr lang="fi-FI" sz="1600" dirty="0">
                <a:cs typeface="Calibri"/>
              </a:rPr>
              <a:t>Aliisa Laakso ja Sara Karppinen</a:t>
            </a:r>
          </a:p>
        </p:txBody>
      </p:sp>
      <p:sp>
        <p:nvSpPr>
          <p:cNvPr id="22" name="Rectangle 21">
            <a:extLst>
              <a:ext uri="{FF2B5EF4-FFF2-40B4-BE49-F238E27FC236}">
                <a16:creationId xmlns:a16="http://schemas.microsoft.com/office/drawing/2014/main" xmlns="" id="{AF2F604E-43BE-4DC3-B983-E071523364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4" name="Rectangle 23">
            <a:extLst>
              <a:ext uri="{FF2B5EF4-FFF2-40B4-BE49-F238E27FC236}">
                <a16:creationId xmlns:a16="http://schemas.microsoft.com/office/drawing/2014/main" xmlns="" id="{08C9B587-E65E-4B52-B37C-ABEBB6E879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782385677"/>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xmlns="" id="{D0F6FAC2-33D2-4800-96A8-F8CF886A245E}"/>
              </a:ext>
            </a:extLst>
          </p:cNvPr>
          <p:cNvSpPr>
            <a:spLocks noGrp="1"/>
          </p:cNvSpPr>
          <p:nvPr>
            <p:ph type="title"/>
          </p:nvPr>
        </p:nvSpPr>
        <p:spPr>
          <a:xfrm>
            <a:off x="648929" y="629266"/>
            <a:ext cx="5127031" cy="1676603"/>
          </a:xfrm>
        </p:spPr>
        <p:txBody>
          <a:bodyPr>
            <a:normAutofit/>
          </a:bodyPr>
          <a:lstStyle/>
          <a:p>
            <a:r>
              <a:rPr lang="fi-FI" sz="3700">
                <a:latin typeface="Calibri"/>
                <a:cs typeface="Calibri Light"/>
              </a:rPr>
              <a:t>Aineiston hankinta ja työn tekeminen, </a:t>
            </a:r>
            <a:r>
              <a:rPr lang="fi-FI" sz="3700" i="1">
                <a:latin typeface="Script MT Bold"/>
                <a:cs typeface="Calibri Light"/>
              </a:rPr>
              <a:t>koko </a:t>
            </a:r>
            <a:r>
              <a:rPr lang="fi-FI" sz="3700" i="1">
                <a:solidFill>
                  <a:srgbClr val="FF36A8"/>
                </a:solidFill>
                <a:latin typeface="Script MT Bold"/>
                <a:cs typeface="Calibri Light"/>
              </a:rPr>
              <a:t>p*</a:t>
            </a:r>
            <a:r>
              <a:rPr lang="fi-FI" sz="3700" i="1" err="1">
                <a:solidFill>
                  <a:srgbClr val="FF36A8"/>
                </a:solidFill>
                <a:latin typeface="Script MT Bold"/>
                <a:cs typeface="Calibri Light"/>
              </a:rPr>
              <a:t>ska</a:t>
            </a:r>
            <a:r>
              <a:rPr lang="fi-FI" sz="3700" i="1">
                <a:latin typeface="Script MT Bold"/>
                <a:cs typeface="Calibri Light"/>
              </a:rPr>
              <a:t> kasassa</a:t>
            </a:r>
            <a:endParaRPr lang="fi-FI" sz="3700" i="1">
              <a:latin typeface="Script MT Bold"/>
            </a:endParaRPr>
          </a:p>
        </p:txBody>
      </p:sp>
      <p:sp>
        <p:nvSpPr>
          <p:cNvPr id="3" name="Sisällön paikkamerkki 2">
            <a:extLst>
              <a:ext uri="{FF2B5EF4-FFF2-40B4-BE49-F238E27FC236}">
                <a16:creationId xmlns:a16="http://schemas.microsoft.com/office/drawing/2014/main" xmlns="" id="{6419C2F1-3D7B-40CE-8748-805A786F9B39}"/>
              </a:ext>
            </a:extLst>
          </p:cNvPr>
          <p:cNvSpPr>
            <a:spLocks noGrp="1"/>
          </p:cNvSpPr>
          <p:nvPr>
            <p:ph idx="1"/>
          </p:nvPr>
        </p:nvSpPr>
        <p:spPr>
          <a:xfrm>
            <a:off x="648930" y="2438400"/>
            <a:ext cx="5127029" cy="3785419"/>
          </a:xfrm>
        </p:spPr>
        <p:txBody>
          <a:bodyPr vert="horz" lIns="91440" tIns="45720" rIns="91440" bIns="45720" rtlCol="0" anchor="t">
            <a:normAutofit/>
          </a:bodyPr>
          <a:lstStyle/>
          <a:p>
            <a:pPr marL="0" indent="0">
              <a:buNone/>
            </a:pPr>
            <a:r>
              <a:rPr lang="fi-FI" sz="1200">
                <a:ea typeface="+mn-lt"/>
                <a:cs typeface="+mn-lt"/>
              </a:rPr>
              <a:t>Aloitimme tutkielman miettimällä mitä haluamme tukia ja tulimme siihen tulokseen, että pelot ja fobiat on mielenkiintoinen aihealue.</a:t>
            </a:r>
            <a:endParaRPr lang="fi-FI" sz="1200">
              <a:cs typeface="Calibri"/>
            </a:endParaRPr>
          </a:p>
          <a:p>
            <a:pPr marL="0" indent="0">
              <a:buNone/>
            </a:pPr>
            <a:r>
              <a:rPr lang="fi-FI" sz="1200">
                <a:cs typeface="Calibri"/>
              </a:rPr>
              <a:t>Aiheemme on suurimmaksi osaksi mielenterveyspsykologiaan liittyvä, mutta pelkoihin kuuluu myös muita psykologian osa-alueita, kuten sosiaalinen- ja </a:t>
            </a:r>
          </a:p>
          <a:p>
            <a:pPr marL="0" indent="0">
              <a:buNone/>
            </a:pPr>
            <a:r>
              <a:rPr lang="fi-FI" sz="1200">
                <a:cs typeface="Calibri"/>
              </a:rPr>
              <a:t>Teimme </a:t>
            </a:r>
            <a:r>
              <a:rPr lang="fi-FI" sz="1200" err="1">
                <a:cs typeface="Calibri"/>
              </a:rPr>
              <a:t>Formsilla</a:t>
            </a:r>
            <a:r>
              <a:rPr lang="fi-FI" sz="1200">
                <a:cs typeface="Calibri"/>
              </a:rPr>
              <a:t> kyselyn, johon laitoimme tutkimukseen liittyviä kysymyksiä ja jaoimme sen pariin sosiaaliseen mediaan (Snapchat ja WhatsApp). </a:t>
            </a:r>
          </a:p>
          <a:p>
            <a:pPr marL="0" indent="0">
              <a:buNone/>
            </a:pPr>
            <a:r>
              <a:rPr lang="fi-FI" sz="1200">
                <a:cs typeface="Calibri"/>
              </a:rPr>
              <a:t>Kysymykset joita kysyimme olivat:</a:t>
            </a:r>
          </a:p>
          <a:p>
            <a:pPr marL="0" indent="0">
              <a:buNone/>
            </a:pPr>
            <a:r>
              <a:rPr lang="fi-FI" sz="1200">
                <a:cs typeface="Calibri"/>
              </a:rPr>
              <a:t>-Mitä pelkäät?</a:t>
            </a:r>
          </a:p>
          <a:p>
            <a:pPr marL="0" indent="0">
              <a:buNone/>
            </a:pPr>
            <a:r>
              <a:rPr lang="fi-FI" sz="1200">
                <a:cs typeface="Calibri"/>
              </a:rPr>
              <a:t>-Miten reagoit pelkoosi?</a:t>
            </a:r>
          </a:p>
          <a:p>
            <a:pPr marL="0" indent="0">
              <a:buNone/>
            </a:pPr>
            <a:r>
              <a:rPr lang="fi-FI" sz="1200">
                <a:cs typeface="Calibri"/>
              </a:rPr>
              <a:t>-Mistä pelkosi johtuu?</a:t>
            </a:r>
          </a:p>
          <a:p>
            <a:pPr>
              <a:buNone/>
            </a:pPr>
            <a:r>
              <a:rPr lang="fi-FI" sz="1200">
                <a:cs typeface="Calibri"/>
              </a:rPr>
              <a:t>Kun tarpeeksi ihmisiä oli vastannut poistimme kyselyn ettei vastauksia tulisi lisää, kävimme kaikki </a:t>
            </a:r>
            <a:r>
              <a:rPr lang="fi-FI" sz="1200" err="1">
                <a:cs typeface="Calibri"/>
              </a:rPr>
              <a:t>vastaukse</a:t>
            </a:r>
            <a:r>
              <a:rPr lang="fi-FI" sz="1200">
                <a:cs typeface="Calibri"/>
              </a:rPr>
              <a:t> läpi ja poimimme sieltä yleiset reaktiot ja aiheuttajat. Myös rinnastimme kyselymme yleisempiin pelkoihin niiden tietyt reaktiot ja aiheuttajat, koska on helpompi keskittyä viiteen yleisempään pelkoon kun kaikkiin pelkoihin</a:t>
            </a:r>
            <a:endParaRPr lang="fi-FI" sz="1200">
              <a:ea typeface="+mn-lt"/>
              <a:cs typeface="+mn-lt"/>
            </a:endParaRPr>
          </a:p>
          <a:p>
            <a:pPr marL="0" indent="0">
              <a:buNone/>
            </a:pPr>
            <a:endParaRPr lang="fi-FI" sz="1200">
              <a:cs typeface="Calibri"/>
            </a:endParaRPr>
          </a:p>
          <a:p>
            <a:pPr marL="0" indent="0">
              <a:buNone/>
            </a:pPr>
            <a:endParaRPr lang="fi-FI" sz="1100">
              <a:cs typeface="Calibri"/>
            </a:endParaRPr>
          </a:p>
          <a:p>
            <a:pPr marL="0" indent="0">
              <a:buNone/>
            </a:pPr>
            <a:endParaRPr lang="fi-FI" sz="1100">
              <a:cs typeface="Calibri"/>
            </a:endParaRPr>
          </a:p>
        </p:txBody>
      </p:sp>
      <p:pic>
        <p:nvPicPr>
          <p:cNvPr id="24" name="Kuva 24">
            <a:extLst>
              <a:ext uri="{FF2B5EF4-FFF2-40B4-BE49-F238E27FC236}">
                <a16:creationId xmlns:a16="http://schemas.microsoft.com/office/drawing/2014/main" xmlns="" id="{55F70811-868E-4819-8A14-A32FCFBC7BA4}"/>
              </a:ext>
            </a:extLst>
          </p:cNvPr>
          <p:cNvPicPr>
            <a:picLocks noChangeAspect="1"/>
          </p:cNvPicPr>
          <p:nvPr/>
        </p:nvPicPr>
        <p:blipFill rotWithShape="1">
          <a:blip r:embed="rId2" cstate="print"/>
          <a:srcRect l="2082" r="1" b="1"/>
          <a:stretch/>
        </p:blipFill>
        <p:spPr>
          <a:xfrm>
            <a:off x="6090613" y="640082"/>
            <a:ext cx="5461724" cy="5577837"/>
          </a:xfrm>
          <a:prstGeom prst="rect">
            <a:avLst/>
          </a:prstGeom>
          <a:effectLst/>
        </p:spPr>
      </p:pic>
    </p:spTree>
    <p:extLst>
      <p:ext uri="{BB962C8B-B14F-4D97-AF65-F5344CB8AC3E}">
        <p14:creationId xmlns:p14="http://schemas.microsoft.com/office/powerpoint/2010/main" xmlns="" val="38586310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Kuva 5" descr="Kuva, joka sisältää kohteen istuminen, värikäs, etu, tietokone&#10;&#10;Kuvaus luotu, erittäin korkea luotettavuus">
            <a:extLst>
              <a:ext uri="{FF2B5EF4-FFF2-40B4-BE49-F238E27FC236}">
                <a16:creationId xmlns:a16="http://schemas.microsoft.com/office/drawing/2014/main" xmlns="" id="{2F78F760-3D0C-453D-8FD2-D5CC9CF15AD5}"/>
              </a:ext>
            </a:extLst>
          </p:cNvPr>
          <p:cNvPicPr>
            <a:picLocks noGrp="1" noChangeAspect="1"/>
          </p:cNvPicPr>
          <p:nvPr>
            <p:ph sz="half" idx="2"/>
          </p:nvPr>
        </p:nvPicPr>
        <p:blipFill rotWithShape="1">
          <a:blip r:embed="rId2" cstate="print"/>
          <a:srcRect/>
          <a:stretch/>
        </p:blipFill>
        <p:spPr>
          <a:xfrm>
            <a:off x="-1" y="10"/>
            <a:ext cx="12192000" cy="6857990"/>
          </a:xfrm>
          <a:prstGeom prst="rect">
            <a:avLst/>
          </a:prstGeom>
        </p:spPr>
      </p:pic>
      <p:sp>
        <p:nvSpPr>
          <p:cNvPr id="59" name="Freeform 5">
            <a:extLst>
              <a:ext uri="{FF2B5EF4-FFF2-40B4-BE49-F238E27FC236}">
                <a16:creationId xmlns:a16="http://schemas.microsoft.com/office/drawing/2014/main" xmlns="" id="{3CD9DF72-87A3-404E-A828-84CBF11A83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Otsikko 1">
            <a:extLst>
              <a:ext uri="{FF2B5EF4-FFF2-40B4-BE49-F238E27FC236}">
                <a16:creationId xmlns:a16="http://schemas.microsoft.com/office/drawing/2014/main" xmlns="" id="{9F46D585-828A-4A92-812F-8C17040A4137}"/>
              </a:ext>
            </a:extLst>
          </p:cNvPr>
          <p:cNvSpPr>
            <a:spLocks noGrp="1"/>
          </p:cNvSpPr>
          <p:nvPr>
            <p:ph type="title"/>
          </p:nvPr>
        </p:nvSpPr>
        <p:spPr>
          <a:xfrm>
            <a:off x="653419" y="1936362"/>
            <a:ext cx="4204137" cy="1342754"/>
          </a:xfrm>
        </p:spPr>
        <p:txBody>
          <a:bodyPr vert="horz" lIns="91440" tIns="45720" rIns="91440" bIns="45720" rtlCol="0" anchor="ctr">
            <a:normAutofit/>
          </a:bodyPr>
          <a:lstStyle/>
          <a:p>
            <a:pPr algn="ctr"/>
            <a:r>
              <a:rPr lang="en-US" sz="3600"/>
              <a:t>Tutkimus pyrkii...</a:t>
            </a:r>
          </a:p>
        </p:txBody>
      </p:sp>
      <p:cxnSp>
        <p:nvCxnSpPr>
          <p:cNvPr id="61" name="Straight Connector 60">
            <a:extLst>
              <a:ext uri="{FF2B5EF4-FFF2-40B4-BE49-F238E27FC236}">
                <a16:creationId xmlns:a16="http://schemas.microsoft.com/office/drawing/2014/main" xmlns="" id="{20E3A342-4D61-4E3F-AF90-1AB42AEB96C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Sisällön paikkamerkki 2">
            <a:extLst>
              <a:ext uri="{FF2B5EF4-FFF2-40B4-BE49-F238E27FC236}">
                <a16:creationId xmlns:a16="http://schemas.microsoft.com/office/drawing/2014/main" xmlns="" id="{3DD3E91C-8D70-4795-9DF8-C3119A3A8D30}"/>
              </a:ext>
            </a:extLst>
          </p:cNvPr>
          <p:cNvSpPr>
            <a:spLocks noGrp="1"/>
          </p:cNvSpPr>
          <p:nvPr>
            <p:ph sz="half" idx="1"/>
          </p:nvPr>
        </p:nvSpPr>
        <p:spPr>
          <a:xfrm>
            <a:off x="379839" y="3428779"/>
            <a:ext cx="5153314" cy="3393044"/>
          </a:xfrm>
        </p:spPr>
        <p:txBody>
          <a:bodyPr vert="horz" lIns="91440" tIns="45720" rIns="91440" bIns="45720" rtlCol="0" anchor="ctr">
            <a:normAutofit/>
          </a:bodyPr>
          <a:lstStyle/>
          <a:p>
            <a:pPr marL="0" indent="0">
              <a:buNone/>
            </a:pPr>
            <a:r>
              <a:rPr lang="en-US" sz="1800" dirty="0"/>
              <a:t>...</a:t>
            </a:r>
            <a:r>
              <a:rPr lang="en-US" sz="1800" dirty="0" err="1"/>
              <a:t>selvittämään</a:t>
            </a:r>
            <a:r>
              <a:rPr lang="en-US" sz="1800" dirty="0"/>
              <a:t>, </a:t>
            </a:r>
            <a:r>
              <a:rPr lang="en-US" sz="1800" dirty="0" err="1"/>
              <a:t>mitä</a:t>
            </a:r>
            <a:r>
              <a:rPr lang="en-US" sz="1800" dirty="0"/>
              <a:t> </a:t>
            </a:r>
            <a:r>
              <a:rPr lang="en-US" sz="1800" err="1"/>
              <a:t>nykynuoriso</a:t>
            </a:r>
            <a:r>
              <a:rPr lang="en-US" sz="1800"/>
              <a:t> </a:t>
            </a:r>
            <a:r>
              <a:rPr lang="en-US" sz="1800" dirty="0"/>
              <a:t>(13-19v)</a:t>
            </a:r>
            <a:r>
              <a:rPr lang="en-US" sz="1800"/>
              <a:t> </a:t>
            </a:r>
            <a:r>
              <a:rPr lang="en-US" sz="1800" err="1"/>
              <a:t>pelkää</a:t>
            </a:r>
            <a:r>
              <a:rPr lang="en-US" sz="1800" dirty="0"/>
              <a:t> ja </a:t>
            </a:r>
            <a:r>
              <a:rPr lang="en-US" sz="1800" dirty="0" err="1"/>
              <a:t>miten</a:t>
            </a:r>
            <a:r>
              <a:rPr lang="en-US" sz="1800" dirty="0"/>
              <a:t> </a:t>
            </a:r>
            <a:r>
              <a:rPr lang="en-US" sz="1800" dirty="0" err="1"/>
              <a:t>pelkoihin</a:t>
            </a:r>
            <a:r>
              <a:rPr lang="en-US" sz="1800" dirty="0"/>
              <a:t> </a:t>
            </a:r>
            <a:r>
              <a:rPr lang="en-US" sz="1800" dirty="0" err="1"/>
              <a:t>reagoidaan</a:t>
            </a:r>
            <a:r>
              <a:rPr lang="en-US" sz="1800" dirty="0"/>
              <a:t>. </a:t>
            </a:r>
            <a:endParaRPr lang="en-US" sz="1800" dirty="0">
              <a:cs typeface="Calibri" panose="020F0502020204030204"/>
            </a:endParaRPr>
          </a:p>
          <a:p>
            <a:pPr marL="0" indent="0">
              <a:buNone/>
            </a:pPr>
            <a:r>
              <a:rPr lang="en-US" sz="1800" dirty="0" err="1">
                <a:cs typeface="Calibri" panose="020F0502020204030204"/>
              </a:rPr>
              <a:t>Hypoteesimme</a:t>
            </a:r>
            <a:r>
              <a:rPr lang="en-US" sz="1800" dirty="0">
                <a:cs typeface="Calibri" panose="020F0502020204030204"/>
              </a:rPr>
              <a:t> </a:t>
            </a:r>
            <a:r>
              <a:rPr lang="en-US" sz="1800" dirty="0" err="1">
                <a:cs typeface="Calibri" panose="020F0502020204030204"/>
              </a:rPr>
              <a:t>oli</a:t>
            </a:r>
            <a:r>
              <a:rPr lang="en-US" sz="1800" dirty="0">
                <a:cs typeface="Calibri" panose="020F0502020204030204"/>
              </a:rPr>
              <a:t>, </a:t>
            </a:r>
            <a:r>
              <a:rPr lang="en-US" sz="1800" dirty="0" err="1">
                <a:cs typeface="Calibri" panose="020F0502020204030204"/>
              </a:rPr>
              <a:t>että</a:t>
            </a:r>
            <a:r>
              <a:rPr lang="en-US" sz="1800" dirty="0">
                <a:cs typeface="Calibri" panose="020F0502020204030204"/>
              </a:rPr>
              <a:t> </a:t>
            </a:r>
            <a:r>
              <a:rPr lang="en-US" sz="1800" dirty="0" err="1">
                <a:cs typeface="Calibri" panose="020F0502020204030204"/>
              </a:rPr>
              <a:t>nuoriso</a:t>
            </a:r>
            <a:r>
              <a:rPr lang="en-US" sz="1800" dirty="0">
                <a:cs typeface="Calibri" panose="020F0502020204030204"/>
              </a:rPr>
              <a:t> </a:t>
            </a:r>
            <a:r>
              <a:rPr lang="en-US" sz="1800" dirty="0" err="1">
                <a:cs typeface="Calibri" panose="020F0502020204030204"/>
              </a:rPr>
              <a:t>ei</a:t>
            </a:r>
            <a:r>
              <a:rPr lang="en-US" sz="1800" dirty="0">
                <a:cs typeface="Calibri" panose="020F0502020204030204"/>
              </a:rPr>
              <a:t> </a:t>
            </a:r>
            <a:r>
              <a:rPr lang="en-US" sz="1800" dirty="0" err="1">
                <a:cs typeface="Calibri" panose="020F0502020204030204"/>
              </a:rPr>
              <a:t>enää</a:t>
            </a:r>
            <a:r>
              <a:rPr lang="en-US" sz="1800" dirty="0">
                <a:cs typeface="Calibri" panose="020F0502020204030204"/>
              </a:rPr>
              <a:t> </a:t>
            </a:r>
            <a:r>
              <a:rPr lang="en-US" sz="1800" dirty="0" err="1">
                <a:cs typeface="Calibri" panose="020F0502020204030204"/>
              </a:rPr>
              <a:t>niinkään</a:t>
            </a:r>
            <a:r>
              <a:rPr lang="en-US" sz="1800" dirty="0">
                <a:cs typeface="Calibri" panose="020F0502020204030204"/>
              </a:rPr>
              <a:t> </a:t>
            </a:r>
            <a:r>
              <a:rPr lang="en-US" sz="1800" dirty="0" err="1">
                <a:cs typeface="Calibri" panose="020F0502020204030204"/>
              </a:rPr>
              <a:t>pelkää</a:t>
            </a:r>
            <a:r>
              <a:rPr lang="en-US" sz="1800" dirty="0">
                <a:cs typeface="Calibri" panose="020F0502020204030204"/>
              </a:rPr>
              <a:t> </a:t>
            </a:r>
            <a:r>
              <a:rPr lang="en-US" sz="1800" dirty="0" err="1">
                <a:cs typeface="Calibri" panose="020F0502020204030204"/>
              </a:rPr>
              <a:t>pimeää</a:t>
            </a:r>
            <a:r>
              <a:rPr lang="en-US" sz="1800" dirty="0">
                <a:cs typeface="Calibri" panose="020F0502020204030204"/>
              </a:rPr>
              <a:t> tai </a:t>
            </a:r>
            <a:r>
              <a:rPr lang="en-US" sz="1800" dirty="0" err="1">
                <a:cs typeface="Calibri" panose="020F0502020204030204"/>
              </a:rPr>
              <a:t>yliluonnollisia</a:t>
            </a:r>
            <a:r>
              <a:rPr lang="en-US" sz="1800" dirty="0">
                <a:cs typeface="Calibri" panose="020F0502020204030204"/>
              </a:rPr>
              <a:t> </a:t>
            </a:r>
            <a:r>
              <a:rPr lang="en-US" sz="1800" dirty="0" err="1">
                <a:cs typeface="Calibri" panose="020F0502020204030204"/>
              </a:rPr>
              <a:t>asioita</a:t>
            </a:r>
            <a:r>
              <a:rPr lang="en-US" sz="1800" dirty="0">
                <a:cs typeface="Calibri" panose="020F0502020204030204"/>
              </a:rPr>
              <a:t>, </a:t>
            </a:r>
            <a:r>
              <a:rPr lang="en-US" sz="1800" dirty="0" err="1">
                <a:cs typeface="Calibri" panose="020F0502020204030204"/>
              </a:rPr>
              <a:t>vaan</a:t>
            </a:r>
            <a:r>
              <a:rPr lang="en-US" sz="1800" dirty="0">
                <a:cs typeface="Calibri" panose="020F0502020204030204"/>
              </a:rPr>
              <a:t> </a:t>
            </a:r>
            <a:r>
              <a:rPr lang="en-US" sz="1800" dirty="0" err="1">
                <a:cs typeface="Calibri" panose="020F0502020204030204"/>
              </a:rPr>
              <a:t>pelot</a:t>
            </a:r>
            <a:r>
              <a:rPr lang="en-US" sz="1800" dirty="0">
                <a:cs typeface="Calibri" panose="020F0502020204030204"/>
              </a:rPr>
              <a:t> </a:t>
            </a:r>
            <a:r>
              <a:rPr lang="en-US" sz="1800" dirty="0" err="1">
                <a:cs typeface="Calibri" panose="020F0502020204030204"/>
              </a:rPr>
              <a:t>keskittyisivät</a:t>
            </a:r>
            <a:r>
              <a:rPr lang="en-US" sz="1800" dirty="0">
                <a:cs typeface="Calibri" panose="020F0502020204030204"/>
              </a:rPr>
              <a:t> </a:t>
            </a:r>
            <a:r>
              <a:rPr lang="en-US" sz="1800" dirty="0" err="1">
                <a:cs typeface="Calibri" panose="020F0502020204030204"/>
              </a:rPr>
              <a:t>enemmän</a:t>
            </a:r>
            <a:r>
              <a:rPr lang="en-US" sz="1800" dirty="0">
                <a:cs typeface="Calibri" panose="020F0502020204030204"/>
              </a:rPr>
              <a:t> </a:t>
            </a:r>
            <a:r>
              <a:rPr lang="en-US" sz="1800" dirty="0" err="1">
                <a:cs typeface="Calibri" panose="020F0502020204030204"/>
              </a:rPr>
              <a:t>sosiaalisiin</a:t>
            </a:r>
            <a:r>
              <a:rPr lang="en-US" sz="1800" dirty="0">
                <a:cs typeface="Calibri" panose="020F0502020204030204"/>
              </a:rPr>
              <a:t> </a:t>
            </a:r>
            <a:r>
              <a:rPr lang="en-US" sz="1800" dirty="0" err="1">
                <a:cs typeface="Calibri" panose="020F0502020204030204"/>
              </a:rPr>
              <a:t>tilanteisiin</a:t>
            </a:r>
            <a:r>
              <a:rPr lang="en-US" sz="1800" dirty="0">
                <a:cs typeface="Calibri" panose="020F0502020204030204"/>
              </a:rPr>
              <a:t> </a:t>
            </a:r>
            <a:r>
              <a:rPr lang="en-US" sz="1800" dirty="0" err="1">
                <a:cs typeface="Calibri" panose="020F0502020204030204"/>
              </a:rPr>
              <a:t>tms</a:t>
            </a:r>
            <a:r>
              <a:rPr lang="en-US" sz="1800" dirty="0">
                <a:cs typeface="Calibri" panose="020F0502020204030204"/>
              </a:rPr>
              <a:t>.</a:t>
            </a:r>
          </a:p>
          <a:p>
            <a:pPr marL="0" indent="0">
              <a:buNone/>
            </a:pPr>
            <a:r>
              <a:rPr lang="en-US" sz="1800" dirty="0" err="1"/>
              <a:t>Vastauksia</a:t>
            </a:r>
            <a:r>
              <a:rPr lang="en-US" sz="1800" dirty="0"/>
              <a:t> </a:t>
            </a:r>
            <a:r>
              <a:rPr lang="en-US" sz="1800" dirty="0" err="1"/>
              <a:t>kyselyymme</a:t>
            </a:r>
            <a:r>
              <a:rPr lang="en-US" sz="1800" dirty="0"/>
              <a:t> </a:t>
            </a:r>
            <a:r>
              <a:rPr lang="en-US" sz="1800" dirty="0" err="1"/>
              <a:t>saimme</a:t>
            </a:r>
            <a:r>
              <a:rPr lang="en-US" sz="1800" dirty="0"/>
              <a:t> </a:t>
            </a:r>
            <a:r>
              <a:rPr lang="en-US" sz="1800" dirty="0" err="1"/>
              <a:t>kokonaismäärän</a:t>
            </a:r>
            <a:r>
              <a:rPr lang="en-US" sz="1800" dirty="0"/>
              <a:t> 43. </a:t>
            </a:r>
            <a:endParaRPr lang="en-US" sz="1800" dirty="0">
              <a:cs typeface="Calibri"/>
            </a:endParaRPr>
          </a:p>
          <a:p>
            <a:pPr marL="0" indent="0">
              <a:buNone/>
            </a:pPr>
            <a:r>
              <a:rPr lang="en-US" sz="1800" dirty="0" err="1">
                <a:cs typeface="Calibri" panose="020F0502020204030204"/>
              </a:rPr>
              <a:t>Dioissa</a:t>
            </a:r>
            <a:r>
              <a:rPr lang="en-US" sz="1800" dirty="0">
                <a:cs typeface="Calibri" panose="020F0502020204030204"/>
              </a:rPr>
              <a:t> </a:t>
            </a:r>
            <a:r>
              <a:rPr lang="en-US" sz="1800" dirty="0" err="1">
                <a:cs typeface="Calibri" panose="020F0502020204030204"/>
              </a:rPr>
              <a:t>olemme</a:t>
            </a:r>
            <a:r>
              <a:rPr lang="en-US" sz="1800" dirty="0">
                <a:cs typeface="Calibri" panose="020F0502020204030204"/>
              </a:rPr>
              <a:t> </a:t>
            </a:r>
            <a:r>
              <a:rPr lang="en-US" sz="1800" dirty="0" err="1">
                <a:cs typeface="Calibri" panose="020F0502020204030204"/>
              </a:rPr>
              <a:t>keränneet</a:t>
            </a:r>
            <a:r>
              <a:rPr lang="en-US" sz="1800" dirty="0">
                <a:cs typeface="Calibri" panose="020F0502020204030204"/>
              </a:rPr>
              <a:t> </a:t>
            </a:r>
            <a:r>
              <a:rPr lang="en-US" sz="1800" dirty="0" err="1">
                <a:cs typeface="Calibri" panose="020F0502020204030204"/>
              </a:rPr>
              <a:t>pähkinänkuoressa</a:t>
            </a:r>
            <a:r>
              <a:rPr lang="en-US" sz="1800" dirty="0">
                <a:cs typeface="Calibri" panose="020F0502020204030204"/>
              </a:rPr>
              <a:t> </a:t>
            </a:r>
            <a:r>
              <a:rPr lang="en-US" sz="1800" dirty="0" err="1">
                <a:cs typeface="Calibri" panose="020F0502020204030204"/>
              </a:rPr>
              <a:t>vastauksista</a:t>
            </a:r>
            <a:r>
              <a:rPr lang="en-US" sz="1800" dirty="0">
                <a:cs typeface="Calibri" panose="020F0502020204030204"/>
              </a:rPr>
              <a:t> (</a:t>
            </a:r>
            <a:r>
              <a:rPr lang="en-US" sz="1800" dirty="0" err="1">
                <a:cs typeface="Calibri" panose="020F0502020204030204"/>
              </a:rPr>
              <a:t>yleisemmät</a:t>
            </a:r>
            <a:r>
              <a:rPr lang="en-US" sz="1800" dirty="0">
                <a:cs typeface="Calibri" panose="020F0502020204030204"/>
              </a:rPr>
              <a:t> </a:t>
            </a:r>
            <a:r>
              <a:rPr lang="en-US" sz="1800" dirty="0" err="1">
                <a:cs typeface="Calibri" panose="020F0502020204030204"/>
              </a:rPr>
              <a:t>reaktiot</a:t>
            </a:r>
            <a:r>
              <a:rPr lang="en-US" sz="1800" dirty="0">
                <a:cs typeface="Calibri" panose="020F0502020204030204"/>
              </a:rPr>
              <a:t>/</a:t>
            </a:r>
            <a:r>
              <a:rPr lang="en-US" sz="1800" dirty="0" err="1">
                <a:cs typeface="Calibri" panose="020F0502020204030204"/>
              </a:rPr>
              <a:t>aiheuttajat</a:t>
            </a:r>
            <a:r>
              <a:rPr lang="en-US" sz="1800" dirty="0">
                <a:cs typeface="Calibri" panose="020F0502020204030204"/>
              </a:rPr>
              <a:t>) ja </a:t>
            </a:r>
            <a:r>
              <a:rPr lang="en-US" sz="1800" dirty="0" err="1">
                <a:cs typeface="Calibri" panose="020F0502020204030204"/>
              </a:rPr>
              <a:t>kyselymme</a:t>
            </a:r>
            <a:r>
              <a:rPr lang="en-US" sz="1800" dirty="0">
                <a:cs typeface="Calibri" panose="020F0502020204030204"/>
              </a:rPr>
              <a:t> </a:t>
            </a:r>
            <a:r>
              <a:rPr lang="en-US" sz="1800" dirty="0" err="1">
                <a:cs typeface="Calibri" panose="020F0502020204030204"/>
              </a:rPr>
              <a:t>viitteen</a:t>
            </a:r>
            <a:r>
              <a:rPr lang="en-US" sz="1800" dirty="0">
                <a:cs typeface="Calibri" panose="020F0502020204030204"/>
              </a:rPr>
              <a:t> </a:t>
            </a:r>
            <a:r>
              <a:rPr lang="en-US" sz="1800" dirty="0" err="1">
                <a:cs typeface="Calibri" panose="020F0502020204030204"/>
              </a:rPr>
              <a:t>yleisempään</a:t>
            </a:r>
            <a:r>
              <a:rPr lang="en-US" sz="1800" dirty="0">
                <a:cs typeface="Calibri" panose="020F0502020204030204"/>
              </a:rPr>
              <a:t> </a:t>
            </a:r>
            <a:r>
              <a:rPr lang="en-US" sz="1800" dirty="0" err="1">
                <a:cs typeface="Calibri" panose="020F0502020204030204"/>
              </a:rPr>
              <a:t>pelkoon</a:t>
            </a:r>
            <a:r>
              <a:rPr lang="en-US" sz="1800" dirty="0">
                <a:cs typeface="Calibri" panose="020F0502020204030204"/>
              </a:rPr>
              <a:t> </a:t>
            </a:r>
            <a:r>
              <a:rPr lang="en-US" sz="1800" dirty="0" err="1">
                <a:cs typeface="Calibri" panose="020F0502020204030204"/>
              </a:rPr>
              <a:t>tarkemmat</a:t>
            </a:r>
            <a:r>
              <a:rPr lang="en-US" sz="1800" dirty="0">
                <a:cs typeface="Calibri" panose="020F0502020204030204"/>
              </a:rPr>
              <a:t> </a:t>
            </a:r>
            <a:r>
              <a:rPr lang="en-US" sz="1800" dirty="0" err="1">
                <a:cs typeface="Calibri" panose="020F0502020204030204"/>
              </a:rPr>
              <a:t>tiedot</a:t>
            </a:r>
            <a:r>
              <a:rPr lang="en-US" sz="1800" dirty="0">
                <a:cs typeface="Calibri" panose="020F0502020204030204"/>
              </a:rPr>
              <a:t>.</a:t>
            </a:r>
          </a:p>
          <a:p>
            <a:pPr marL="0" indent="0">
              <a:buNone/>
            </a:pPr>
            <a:endParaRPr lang="en-US" sz="1800" dirty="0">
              <a:cs typeface="Calibri" panose="020F0502020204030204"/>
            </a:endParaRPr>
          </a:p>
        </p:txBody>
      </p:sp>
    </p:spTree>
    <p:extLst>
      <p:ext uri="{BB962C8B-B14F-4D97-AF65-F5344CB8AC3E}">
        <p14:creationId xmlns:p14="http://schemas.microsoft.com/office/powerpoint/2010/main" xmlns="" val="18153468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xmlns="" id="{33CD251C-A887-4D2F-925B-FC097198538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xmlns="" id="{3B2069EE-A08E-44F0-B3F9-3CF8CC2DCA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6126740" cy="6857542"/>
          </a:xfrm>
          <a:custGeom>
            <a:avLst/>
            <a:gdLst>
              <a:gd name="connsiteX0" fmla="*/ 0 w 6126740"/>
              <a:gd name="connsiteY0" fmla="*/ 0 h 6857542"/>
              <a:gd name="connsiteX1" fmla="*/ 4980067 w 6126740"/>
              <a:gd name="connsiteY1" fmla="*/ 0 h 6857542"/>
              <a:gd name="connsiteX2" fmla="*/ 4992714 w 6126740"/>
              <a:gd name="connsiteY2" fmla="*/ 31774 h 6857542"/>
              <a:gd name="connsiteX3" fmla="*/ 6047722 w 6126740"/>
              <a:gd name="connsiteY3" fmla="*/ 2682457 h 6857542"/>
              <a:gd name="connsiteX4" fmla="*/ 6047722 w 6126740"/>
              <a:gd name="connsiteY4" fmla="*/ 3752208 h 6857542"/>
              <a:gd name="connsiteX5" fmla="*/ 4890218 w 6126740"/>
              <a:gd name="connsiteY5" fmla="*/ 6660411 h 6857542"/>
              <a:gd name="connsiteX6" fmla="*/ 4811756 w 6126740"/>
              <a:gd name="connsiteY6" fmla="*/ 6857542 h 6857542"/>
              <a:gd name="connsiteX7" fmla="*/ 0 w 6126740"/>
              <a:gd name="connsiteY7" fmla="*/ 6857542 h 6857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26740" h="6857542">
                <a:moveTo>
                  <a:pt x="0" y="0"/>
                </a:moveTo>
                <a:lnTo>
                  <a:pt x="4980067" y="0"/>
                </a:lnTo>
                <a:lnTo>
                  <a:pt x="4992714" y="31774"/>
                </a:lnTo>
                <a:cubicBezTo>
                  <a:pt x="6047722" y="2682457"/>
                  <a:pt x="6047722" y="2682457"/>
                  <a:pt x="6047722" y="2682457"/>
                </a:cubicBezTo>
                <a:cubicBezTo>
                  <a:pt x="6153080" y="2988100"/>
                  <a:pt x="6153080" y="3446565"/>
                  <a:pt x="6047722" y="3752208"/>
                </a:cubicBezTo>
                <a:cubicBezTo>
                  <a:pt x="5563735" y="4968215"/>
                  <a:pt x="5185620" y="5918220"/>
                  <a:pt x="4890218" y="6660411"/>
                </a:cubicBezTo>
                <a:lnTo>
                  <a:pt x="4811756" y="6857542"/>
                </a:lnTo>
                <a:lnTo>
                  <a:pt x="0" y="6857542"/>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Otsikko 1">
            <a:extLst>
              <a:ext uri="{FF2B5EF4-FFF2-40B4-BE49-F238E27FC236}">
                <a16:creationId xmlns:a16="http://schemas.microsoft.com/office/drawing/2014/main" xmlns="" id="{5A6976EE-CC67-453B-A311-52850A3D3F47}"/>
              </a:ext>
            </a:extLst>
          </p:cNvPr>
          <p:cNvSpPr>
            <a:spLocks noGrp="1"/>
          </p:cNvSpPr>
          <p:nvPr>
            <p:ph type="title"/>
          </p:nvPr>
        </p:nvSpPr>
        <p:spPr>
          <a:xfrm>
            <a:off x="1529289" y="1005591"/>
            <a:ext cx="4220967" cy="1907840"/>
          </a:xfrm>
        </p:spPr>
        <p:txBody>
          <a:bodyPr vert="horz" lIns="91440" tIns="45720" rIns="91440" bIns="45720" rtlCol="0" anchor="b">
            <a:normAutofit/>
          </a:bodyPr>
          <a:lstStyle/>
          <a:p>
            <a:r>
              <a:rPr lang="en-US" dirty="0">
                <a:solidFill>
                  <a:schemeClr val="bg1"/>
                </a:solidFill>
              </a:rPr>
              <a:t>1. Olen..?</a:t>
            </a:r>
            <a:r>
              <a:rPr lang="en-US" dirty="0"/>
              <a:t/>
            </a:r>
            <a:br>
              <a:rPr lang="en-US" dirty="0"/>
            </a:br>
            <a:r>
              <a:rPr lang="en-US" dirty="0"/>
              <a:t/>
            </a:r>
            <a:br>
              <a:rPr lang="en-US" dirty="0"/>
            </a:br>
            <a:r>
              <a:rPr lang="en-US" dirty="0">
                <a:solidFill>
                  <a:schemeClr val="bg1"/>
                </a:solidFill>
              </a:rPr>
              <a:t>2. </a:t>
            </a:r>
            <a:r>
              <a:rPr lang="en-US" dirty="0" err="1">
                <a:solidFill>
                  <a:schemeClr val="bg1"/>
                </a:solidFill>
              </a:rPr>
              <a:t>Mitä</a:t>
            </a:r>
            <a:r>
              <a:rPr lang="en-US" dirty="0">
                <a:solidFill>
                  <a:schemeClr val="bg1"/>
                </a:solidFill>
              </a:rPr>
              <a:t> </a:t>
            </a:r>
            <a:r>
              <a:rPr lang="en-US" dirty="0" err="1">
                <a:solidFill>
                  <a:schemeClr val="bg1"/>
                </a:solidFill>
              </a:rPr>
              <a:t>pelkään</a:t>
            </a:r>
            <a:r>
              <a:rPr lang="en-US" dirty="0">
                <a:solidFill>
                  <a:schemeClr val="bg1"/>
                </a:solidFill>
              </a:rPr>
              <a:t>? </a:t>
            </a:r>
          </a:p>
        </p:txBody>
      </p:sp>
      <p:grpSp>
        <p:nvGrpSpPr>
          <p:cNvPr id="37" name="Group 36">
            <a:extLst>
              <a:ext uri="{FF2B5EF4-FFF2-40B4-BE49-F238E27FC236}">
                <a16:creationId xmlns:a16="http://schemas.microsoft.com/office/drawing/2014/main" xmlns="" id="{9C6E8597-0CCE-4A8A-9326-AA52691A1C81}"/>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640080" y="640080"/>
            <a:ext cx="1128382" cy="847206"/>
            <a:chOff x="5307830" y="325570"/>
            <a:chExt cx="1128382" cy="847206"/>
          </a:xfrm>
        </p:grpSpPr>
        <p:sp>
          <p:nvSpPr>
            <p:cNvPr id="38" name="Freeform 5">
              <a:extLst>
                <a:ext uri="{FF2B5EF4-FFF2-40B4-BE49-F238E27FC236}">
                  <a16:creationId xmlns:a16="http://schemas.microsoft.com/office/drawing/2014/main" xmlns="" id="{E78FE76E-DF1D-420B-957F-8ECE93C02B85}"/>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5307830" y="577396"/>
              <a:ext cx="675351" cy="595380"/>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39" name="Freeform 5">
              <a:extLst>
                <a:ext uri="{FF2B5EF4-FFF2-40B4-BE49-F238E27FC236}">
                  <a16:creationId xmlns:a16="http://schemas.microsoft.com/office/drawing/2014/main" xmlns="" id="{CF2F61F0-9758-4DEF-AC08-7B00F04A4639}"/>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5885720" y="325570"/>
              <a:ext cx="550492" cy="485306"/>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grpSp>
      <p:pic>
        <p:nvPicPr>
          <p:cNvPr id="5" name="Kuva 5">
            <a:extLst>
              <a:ext uri="{FF2B5EF4-FFF2-40B4-BE49-F238E27FC236}">
                <a16:creationId xmlns:a16="http://schemas.microsoft.com/office/drawing/2014/main" xmlns="" id="{69ED3D30-759B-42D7-927C-AE5BE5CEF77A}"/>
              </a:ext>
            </a:extLst>
          </p:cNvPr>
          <p:cNvPicPr>
            <a:picLocks noGrp="1" noChangeAspect="1"/>
          </p:cNvPicPr>
          <p:nvPr>
            <p:ph sz="half" idx="1"/>
          </p:nvPr>
        </p:nvPicPr>
        <p:blipFill rotWithShape="1">
          <a:blip r:embed="rId2" cstate="print"/>
          <a:srcRect l="1242" t="10921" r="1087" b="403"/>
          <a:stretch/>
        </p:blipFill>
        <p:spPr>
          <a:xfrm>
            <a:off x="6128415" y="3801872"/>
            <a:ext cx="5971704" cy="2273031"/>
          </a:xfrm>
          <a:prstGeom prst="rect">
            <a:avLst/>
          </a:prstGeom>
        </p:spPr>
      </p:pic>
      <p:sp>
        <p:nvSpPr>
          <p:cNvPr id="4" name="Sisällön paikkamerkki 3">
            <a:extLst>
              <a:ext uri="{FF2B5EF4-FFF2-40B4-BE49-F238E27FC236}">
                <a16:creationId xmlns:a16="http://schemas.microsoft.com/office/drawing/2014/main" xmlns="" id="{5F40B0C7-8D60-498A-A5FA-8BE39BC439ED}"/>
              </a:ext>
            </a:extLst>
          </p:cNvPr>
          <p:cNvSpPr>
            <a:spLocks noGrp="1"/>
          </p:cNvSpPr>
          <p:nvPr>
            <p:ph sz="half" idx="2"/>
          </p:nvPr>
        </p:nvSpPr>
        <p:spPr>
          <a:xfrm>
            <a:off x="226963" y="3027217"/>
            <a:ext cx="5183416" cy="3239975"/>
          </a:xfrm>
        </p:spPr>
        <p:txBody>
          <a:bodyPr vert="horz" lIns="91440" tIns="45720" rIns="91440" bIns="45720" rtlCol="0" anchor="t">
            <a:noAutofit/>
          </a:bodyPr>
          <a:lstStyle/>
          <a:p>
            <a:pPr marL="0" indent="0">
              <a:buNone/>
            </a:pPr>
            <a:r>
              <a:rPr lang="en-US" u="sng" dirty="0" err="1">
                <a:solidFill>
                  <a:schemeClr val="bg1"/>
                </a:solidFill>
              </a:rPr>
              <a:t>Muita</a:t>
            </a:r>
            <a:r>
              <a:rPr lang="en-US" u="sng" dirty="0">
                <a:solidFill>
                  <a:schemeClr val="bg1"/>
                </a:solidFill>
              </a:rPr>
              <a:t> </a:t>
            </a:r>
            <a:r>
              <a:rPr lang="en-US" u="sng" err="1">
                <a:solidFill>
                  <a:schemeClr val="bg1"/>
                </a:solidFill>
              </a:rPr>
              <a:t>pelkoja</a:t>
            </a:r>
            <a:r>
              <a:rPr lang="en-US" u="sng">
                <a:solidFill>
                  <a:schemeClr val="bg1"/>
                </a:solidFill>
              </a:rPr>
              <a:t>,</a:t>
            </a:r>
            <a:r>
              <a:rPr lang="en-US" u="sng" dirty="0">
                <a:solidFill>
                  <a:schemeClr val="bg1"/>
                </a:solidFill>
              </a:rPr>
              <a:t> </a:t>
            </a:r>
            <a:r>
              <a:rPr lang="en-US" u="sng" dirty="0" err="1">
                <a:solidFill>
                  <a:schemeClr val="bg1"/>
                </a:solidFill>
              </a:rPr>
              <a:t>joita</a:t>
            </a:r>
            <a:r>
              <a:rPr lang="en-US" u="sng" dirty="0">
                <a:solidFill>
                  <a:schemeClr val="bg1"/>
                </a:solidFill>
              </a:rPr>
              <a:t> </a:t>
            </a:r>
            <a:r>
              <a:rPr lang="en-US" u="sng" dirty="0" err="1">
                <a:solidFill>
                  <a:schemeClr val="bg1"/>
                </a:solidFill>
              </a:rPr>
              <a:t>vastaajat</a:t>
            </a:r>
            <a:r>
              <a:rPr lang="en-US" u="sng" dirty="0">
                <a:solidFill>
                  <a:schemeClr val="bg1"/>
                </a:solidFill>
              </a:rPr>
              <a:t> </a:t>
            </a:r>
            <a:r>
              <a:rPr lang="en-US" u="sng" dirty="0" err="1">
                <a:solidFill>
                  <a:schemeClr val="bg1"/>
                </a:solidFill>
              </a:rPr>
              <a:t>kirjoittivat</a:t>
            </a:r>
            <a:r>
              <a:rPr lang="en-US" dirty="0">
                <a:solidFill>
                  <a:schemeClr val="bg1"/>
                </a:solidFill>
              </a:rPr>
              <a:t>: </a:t>
            </a:r>
            <a:r>
              <a:rPr lang="en-US" dirty="0" err="1">
                <a:solidFill>
                  <a:schemeClr val="bg1"/>
                </a:solidFill>
              </a:rPr>
              <a:t>Agressiivisuus</a:t>
            </a:r>
            <a:r>
              <a:rPr lang="en-US" dirty="0">
                <a:solidFill>
                  <a:schemeClr val="bg1"/>
                </a:solidFill>
              </a:rPr>
              <a:t>, </a:t>
            </a:r>
            <a:r>
              <a:rPr lang="en-US" dirty="0" err="1">
                <a:solidFill>
                  <a:schemeClr val="bg1"/>
                </a:solidFill>
              </a:rPr>
              <a:t>sosiaaliset</a:t>
            </a:r>
            <a:r>
              <a:rPr lang="en-US" dirty="0">
                <a:solidFill>
                  <a:schemeClr val="bg1"/>
                </a:solidFill>
              </a:rPr>
              <a:t> </a:t>
            </a:r>
            <a:r>
              <a:rPr lang="en-US" dirty="0" err="1">
                <a:solidFill>
                  <a:schemeClr val="bg1"/>
                </a:solidFill>
              </a:rPr>
              <a:t>suhteet</a:t>
            </a:r>
            <a:r>
              <a:rPr lang="en-US" dirty="0">
                <a:solidFill>
                  <a:schemeClr val="bg1"/>
                </a:solidFill>
              </a:rPr>
              <a:t>, </a:t>
            </a:r>
            <a:r>
              <a:rPr lang="en-US" dirty="0" err="1">
                <a:solidFill>
                  <a:schemeClr val="bg1"/>
                </a:solidFill>
              </a:rPr>
              <a:t>riidat</a:t>
            </a:r>
            <a:r>
              <a:rPr lang="en-US" dirty="0">
                <a:solidFill>
                  <a:schemeClr val="bg1"/>
                </a:solidFill>
              </a:rPr>
              <a:t>, </a:t>
            </a:r>
            <a:r>
              <a:rPr lang="en-US" dirty="0" err="1">
                <a:solidFill>
                  <a:schemeClr val="bg1"/>
                </a:solidFill>
              </a:rPr>
              <a:t>kovat</a:t>
            </a:r>
            <a:r>
              <a:rPr lang="en-US" dirty="0">
                <a:solidFill>
                  <a:schemeClr val="bg1"/>
                </a:solidFill>
              </a:rPr>
              <a:t> </a:t>
            </a:r>
            <a:r>
              <a:rPr lang="en-US" dirty="0" err="1">
                <a:solidFill>
                  <a:schemeClr val="bg1"/>
                </a:solidFill>
              </a:rPr>
              <a:t>äänet</a:t>
            </a:r>
            <a:r>
              <a:rPr lang="en-US" dirty="0">
                <a:solidFill>
                  <a:schemeClr val="bg1"/>
                </a:solidFill>
              </a:rPr>
              <a:t>, </a:t>
            </a:r>
            <a:r>
              <a:rPr lang="en-US" dirty="0" err="1">
                <a:solidFill>
                  <a:schemeClr val="bg1"/>
                </a:solidFill>
              </a:rPr>
              <a:t>oksennus</a:t>
            </a:r>
            <a:r>
              <a:rPr lang="en-US" dirty="0">
                <a:solidFill>
                  <a:schemeClr val="bg1"/>
                </a:solidFill>
              </a:rPr>
              <a:t>, </a:t>
            </a:r>
            <a:r>
              <a:rPr lang="en-US" dirty="0" err="1">
                <a:solidFill>
                  <a:schemeClr val="bg1"/>
                </a:solidFill>
              </a:rPr>
              <a:t>tuntemattomuus</a:t>
            </a:r>
            <a:r>
              <a:rPr lang="en-US" dirty="0">
                <a:solidFill>
                  <a:schemeClr val="bg1"/>
                </a:solidFill>
              </a:rPr>
              <a:t> ja </a:t>
            </a:r>
            <a:r>
              <a:rPr lang="en-US" dirty="0" err="1">
                <a:solidFill>
                  <a:schemeClr val="bg1"/>
                </a:solidFill>
              </a:rPr>
              <a:t>yliluonnolliset</a:t>
            </a:r>
            <a:r>
              <a:rPr lang="en-US" dirty="0">
                <a:solidFill>
                  <a:schemeClr val="bg1"/>
                </a:solidFill>
              </a:rPr>
              <a:t> </a:t>
            </a:r>
            <a:r>
              <a:rPr lang="en-US" dirty="0" err="1">
                <a:solidFill>
                  <a:schemeClr val="bg1"/>
                </a:solidFill>
              </a:rPr>
              <a:t>asiat</a:t>
            </a:r>
            <a:r>
              <a:rPr lang="en-US" dirty="0">
                <a:solidFill>
                  <a:schemeClr val="bg1"/>
                </a:solidFill>
              </a:rPr>
              <a:t>.</a:t>
            </a:r>
            <a:endParaRPr lang="fi-FI" dirty="0">
              <a:solidFill>
                <a:schemeClr val="bg1"/>
              </a:solidFill>
              <a:cs typeface="Calibri"/>
            </a:endParaRPr>
          </a:p>
          <a:p>
            <a:pPr marL="0" indent="0">
              <a:buNone/>
            </a:pPr>
            <a:endParaRPr lang="en-US" sz="2000">
              <a:solidFill>
                <a:schemeClr val="bg1"/>
              </a:solidFill>
              <a:cs typeface="Calibri"/>
            </a:endParaRPr>
          </a:p>
          <a:p>
            <a:pPr marL="0"/>
            <a:endParaRPr lang="en-US" sz="2000">
              <a:solidFill>
                <a:schemeClr val="bg1"/>
              </a:solidFill>
              <a:cs typeface="Calibri"/>
            </a:endParaRPr>
          </a:p>
          <a:p>
            <a:pPr marL="0"/>
            <a:endParaRPr lang="en-US" sz="2000">
              <a:solidFill>
                <a:schemeClr val="bg1"/>
              </a:solidFill>
              <a:cs typeface="Calibri"/>
            </a:endParaRPr>
          </a:p>
        </p:txBody>
      </p:sp>
      <p:pic>
        <p:nvPicPr>
          <p:cNvPr id="3" name="Kuva 5" descr="Kuva, joka sisältää kohteen piirtäminen&#10;&#10;Kuvaus luotu, erittäin korkea luotettavuus">
            <a:extLst>
              <a:ext uri="{FF2B5EF4-FFF2-40B4-BE49-F238E27FC236}">
                <a16:creationId xmlns:a16="http://schemas.microsoft.com/office/drawing/2014/main" xmlns="" id="{52357788-65F4-4603-ADF0-03346508C1FD}"/>
              </a:ext>
            </a:extLst>
          </p:cNvPr>
          <p:cNvPicPr>
            <a:picLocks noChangeAspect="1"/>
          </p:cNvPicPr>
          <p:nvPr/>
        </p:nvPicPr>
        <p:blipFill rotWithShape="1">
          <a:blip r:embed="rId3" cstate="print"/>
          <a:srcRect l="4239" t="7512" r="3533" b="5164"/>
          <a:stretch/>
        </p:blipFill>
        <p:spPr>
          <a:xfrm>
            <a:off x="6131312" y="865133"/>
            <a:ext cx="5967937" cy="1543094"/>
          </a:xfrm>
          <a:prstGeom prst="rect">
            <a:avLst/>
          </a:prstGeom>
        </p:spPr>
      </p:pic>
      <p:sp>
        <p:nvSpPr>
          <p:cNvPr id="6" name="Tekstiruutu 5">
            <a:extLst>
              <a:ext uri="{FF2B5EF4-FFF2-40B4-BE49-F238E27FC236}">
                <a16:creationId xmlns:a16="http://schemas.microsoft.com/office/drawing/2014/main" xmlns="" id="{E64B391E-9207-4CBE-8736-178B5A7BFD99}"/>
              </a:ext>
            </a:extLst>
          </p:cNvPr>
          <p:cNvSpPr txBox="1"/>
          <p:nvPr/>
        </p:nvSpPr>
        <p:spPr>
          <a:xfrm>
            <a:off x="7749988" y="7335371"/>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fi-FI" dirty="0"/>
              <a:t>Lisää teksti </a:t>
            </a:r>
            <a:r>
              <a:rPr lang="fi-FI" dirty="0" err="1"/>
              <a:t>napsauttamal</a:t>
            </a:r>
            <a:endParaRPr lang="fi-FI" dirty="0" err="1">
              <a:cs typeface="Calibri"/>
            </a:endParaRPr>
          </a:p>
        </p:txBody>
      </p:sp>
    </p:spTree>
    <p:extLst>
      <p:ext uri="{BB962C8B-B14F-4D97-AF65-F5344CB8AC3E}">
        <p14:creationId xmlns:p14="http://schemas.microsoft.com/office/powerpoint/2010/main" xmlns="" val="36169262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C7FA33FF-088D-4F16-95A2-2C64D353DEA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xmlns="" id="{A376EFB1-01CF-419F-ABF1-2AF02BBFCBD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4709160" cy="6858000"/>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xmlns="" id="{FF9DEA15-78BD-4750-AA18-B9F28A6D5A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Otsikko 1">
            <a:extLst>
              <a:ext uri="{FF2B5EF4-FFF2-40B4-BE49-F238E27FC236}">
                <a16:creationId xmlns:a16="http://schemas.microsoft.com/office/drawing/2014/main" xmlns="" id="{CB4D0E8F-9910-422D-B8DF-8B30D091F369}"/>
              </a:ext>
            </a:extLst>
          </p:cNvPr>
          <p:cNvSpPr>
            <a:spLocks noGrp="1"/>
          </p:cNvSpPr>
          <p:nvPr>
            <p:ph type="title"/>
          </p:nvPr>
        </p:nvSpPr>
        <p:spPr>
          <a:xfrm>
            <a:off x="804671" y="640263"/>
            <a:ext cx="3284331" cy="5254510"/>
          </a:xfrm>
        </p:spPr>
        <p:txBody>
          <a:bodyPr>
            <a:normAutofit/>
          </a:bodyPr>
          <a:lstStyle/>
          <a:p>
            <a:r>
              <a:rPr lang="fi-FI" dirty="0">
                <a:cs typeface="Calibri Light"/>
              </a:rPr>
              <a:t>Kommentti</a:t>
            </a:r>
          </a:p>
        </p:txBody>
      </p:sp>
      <p:sp>
        <p:nvSpPr>
          <p:cNvPr id="3" name="Sisällön paikkamerkki 2">
            <a:extLst>
              <a:ext uri="{FF2B5EF4-FFF2-40B4-BE49-F238E27FC236}">
                <a16:creationId xmlns:a16="http://schemas.microsoft.com/office/drawing/2014/main" xmlns="" id="{FF59DC73-6899-4362-8826-6D8DBCF797B7}"/>
              </a:ext>
            </a:extLst>
          </p:cNvPr>
          <p:cNvSpPr>
            <a:spLocks noGrp="1"/>
          </p:cNvSpPr>
          <p:nvPr>
            <p:ph idx="1"/>
          </p:nvPr>
        </p:nvSpPr>
        <p:spPr>
          <a:xfrm>
            <a:off x="5358384" y="640263"/>
            <a:ext cx="6028944" cy="5254510"/>
          </a:xfrm>
        </p:spPr>
        <p:txBody>
          <a:bodyPr vert="horz" lIns="91440" tIns="45720" rIns="91440" bIns="45720" rtlCol="0" anchor="ctr">
            <a:normAutofit/>
          </a:bodyPr>
          <a:lstStyle/>
          <a:p>
            <a:pPr marL="0" indent="0">
              <a:buNone/>
            </a:pPr>
            <a:r>
              <a:rPr lang="fi-FI" sz="2200">
                <a:solidFill>
                  <a:schemeClr val="bg1"/>
                </a:solidFill>
                <a:cs typeface="Calibri"/>
              </a:rPr>
              <a:t>Olimme molemmat yllättyneitä siitä, kuinka moni vielä pelkää pimeää. Ilmiö voi johtua henkilöiden vilkkaasta mielikuvituksesta, mediasta, jossa voi törmätä useampaankin tarinaan siitä, kuinka joku seuraa jotakuta pimeällä tiellä tai jostain traumasta, joka tapahtui pienempänä. Muuten hypoteesissamme olimme oikeassa, että tässä sosiaaliset tilanteet ovat paljon pelottavampia, kuin esim. yliluonnollisuus. </a:t>
            </a:r>
          </a:p>
        </p:txBody>
      </p:sp>
    </p:spTree>
    <p:extLst>
      <p:ext uri="{BB962C8B-B14F-4D97-AF65-F5344CB8AC3E}">
        <p14:creationId xmlns:p14="http://schemas.microsoft.com/office/powerpoint/2010/main" xmlns="" val="3820946320"/>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8" name="Rectangle 10">
            <a:extLst>
              <a:ext uri="{FF2B5EF4-FFF2-40B4-BE49-F238E27FC236}">
                <a16:creationId xmlns:a16="http://schemas.microsoft.com/office/drawing/2014/main" xmlns="" id="{B0792D4F-247E-46FE-85FC-881DEFA41D9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Otsikko 1">
            <a:extLst>
              <a:ext uri="{FF2B5EF4-FFF2-40B4-BE49-F238E27FC236}">
                <a16:creationId xmlns:a16="http://schemas.microsoft.com/office/drawing/2014/main" xmlns="" id="{3313F330-4C5D-4208-99F7-3DBC3383C816}"/>
              </a:ext>
            </a:extLst>
          </p:cNvPr>
          <p:cNvSpPr>
            <a:spLocks noGrp="1"/>
          </p:cNvSpPr>
          <p:nvPr>
            <p:ph type="title"/>
          </p:nvPr>
        </p:nvSpPr>
        <p:spPr>
          <a:xfrm>
            <a:off x="56836" y="-434430"/>
            <a:ext cx="4892040" cy="1773936"/>
          </a:xfrm>
        </p:spPr>
        <p:txBody>
          <a:bodyPr vert="horz" lIns="91440" tIns="45720" rIns="91440" bIns="45720" rtlCol="0" anchor="b">
            <a:normAutofit/>
          </a:bodyPr>
          <a:lstStyle/>
          <a:p>
            <a:r>
              <a:rPr lang="en-US" sz="4000" kern="1200">
                <a:solidFill>
                  <a:schemeClr val="tx1"/>
                </a:solidFill>
                <a:latin typeface="+mj-lt"/>
                <a:ea typeface="+mj-ea"/>
                <a:cs typeface="+mj-cs"/>
              </a:rPr>
              <a:t>3. Miten reagoit pelkoosi?</a:t>
            </a:r>
          </a:p>
        </p:txBody>
      </p:sp>
      <p:sp>
        <p:nvSpPr>
          <p:cNvPr id="3" name="Sisällön paikkamerkki 2">
            <a:extLst>
              <a:ext uri="{FF2B5EF4-FFF2-40B4-BE49-F238E27FC236}">
                <a16:creationId xmlns:a16="http://schemas.microsoft.com/office/drawing/2014/main" xmlns="" id="{0D22BC30-5A8D-43C6-B5E3-CCE264E816CB}"/>
              </a:ext>
            </a:extLst>
          </p:cNvPr>
          <p:cNvSpPr>
            <a:spLocks noGrp="1"/>
          </p:cNvSpPr>
          <p:nvPr>
            <p:ph sz="half" idx="1"/>
          </p:nvPr>
        </p:nvSpPr>
        <p:spPr>
          <a:xfrm>
            <a:off x="830042" y="1419472"/>
            <a:ext cx="5407510" cy="4755955"/>
          </a:xfrm>
        </p:spPr>
        <p:txBody>
          <a:bodyPr vert="horz" lIns="91440" tIns="45720" rIns="91440" bIns="45720" rtlCol="0" anchor="t">
            <a:normAutofit fontScale="92500" lnSpcReduction="10000"/>
          </a:bodyPr>
          <a:lstStyle/>
          <a:p>
            <a:pPr marL="0"/>
            <a:r>
              <a:rPr lang="en-US" sz="2000" u="sng" dirty="0" err="1"/>
              <a:t>Yleisimmät</a:t>
            </a:r>
            <a:r>
              <a:rPr lang="en-US" sz="2000" u="sng" dirty="0"/>
              <a:t> </a:t>
            </a:r>
            <a:r>
              <a:rPr lang="en-US" sz="2000" u="sng" dirty="0" err="1"/>
              <a:t>reaktiot</a:t>
            </a:r>
            <a:r>
              <a:rPr lang="en-US" sz="2000" dirty="0"/>
              <a:t>: </a:t>
            </a:r>
            <a:r>
              <a:rPr lang="en-US" sz="2000" dirty="0" err="1"/>
              <a:t>paniikki</a:t>
            </a:r>
            <a:r>
              <a:rPr lang="en-US" sz="2000" dirty="0"/>
              <a:t>, </a:t>
            </a:r>
            <a:r>
              <a:rPr lang="en-US" sz="2000" dirty="0" err="1"/>
              <a:t>ahdistus</a:t>
            </a:r>
            <a:r>
              <a:rPr lang="en-US" sz="2000" dirty="0"/>
              <a:t>, </a:t>
            </a:r>
            <a:r>
              <a:rPr lang="en-US" sz="2000" dirty="0" err="1"/>
              <a:t>hikoilu</a:t>
            </a:r>
            <a:r>
              <a:rPr lang="en-US" sz="2000" dirty="0"/>
              <a:t>, </a:t>
            </a:r>
            <a:r>
              <a:rPr lang="en-US" sz="2000" dirty="0" err="1"/>
              <a:t>itku</a:t>
            </a:r>
            <a:r>
              <a:rPr lang="en-US" sz="2000" dirty="0"/>
              <a:t>, </a:t>
            </a:r>
            <a:r>
              <a:rPr lang="en-US" sz="2000" dirty="0" err="1"/>
              <a:t>täriseminen</a:t>
            </a:r>
            <a:r>
              <a:rPr lang="en-US" sz="2000" dirty="0"/>
              <a:t>, </a:t>
            </a:r>
            <a:r>
              <a:rPr lang="en-US" sz="2000" dirty="0" err="1"/>
              <a:t>paikalta</a:t>
            </a:r>
            <a:r>
              <a:rPr lang="en-US" sz="2000" dirty="0"/>
              <a:t> </a:t>
            </a:r>
            <a:r>
              <a:rPr lang="en-US" sz="2000" dirty="0" err="1"/>
              <a:t>poistuminen</a:t>
            </a:r>
            <a:r>
              <a:rPr lang="en-US" sz="2000" dirty="0"/>
              <a:t>, </a:t>
            </a:r>
            <a:r>
              <a:rPr lang="en-US" sz="2000" dirty="0" err="1"/>
              <a:t>sanattomuus</a:t>
            </a:r>
            <a:r>
              <a:rPr lang="en-US" sz="2000" dirty="0"/>
              <a:t>, </a:t>
            </a:r>
            <a:r>
              <a:rPr lang="en-US" sz="2000" dirty="0" err="1"/>
              <a:t>stressi</a:t>
            </a:r>
            <a:r>
              <a:rPr lang="en-US" sz="2000" dirty="0"/>
              <a:t> ja </a:t>
            </a:r>
            <a:r>
              <a:rPr lang="en-US" sz="2000" dirty="0" err="1"/>
              <a:t>itsetuhoisuus</a:t>
            </a:r>
            <a:r>
              <a:rPr lang="en-US" sz="2000" dirty="0"/>
              <a:t>.</a:t>
            </a:r>
          </a:p>
          <a:p>
            <a:pPr marL="0" indent="0">
              <a:buNone/>
            </a:pPr>
            <a:endParaRPr lang="en-US" sz="2000" dirty="0">
              <a:cs typeface="Calibri"/>
            </a:endParaRPr>
          </a:p>
          <a:p>
            <a:pPr marL="0" indent="0">
              <a:buNone/>
            </a:pPr>
            <a:r>
              <a:rPr lang="en-US" sz="2000" u="sng" dirty="0" err="1">
                <a:cs typeface="Calibri" panose="020F0502020204030204"/>
              </a:rPr>
              <a:t>Meidän</a:t>
            </a:r>
            <a:r>
              <a:rPr lang="en-US" sz="2000" u="sng" dirty="0">
                <a:cs typeface="Calibri" panose="020F0502020204030204"/>
              </a:rPr>
              <a:t> </a:t>
            </a:r>
            <a:r>
              <a:rPr lang="en-US" sz="2000" u="sng" dirty="0" err="1">
                <a:cs typeface="Calibri" panose="020F0502020204030204"/>
              </a:rPr>
              <a:t>listan</a:t>
            </a:r>
            <a:r>
              <a:rPr lang="en-US" sz="2000" u="sng" dirty="0">
                <a:cs typeface="Calibri" panose="020F0502020204030204"/>
              </a:rPr>
              <a:t> </a:t>
            </a:r>
            <a:r>
              <a:rPr lang="en-US" sz="2000" u="sng" dirty="0" err="1">
                <a:cs typeface="Calibri" panose="020F0502020204030204"/>
              </a:rPr>
              <a:t>viisi</a:t>
            </a:r>
            <a:r>
              <a:rPr lang="en-US" sz="2000" u="sng" dirty="0">
                <a:cs typeface="Calibri" panose="020F0502020204030204"/>
              </a:rPr>
              <a:t> </a:t>
            </a:r>
            <a:r>
              <a:rPr lang="en-US" sz="2000" u="sng" dirty="0" err="1">
                <a:cs typeface="Calibri" panose="020F0502020204030204"/>
              </a:rPr>
              <a:t>yleisintä</a:t>
            </a:r>
            <a:r>
              <a:rPr lang="en-US" sz="2000" u="sng" dirty="0">
                <a:cs typeface="Calibri" panose="020F0502020204030204"/>
              </a:rPr>
              <a:t> </a:t>
            </a:r>
            <a:r>
              <a:rPr lang="en-US" sz="2000" u="sng" dirty="0" err="1">
                <a:cs typeface="Calibri" panose="020F0502020204030204"/>
              </a:rPr>
              <a:t>pelkoa</a:t>
            </a:r>
            <a:r>
              <a:rPr lang="en-US" sz="2000" u="sng" dirty="0">
                <a:cs typeface="Calibri" panose="020F0502020204030204"/>
              </a:rPr>
              <a:t> </a:t>
            </a:r>
          </a:p>
          <a:p>
            <a:pPr marL="0" indent="0">
              <a:buNone/>
            </a:pPr>
            <a:r>
              <a:rPr lang="en-US" sz="2000" dirty="0" err="1">
                <a:cs typeface="Calibri" panose="020F0502020204030204"/>
              </a:rPr>
              <a:t>Pimeään</a:t>
            </a:r>
            <a:r>
              <a:rPr lang="en-US" sz="2000" dirty="0">
                <a:cs typeface="Calibri" panose="020F0502020204030204"/>
              </a:rPr>
              <a:t>: </a:t>
            </a:r>
            <a:r>
              <a:rPr lang="en-US" sz="2000" dirty="0" err="1">
                <a:cs typeface="Calibri" panose="020F0502020204030204"/>
              </a:rPr>
              <a:t>yleisintä</a:t>
            </a:r>
            <a:r>
              <a:rPr lang="en-US" sz="2000" dirty="0">
                <a:cs typeface="Calibri" panose="020F0502020204030204"/>
              </a:rPr>
              <a:t> </a:t>
            </a:r>
            <a:r>
              <a:rPr lang="en-US" sz="2000" dirty="0" err="1">
                <a:cs typeface="Calibri" panose="020F0502020204030204"/>
              </a:rPr>
              <a:t>oli</a:t>
            </a:r>
            <a:r>
              <a:rPr lang="en-US" sz="2000" dirty="0">
                <a:cs typeface="Calibri" panose="020F0502020204030204"/>
              </a:rPr>
              <a:t> </a:t>
            </a:r>
            <a:r>
              <a:rPr lang="en-US" sz="2000" dirty="0" err="1">
                <a:cs typeface="Calibri" panose="020F0502020204030204"/>
              </a:rPr>
              <a:t>jähmettyminen</a:t>
            </a:r>
            <a:r>
              <a:rPr lang="en-US" sz="2000" dirty="0">
                <a:cs typeface="Calibri" panose="020F0502020204030204"/>
              </a:rPr>
              <a:t>, </a:t>
            </a:r>
            <a:r>
              <a:rPr lang="en-US" sz="2000" dirty="0" err="1">
                <a:cs typeface="Calibri" panose="020F0502020204030204"/>
              </a:rPr>
              <a:t>ajatusten</a:t>
            </a:r>
            <a:r>
              <a:rPr lang="en-US" sz="2000" dirty="0">
                <a:cs typeface="Calibri" panose="020F0502020204030204"/>
              </a:rPr>
              <a:t> </a:t>
            </a:r>
            <a:r>
              <a:rPr lang="en-US" sz="2000" dirty="0" err="1">
                <a:cs typeface="Calibri" panose="020F0502020204030204"/>
              </a:rPr>
              <a:t>laukkaus</a:t>
            </a:r>
            <a:r>
              <a:rPr lang="en-US" sz="2000" dirty="0">
                <a:cs typeface="Calibri" panose="020F0502020204030204"/>
              </a:rPr>
              <a:t> ja </a:t>
            </a:r>
            <a:r>
              <a:rPr lang="en-US" sz="2000" dirty="0" err="1">
                <a:cs typeface="Calibri" panose="020F0502020204030204"/>
              </a:rPr>
              <a:t>silmien</a:t>
            </a:r>
            <a:r>
              <a:rPr lang="en-US" sz="2000" dirty="0">
                <a:cs typeface="Calibri" panose="020F0502020204030204"/>
              </a:rPr>
              <a:t> </a:t>
            </a:r>
            <a:r>
              <a:rPr lang="en-US" sz="2000" dirty="0" err="1">
                <a:cs typeface="Calibri" panose="020F0502020204030204"/>
              </a:rPr>
              <a:t>sulkeminen</a:t>
            </a:r>
            <a:r>
              <a:rPr lang="en-US" sz="2000" dirty="0">
                <a:cs typeface="Calibri" panose="020F0502020204030204"/>
              </a:rPr>
              <a:t>.</a:t>
            </a:r>
          </a:p>
          <a:p>
            <a:pPr marL="0" indent="0">
              <a:buNone/>
            </a:pPr>
            <a:r>
              <a:rPr lang="en-US" sz="2000" dirty="0" err="1">
                <a:cs typeface="Calibri" panose="020F0502020204030204"/>
              </a:rPr>
              <a:t>Korkeisiin</a:t>
            </a:r>
            <a:r>
              <a:rPr lang="en-US" sz="2000" dirty="0">
                <a:cs typeface="Calibri" panose="020F0502020204030204"/>
              </a:rPr>
              <a:t> </a:t>
            </a:r>
            <a:r>
              <a:rPr lang="en-US" sz="2000" dirty="0" err="1">
                <a:cs typeface="Calibri" panose="020F0502020204030204"/>
              </a:rPr>
              <a:t>paikkoihin</a:t>
            </a:r>
            <a:r>
              <a:rPr lang="en-US" sz="2000" dirty="0">
                <a:cs typeface="Calibri" panose="020F0502020204030204"/>
              </a:rPr>
              <a:t>: </a:t>
            </a:r>
            <a:r>
              <a:rPr lang="en-US" sz="2000" dirty="0" err="1">
                <a:cs typeface="Calibri" panose="020F0502020204030204"/>
              </a:rPr>
              <a:t>jähmettyminen</a:t>
            </a:r>
            <a:r>
              <a:rPr lang="en-US" sz="2000" dirty="0">
                <a:cs typeface="Calibri" panose="020F0502020204030204"/>
              </a:rPr>
              <a:t>, </a:t>
            </a:r>
            <a:r>
              <a:rPr lang="en-US" sz="2000" dirty="0" err="1">
                <a:cs typeface="Calibri" panose="020F0502020204030204"/>
              </a:rPr>
              <a:t>hikoilu</a:t>
            </a:r>
            <a:r>
              <a:rPr lang="en-US" sz="2000" dirty="0">
                <a:cs typeface="Calibri" panose="020F0502020204030204"/>
              </a:rPr>
              <a:t> ,</a:t>
            </a:r>
            <a:r>
              <a:rPr lang="en-US" sz="2000" dirty="0" err="1">
                <a:cs typeface="Calibri" panose="020F0502020204030204"/>
              </a:rPr>
              <a:t>hiljaisuus</a:t>
            </a:r>
            <a:r>
              <a:rPr lang="en-US" sz="2000" dirty="0">
                <a:cs typeface="Calibri" panose="020F0502020204030204"/>
              </a:rPr>
              <a:t> ja pois </a:t>
            </a:r>
            <a:r>
              <a:rPr lang="en-US" sz="2000" dirty="0" err="1">
                <a:cs typeface="Calibri" panose="020F0502020204030204"/>
              </a:rPr>
              <a:t>haluaminen</a:t>
            </a:r>
            <a:r>
              <a:rPr lang="en-US" sz="2000" dirty="0">
                <a:cs typeface="Calibri" panose="020F0502020204030204"/>
              </a:rPr>
              <a:t>.</a:t>
            </a:r>
          </a:p>
          <a:p>
            <a:pPr marL="0" indent="0">
              <a:buNone/>
            </a:pPr>
            <a:r>
              <a:rPr lang="en-US" sz="2000" dirty="0" err="1">
                <a:cs typeface="Calibri" panose="020F0502020204030204"/>
              </a:rPr>
              <a:t>Sosiaalisiin</a:t>
            </a:r>
            <a:r>
              <a:rPr lang="en-US" sz="2000" dirty="0">
                <a:cs typeface="Calibri" panose="020F0502020204030204"/>
              </a:rPr>
              <a:t> </a:t>
            </a:r>
            <a:r>
              <a:rPr lang="en-US" sz="2000" dirty="0" err="1">
                <a:cs typeface="Calibri" panose="020F0502020204030204"/>
              </a:rPr>
              <a:t>tilainteisiin</a:t>
            </a:r>
            <a:r>
              <a:rPr lang="en-US" sz="2000" dirty="0">
                <a:cs typeface="Calibri" panose="020F0502020204030204"/>
              </a:rPr>
              <a:t>: </a:t>
            </a:r>
            <a:r>
              <a:rPr lang="en-US" sz="2000" dirty="0" err="1">
                <a:cs typeface="Calibri" panose="020F0502020204030204"/>
              </a:rPr>
              <a:t>ahdistuneisuus</a:t>
            </a:r>
            <a:r>
              <a:rPr lang="en-US" sz="2000" dirty="0">
                <a:cs typeface="Calibri" panose="020F0502020204030204"/>
              </a:rPr>
              <a:t>, </a:t>
            </a:r>
            <a:r>
              <a:rPr lang="en-US" sz="2000" dirty="0" err="1">
                <a:cs typeface="Calibri" panose="020F0502020204030204"/>
              </a:rPr>
              <a:t>hengityksen</a:t>
            </a:r>
            <a:r>
              <a:rPr lang="en-US" sz="2000" dirty="0">
                <a:cs typeface="Calibri" panose="020F0502020204030204"/>
              </a:rPr>
              <a:t> </a:t>
            </a:r>
            <a:r>
              <a:rPr lang="en-US" sz="2000" dirty="0" err="1">
                <a:cs typeface="Calibri" panose="020F0502020204030204"/>
              </a:rPr>
              <a:t>muutos</a:t>
            </a:r>
            <a:r>
              <a:rPr lang="en-US" sz="2000" dirty="0">
                <a:cs typeface="Calibri" panose="020F0502020204030204"/>
              </a:rPr>
              <a:t>, </a:t>
            </a:r>
            <a:r>
              <a:rPr lang="en-US" sz="2000" dirty="0" err="1">
                <a:cs typeface="Calibri" panose="020F0502020204030204"/>
              </a:rPr>
              <a:t>täriseminen</a:t>
            </a:r>
            <a:r>
              <a:rPr lang="en-US" sz="2000" dirty="0">
                <a:cs typeface="Calibri" panose="020F0502020204030204"/>
              </a:rPr>
              <a:t>, </a:t>
            </a:r>
            <a:r>
              <a:rPr lang="en-US" sz="2000" dirty="0" err="1">
                <a:cs typeface="Calibri" panose="020F0502020204030204"/>
              </a:rPr>
              <a:t>silmiensulku</a:t>
            </a:r>
            <a:r>
              <a:rPr lang="en-US" sz="2000" dirty="0">
                <a:cs typeface="Calibri" panose="020F0502020204030204"/>
              </a:rPr>
              <a:t> ja </a:t>
            </a:r>
            <a:r>
              <a:rPr lang="en-US" sz="2000" dirty="0" err="1">
                <a:cs typeface="Calibri" panose="020F0502020204030204"/>
              </a:rPr>
              <a:t>kynsinauhojen</a:t>
            </a:r>
            <a:r>
              <a:rPr lang="en-US" sz="2000" dirty="0">
                <a:cs typeface="Calibri" panose="020F0502020204030204"/>
              </a:rPr>
              <a:t> </a:t>
            </a:r>
            <a:r>
              <a:rPr lang="en-US" sz="2000" dirty="0" err="1">
                <a:cs typeface="Calibri" panose="020F0502020204030204"/>
              </a:rPr>
              <a:t>repiminen</a:t>
            </a:r>
            <a:r>
              <a:rPr lang="en-US" sz="2000" dirty="0">
                <a:cs typeface="Calibri" panose="020F0502020204030204"/>
              </a:rPr>
              <a:t>.</a:t>
            </a:r>
          </a:p>
          <a:p>
            <a:pPr marL="0" indent="0">
              <a:buNone/>
            </a:pPr>
            <a:r>
              <a:rPr lang="en-US" sz="2000" dirty="0" err="1">
                <a:cs typeface="Calibri" panose="020F0502020204030204"/>
              </a:rPr>
              <a:t>Kuolemaan</a:t>
            </a:r>
            <a:r>
              <a:rPr lang="en-US" sz="2000" dirty="0">
                <a:cs typeface="Calibri" panose="020F0502020204030204"/>
              </a:rPr>
              <a:t>: </a:t>
            </a:r>
            <a:r>
              <a:rPr lang="en-US" sz="2000" dirty="0" err="1">
                <a:cs typeface="Calibri" panose="020F0502020204030204"/>
              </a:rPr>
              <a:t>paniikki</a:t>
            </a:r>
            <a:r>
              <a:rPr lang="en-US" sz="2000" dirty="0">
                <a:cs typeface="Calibri" panose="020F0502020204030204"/>
              </a:rPr>
              <a:t>, </a:t>
            </a:r>
            <a:r>
              <a:rPr lang="en-US" sz="2000" dirty="0" err="1">
                <a:cs typeface="Calibri" panose="020F0502020204030204"/>
              </a:rPr>
              <a:t>itku</a:t>
            </a:r>
            <a:r>
              <a:rPr lang="en-US" sz="2000" dirty="0">
                <a:cs typeface="Calibri" panose="020F0502020204030204"/>
              </a:rPr>
              <a:t>, </a:t>
            </a:r>
            <a:r>
              <a:rPr lang="en-US" sz="2000" dirty="0" err="1">
                <a:cs typeface="Calibri" panose="020F0502020204030204"/>
              </a:rPr>
              <a:t>stressaantuneisuus</a:t>
            </a:r>
            <a:r>
              <a:rPr lang="en-US" sz="2000" dirty="0">
                <a:cs typeface="Calibri" panose="020F0502020204030204"/>
              </a:rPr>
              <a:t> ja </a:t>
            </a:r>
            <a:r>
              <a:rPr lang="en-US" sz="2000" dirty="0" err="1">
                <a:cs typeface="Calibri" panose="020F0502020204030204"/>
              </a:rPr>
              <a:t>kynsinauhijen</a:t>
            </a:r>
            <a:r>
              <a:rPr lang="en-US" sz="2000" dirty="0">
                <a:cs typeface="Calibri" panose="020F0502020204030204"/>
              </a:rPr>
              <a:t> </a:t>
            </a:r>
            <a:r>
              <a:rPr lang="en-US" sz="2000" dirty="0" err="1">
                <a:cs typeface="Calibri" panose="020F0502020204030204"/>
              </a:rPr>
              <a:t>repiminen</a:t>
            </a:r>
            <a:r>
              <a:rPr lang="en-US" sz="2000" dirty="0">
                <a:cs typeface="Calibri" panose="020F0502020204030204"/>
              </a:rPr>
              <a:t>.</a:t>
            </a:r>
          </a:p>
          <a:p>
            <a:pPr marL="0" indent="0">
              <a:buNone/>
            </a:pPr>
            <a:r>
              <a:rPr lang="en-US" sz="2000" dirty="0" err="1">
                <a:cs typeface="Calibri" panose="020F0502020204030204"/>
              </a:rPr>
              <a:t>Ötököihin</a:t>
            </a:r>
            <a:r>
              <a:rPr lang="en-US" sz="2000" dirty="0">
                <a:cs typeface="Calibri" panose="020F0502020204030204"/>
              </a:rPr>
              <a:t>/</a:t>
            </a:r>
            <a:r>
              <a:rPr lang="en-US" sz="2000" dirty="0" err="1">
                <a:cs typeface="Calibri" panose="020F0502020204030204"/>
              </a:rPr>
              <a:t>eläimiin</a:t>
            </a:r>
            <a:r>
              <a:rPr lang="en-US" sz="2000" dirty="0">
                <a:cs typeface="Calibri" panose="020F0502020204030204"/>
              </a:rPr>
              <a:t>: </a:t>
            </a:r>
            <a:r>
              <a:rPr lang="en-US" sz="2000" dirty="0" err="1">
                <a:cs typeface="Calibri" panose="020F0502020204030204"/>
              </a:rPr>
              <a:t>paniikki</a:t>
            </a:r>
            <a:r>
              <a:rPr lang="en-US" sz="2000" dirty="0">
                <a:cs typeface="Calibri" panose="020F0502020204030204"/>
              </a:rPr>
              <a:t>, </a:t>
            </a:r>
            <a:r>
              <a:rPr lang="en-US" sz="2000" dirty="0" err="1">
                <a:cs typeface="Calibri" panose="020F0502020204030204"/>
              </a:rPr>
              <a:t>itku</a:t>
            </a:r>
            <a:r>
              <a:rPr lang="en-US" sz="2000" dirty="0">
                <a:cs typeface="Calibri" panose="020F0502020204030204"/>
              </a:rPr>
              <a:t> ja </a:t>
            </a:r>
            <a:r>
              <a:rPr lang="en-US" sz="2000" dirty="0" err="1">
                <a:cs typeface="Calibri" panose="020F0502020204030204"/>
              </a:rPr>
              <a:t>silmien</a:t>
            </a:r>
            <a:r>
              <a:rPr lang="en-US" sz="2000" dirty="0">
                <a:cs typeface="Calibri" panose="020F0502020204030204"/>
              </a:rPr>
              <a:t> </a:t>
            </a:r>
            <a:r>
              <a:rPr lang="en-US" sz="2000" dirty="0" err="1">
                <a:cs typeface="Calibri" panose="020F0502020204030204"/>
              </a:rPr>
              <a:t>sulkeminen</a:t>
            </a:r>
            <a:endParaRPr lang="en-US" sz="2000" dirty="0">
              <a:cs typeface="Calibri" panose="020F0502020204030204"/>
            </a:endParaRPr>
          </a:p>
          <a:p>
            <a:pPr marL="0" indent="0">
              <a:buNone/>
            </a:pPr>
            <a:endParaRPr lang="en-US" sz="2000" dirty="0">
              <a:cs typeface="Calibri" panose="020F0502020204030204"/>
            </a:endParaRPr>
          </a:p>
          <a:p>
            <a:pPr marL="0" indent="0">
              <a:buNone/>
            </a:pPr>
            <a:endParaRPr lang="en-US" sz="2000" dirty="0">
              <a:cs typeface="Calibri" panose="020F0502020204030204"/>
            </a:endParaRPr>
          </a:p>
          <a:p>
            <a:pPr marL="0" indent="0">
              <a:buNone/>
            </a:pPr>
            <a:endParaRPr lang="en-US" sz="2000" u="sng" dirty="0">
              <a:cs typeface="Calibri" panose="020F0502020204030204"/>
            </a:endParaRPr>
          </a:p>
        </p:txBody>
      </p:sp>
      <p:cxnSp>
        <p:nvCxnSpPr>
          <p:cNvPr id="13" name="Straight Connector 12">
            <a:extLst>
              <a:ext uri="{FF2B5EF4-FFF2-40B4-BE49-F238E27FC236}">
                <a16:creationId xmlns:a16="http://schemas.microsoft.com/office/drawing/2014/main" xmlns="" id="{749A7284-D010-4ACB-A08A-FC3C3689B5E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6238597" y="1417320"/>
            <a:ext cx="0" cy="402336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kstiruutu 4">
            <a:extLst>
              <a:ext uri="{FF2B5EF4-FFF2-40B4-BE49-F238E27FC236}">
                <a16:creationId xmlns:a16="http://schemas.microsoft.com/office/drawing/2014/main" xmlns="" id="{C9D6162A-2C8B-47D8-A897-703D454D96E9}"/>
              </a:ext>
            </a:extLst>
          </p:cNvPr>
          <p:cNvSpPr txBox="1"/>
          <p:nvPr/>
        </p:nvSpPr>
        <p:spPr>
          <a:xfrm>
            <a:off x="3895165" y="7256929"/>
            <a:ext cx="2743200" cy="293926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600"/>
              </a:spcAft>
            </a:pPr>
            <a:r>
              <a:rPr lang="en-US">
                <a:solidFill>
                  <a:srgbClr val="FFFFFF"/>
                </a:solidFill>
                <a:cs typeface="Segoe UI"/>
              </a:rPr>
              <a:t>Yleisimmät reaktiot: paniikki, ahdistus, hikoilu, itku, täriseminen, paikalta poistuminen, sanattomuus, stressi ja itsetuhoisuus.</a:t>
            </a:r>
            <a:r>
              <a:rPr lang="en-US">
                <a:cs typeface="Segoe UI"/>
              </a:rPr>
              <a:t>​</a:t>
            </a:r>
          </a:p>
          <a:p>
            <a:pPr>
              <a:spcAft>
                <a:spcPts val="600"/>
              </a:spcAft>
            </a:pPr>
            <a:r>
              <a:rPr lang="en-US">
                <a:solidFill>
                  <a:srgbClr val="FFFFFF"/>
                </a:solidFill>
                <a:cs typeface="Segoe UI"/>
              </a:rPr>
              <a:t>Yleisimmät aiheuttajat: pelottelut, vilkas mielikuvitus, kiusaaminen, huonot kokemukset ja Lapsuuden tapahtumat</a:t>
            </a:r>
            <a:r>
              <a:rPr lang="en-US">
                <a:cs typeface="Segoe UI"/>
              </a:rPr>
              <a:t>​</a:t>
            </a:r>
          </a:p>
        </p:txBody>
      </p:sp>
      <p:pic>
        <p:nvPicPr>
          <p:cNvPr id="9" name="Kuva 9" descr="Kuva, joka sisältää kohteen eläin, lintu, ruoho, katsominen&#10;&#10;Kuvaus luotu, erittäin korkea luotettavuus">
            <a:extLst>
              <a:ext uri="{FF2B5EF4-FFF2-40B4-BE49-F238E27FC236}">
                <a16:creationId xmlns:a16="http://schemas.microsoft.com/office/drawing/2014/main" xmlns="" id="{5DF0DF57-C393-40C3-8959-78828BC5AE63}"/>
              </a:ext>
            </a:extLst>
          </p:cNvPr>
          <p:cNvPicPr>
            <a:picLocks noGrp="1" noChangeAspect="1"/>
          </p:cNvPicPr>
          <p:nvPr>
            <p:ph sz="half" idx="2"/>
          </p:nvPr>
        </p:nvPicPr>
        <p:blipFill>
          <a:blip r:embed="rId2" cstate="print"/>
          <a:stretch>
            <a:fillRect/>
          </a:stretch>
        </p:blipFill>
        <p:spPr>
          <a:xfrm>
            <a:off x="6441141" y="1531518"/>
            <a:ext cx="5181600" cy="3886200"/>
          </a:xfrm>
        </p:spPr>
      </p:pic>
    </p:spTree>
    <p:extLst>
      <p:ext uri="{BB962C8B-B14F-4D97-AF65-F5344CB8AC3E}">
        <p14:creationId xmlns:p14="http://schemas.microsoft.com/office/powerpoint/2010/main" xmlns="" val="802442720"/>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C7FA33FF-088D-4F16-95A2-2C64D353DEA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xmlns="" id="{A376EFB1-01CF-419F-ABF1-2AF02BBFCBD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4709160" cy="6858000"/>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xmlns="" id="{FF9DEA15-78BD-4750-AA18-B9F28A6D5A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Otsikko 1">
            <a:extLst>
              <a:ext uri="{FF2B5EF4-FFF2-40B4-BE49-F238E27FC236}">
                <a16:creationId xmlns:a16="http://schemas.microsoft.com/office/drawing/2014/main" xmlns="" id="{CD66AEFB-F5A4-4ACB-BEBE-1318F8BF2112}"/>
              </a:ext>
            </a:extLst>
          </p:cNvPr>
          <p:cNvSpPr>
            <a:spLocks noGrp="1"/>
          </p:cNvSpPr>
          <p:nvPr>
            <p:ph type="title"/>
          </p:nvPr>
        </p:nvSpPr>
        <p:spPr>
          <a:xfrm>
            <a:off x="804671" y="640263"/>
            <a:ext cx="3284331" cy="5254510"/>
          </a:xfrm>
        </p:spPr>
        <p:txBody>
          <a:bodyPr>
            <a:normAutofit/>
          </a:bodyPr>
          <a:lstStyle/>
          <a:p>
            <a:r>
              <a:rPr lang="fi-FI" dirty="0">
                <a:cs typeface="Calibri Light"/>
              </a:rPr>
              <a:t>Kommentti</a:t>
            </a:r>
            <a:endParaRPr lang="fi-FI" dirty="0"/>
          </a:p>
        </p:txBody>
      </p:sp>
      <p:sp>
        <p:nvSpPr>
          <p:cNvPr id="3" name="Sisällön paikkamerkki 2">
            <a:extLst>
              <a:ext uri="{FF2B5EF4-FFF2-40B4-BE49-F238E27FC236}">
                <a16:creationId xmlns:a16="http://schemas.microsoft.com/office/drawing/2014/main" xmlns="" id="{DE9604F3-365D-482C-9CC3-55E0473F10D7}"/>
              </a:ext>
            </a:extLst>
          </p:cNvPr>
          <p:cNvSpPr>
            <a:spLocks noGrp="1"/>
          </p:cNvSpPr>
          <p:nvPr>
            <p:ph idx="1"/>
          </p:nvPr>
        </p:nvSpPr>
        <p:spPr>
          <a:xfrm>
            <a:off x="5358384" y="640263"/>
            <a:ext cx="6028944" cy="5254510"/>
          </a:xfrm>
        </p:spPr>
        <p:txBody>
          <a:bodyPr vert="horz" lIns="91440" tIns="45720" rIns="91440" bIns="45720" rtlCol="0" anchor="ctr">
            <a:normAutofit/>
          </a:bodyPr>
          <a:lstStyle/>
          <a:p>
            <a:pPr marL="0" indent="0">
              <a:buNone/>
            </a:pPr>
            <a:r>
              <a:rPr lang="fi-FI" sz="2200">
                <a:solidFill>
                  <a:schemeClr val="bg1"/>
                </a:solidFill>
                <a:cs typeface="Calibri" panose="020F0502020204030204"/>
              </a:rPr>
              <a:t>Reaktiot olivat jo alun perin odotettavissa, miltei kaikki ihmiset reagoivat pelkoihinsa samankaltaisella tavalla, toisaalta on olemassa paljon tapoja, miten ihminen reagoi pelkoihinsa, jotkut saattavat ahdistuneena alkaa nauramaan, vaikkei ilo ole tunne, jota ihminen tuntee. Yllätyin kuitenkin sitä, kuinka vähän vastauksia tuli, että alkaisi huutamaan tai kirkumaan pelkonsa kohdatessa, vaikka öttökkä/eläinpelkoisia oli kuitenkin n. ¼ kyselyyn vastanneista.</a:t>
            </a:r>
          </a:p>
        </p:txBody>
      </p:sp>
    </p:spTree>
    <p:extLst>
      <p:ext uri="{BB962C8B-B14F-4D97-AF65-F5344CB8AC3E}">
        <p14:creationId xmlns:p14="http://schemas.microsoft.com/office/powerpoint/2010/main" xmlns="" val="282422561"/>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13" name="Rectangle 13">
            <a:extLst>
              <a:ext uri="{FF2B5EF4-FFF2-40B4-BE49-F238E27FC236}">
                <a16:creationId xmlns:a16="http://schemas.microsoft.com/office/drawing/2014/main" xmlns="" id="{9B76D444-2756-434F-AE61-96D69830C13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xmlns="" id="{C73DAB5A-171E-4FBE-8597-1E8F6022513F}"/>
              </a:ext>
            </a:extLst>
          </p:cNvPr>
          <p:cNvSpPr>
            <a:spLocks noGrp="1"/>
          </p:cNvSpPr>
          <p:nvPr>
            <p:ph type="title"/>
          </p:nvPr>
        </p:nvSpPr>
        <p:spPr>
          <a:xfrm>
            <a:off x="6421700" y="713232"/>
            <a:ext cx="5154168" cy="1197864"/>
          </a:xfrm>
        </p:spPr>
        <p:txBody>
          <a:bodyPr vert="horz" lIns="91440" tIns="45720" rIns="91440" bIns="45720" rtlCol="0" anchor="ctr">
            <a:normAutofit/>
          </a:bodyPr>
          <a:lstStyle/>
          <a:p>
            <a:r>
              <a:rPr lang="en-US" sz="3700"/>
              <a:t>4.Muistatko/tiedätkö mistä pelkosi johtuu?</a:t>
            </a:r>
          </a:p>
        </p:txBody>
      </p:sp>
      <p:pic>
        <p:nvPicPr>
          <p:cNvPr id="9" name="Kuva 10" descr="Kuva, joka sisältää kohteen ruoho, ulko, seisominen, hanhi&#10;&#10;Kuvaus luotu, erittäin korkea luotettavuus">
            <a:extLst>
              <a:ext uri="{FF2B5EF4-FFF2-40B4-BE49-F238E27FC236}">
                <a16:creationId xmlns:a16="http://schemas.microsoft.com/office/drawing/2014/main" xmlns="" id="{F50D9F75-29B3-4BEA-BBFF-48DEBED308F3}"/>
              </a:ext>
            </a:extLst>
          </p:cNvPr>
          <p:cNvPicPr>
            <a:picLocks noChangeAspect="1"/>
          </p:cNvPicPr>
          <p:nvPr/>
        </p:nvPicPr>
        <p:blipFill rotWithShape="1">
          <a:blip r:embed="rId2" cstate="print"/>
          <a:srcRect l="9461" r="5524"/>
          <a:stretch/>
        </p:blipFill>
        <p:spPr>
          <a:xfrm>
            <a:off x="20" y="10"/>
            <a:ext cx="5495089" cy="6857990"/>
          </a:xfrm>
          <a:prstGeom prst="rect">
            <a:avLst/>
          </a:prstGeom>
        </p:spPr>
      </p:pic>
      <p:cxnSp>
        <p:nvCxnSpPr>
          <p:cNvPr id="17" name="Straight Connector 15">
            <a:extLst>
              <a:ext uri="{FF2B5EF4-FFF2-40B4-BE49-F238E27FC236}">
                <a16:creationId xmlns:a16="http://schemas.microsoft.com/office/drawing/2014/main" xmlns="" id="{EDF5FE34-0A41-407A-8D94-10FCF68F1D0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V="1">
            <a:off x="6055940" y="826324"/>
            <a:ext cx="0" cy="914400"/>
          </a:xfrm>
          <a:prstGeom prst="line">
            <a:avLst/>
          </a:prstGeom>
          <a:ln w="190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3" name="Sisällön paikkamerkki 2">
            <a:extLst>
              <a:ext uri="{FF2B5EF4-FFF2-40B4-BE49-F238E27FC236}">
                <a16:creationId xmlns:a16="http://schemas.microsoft.com/office/drawing/2014/main" xmlns="" id="{348D9851-BFC0-4131-8FDD-1A58EBE92B14}"/>
              </a:ext>
            </a:extLst>
          </p:cNvPr>
          <p:cNvSpPr>
            <a:spLocks noGrp="1"/>
          </p:cNvSpPr>
          <p:nvPr>
            <p:ph sz="half" idx="1"/>
          </p:nvPr>
        </p:nvSpPr>
        <p:spPr>
          <a:xfrm>
            <a:off x="6421700" y="2048256"/>
            <a:ext cx="5154168" cy="4123944"/>
          </a:xfrm>
        </p:spPr>
        <p:txBody>
          <a:bodyPr vert="horz" lIns="91440" tIns="45720" rIns="91440" bIns="45720" rtlCol="0" anchor="t">
            <a:normAutofit/>
          </a:bodyPr>
          <a:lstStyle/>
          <a:p>
            <a:r>
              <a:rPr lang="en-US" sz="1700" u="sng"/>
              <a:t>Yleisimmät aiheuttajat</a:t>
            </a:r>
            <a:r>
              <a:rPr lang="en-US" sz="1700"/>
              <a:t>: pelottelut, vilkas mielikuvitus, kiusaaminen, huonot kokemukset ja lapsuuden tapahtumat</a:t>
            </a:r>
          </a:p>
          <a:p>
            <a:pPr marL="0"/>
            <a:r>
              <a:rPr lang="en-US" sz="1700" u="sng"/>
              <a:t>Meidän listan viisi yleisintä pelkoa:</a:t>
            </a:r>
            <a:endParaRPr lang="en-US" sz="1700"/>
          </a:p>
          <a:p>
            <a:pPr marL="0"/>
            <a:r>
              <a:rPr lang="en-US" sz="1700"/>
              <a:t>Pimeään: moni ei tiennyt mistä pelkotulee mutta epäilevät vilkasta mielikuvitusta</a:t>
            </a:r>
          </a:p>
          <a:p>
            <a:pPr marL="0"/>
            <a:r>
              <a:rPr lang="en-US" sz="1700"/>
              <a:t>Korkeisiin paikkoihin: moni ei tiennyt mistä johtuu mutta yleinen vastaus oli korkeissa paikoissa oleskelu</a:t>
            </a:r>
          </a:p>
          <a:p>
            <a:pPr marL="0"/>
            <a:r>
              <a:rPr lang="en-US" sz="1700"/>
              <a:t>Sosiaaliset tilanteet: luonne ja kiusaaminen</a:t>
            </a:r>
          </a:p>
          <a:p>
            <a:pPr marL="0"/>
            <a:r>
              <a:rPr lang="en-US" sz="1700"/>
              <a:t>Kuolema: pelottelu lapsena ja läheisen menettäminen</a:t>
            </a:r>
          </a:p>
          <a:p>
            <a:pPr marL="0"/>
            <a:r>
              <a:rPr lang="en-US" sz="1700"/>
              <a:t>Ötökät/eläimet: huonot kokemukset ja pelottelu</a:t>
            </a:r>
          </a:p>
          <a:p>
            <a:pPr marL="0"/>
            <a:endParaRPr lang="en-US" sz="1700"/>
          </a:p>
        </p:txBody>
      </p:sp>
    </p:spTree>
    <p:extLst>
      <p:ext uri="{BB962C8B-B14F-4D97-AF65-F5344CB8AC3E}">
        <p14:creationId xmlns:p14="http://schemas.microsoft.com/office/powerpoint/2010/main" xmlns="" val="2762018464"/>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C7FA33FF-088D-4F16-95A2-2C64D353DEA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xmlns="" id="{A376EFB1-01CF-419F-ABF1-2AF02BBFCBD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4709160" cy="6858000"/>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xmlns="" id="{FF9DEA15-78BD-4750-AA18-B9F28A6D5A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Otsikko 1">
            <a:extLst>
              <a:ext uri="{FF2B5EF4-FFF2-40B4-BE49-F238E27FC236}">
                <a16:creationId xmlns:a16="http://schemas.microsoft.com/office/drawing/2014/main" xmlns="" id="{E4A1ACC6-8784-442B-A5E0-0162A4B49F91}"/>
              </a:ext>
            </a:extLst>
          </p:cNvPr>
          <p:cNvSpPr>
            <a:spLocks noGrp="1"/>
          </p:cNvSpPr>
          <p:nvPr>
            <p:ph type="title"/>
          </p:nvPr>
        </p:nvSpPr>
        <p:spPr>
          <a:xfrm>
            <a:off x="804671" y="640263"/>
            <a:ext cx="3284331" cy="5254510"/>
          </a:xfrm>
        </p:spPr>
        <p:txBody>
          <a:bodyPr>
            <a:normAutofit/>
          </a:bodyPr>
          <a:lstStyle/>
          <a:p>
            <a:r>
              <a:rPr lang="fi-FI">
                <a:cs typeface="Calibri Light"/>
              </a:rPr>
              <a:t>Kommentti</a:t>
            </a:r>
            <a:endParaRPr lang="fi-FI" dirty="0"/>
          </a:p>
        </p:txBody>
      </p:sp>
      <p:sp>
        <p:nvSpPr>
          <p:cNvPr id="3" name="Sisällön paikkamerkki 2">
            <a:extLst>
              <a:ext uri="{FF2B5EF4-FFF2-40B4-BE49-F238E27FC236}">
                <a16:creationId xmlns:a16="http://schemas.microsoft.com/office/drawing/2014/main" xmlns="" id="{568B5866-A185-4C49-97BA-E952F4C64613}"/>
              </a:ext>
            </a:extLst>
          </p:cNvPr>
          <p:cNvSpPr>
            <a:spLocks noGrp="1"/>
          </p:cNvSpPr>
          <p:nvPr>
            <p:ph idx="1"/>
          </p:nvPr>
        </p:nvSpPr>
        <p:spPr>
          <a:xfrm>
            <a:off x="5358384" y="640263"/>
            <a:ext cx="6028944" cy="5254510"/>
          </a:xfrm>
        </p:spPr>
        <p:txBody>
          <a:bodyPr vert="horz" lIns="91440" tIns="45720" rIns="91440" bIns="45720" rtlCol="0" anchor="ctr">
            <a:normAutofit/>
          </a:bodyPr>
          <a:lstStyle/>
          <a:p>
            <a:pPr marL="0" indent="0">
              <a:buNone/>
            </a:pPr>
            <a:r>
              <a:rPr lang="fi-FI" sz="2200">
                <a:solidFill>
                  <a:schemeClr val="bg1"/>
                </a:solidFill>
                <a:cs typeface="Calibri" panose="020F0502020204030204"/>
              </a:rPr>
              <a:t>Hyvin moneen pelkoon moni ei osannut kertoa mistä pelko johtuu tai ei ollut yksittäistä selittäjään. Mutta kyselyn mukaan suurin osa ihmisistä jotka vastasi kysymykseen, oli pelon takana huono kokemus esim. pelottelu tai kiusaaminen. On mielenkiintoista että me tunnistamme itsessämme pelko reaktion tiettyä asiaa kohti mutta emme välttämättä osaa selittää mistä se johtuu. Ehkä olemme vielä liian nuoria tunnistamaan syitä peloillemme. Ja pelot muuttuvat pitkin elämään.</a:t>
            </a:r>
          </a:p>
        </p:txBody>
      </p:sp>
    </p:spTree>
    <p:extLst>
      <p:ext uri="{BB962C8B-B14F-4D97-AF65-F5344CB8AC3E}">
        <p14:creationId xmlns:p14="http://schemas.microsoft.com/office/powerpoint/2010/main" xmlns="" val="2601555476"/>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260</Words>
  <Application>Microsoft Office PowerPoint</Application>
  <PresentationFormat>Mukautettu</PresentationFormat>
  <Paragraphs>48</Paragraphs>
  <Slides>9</Slides>
  <Notes>0</Notes>
  <HiddenSlides>0</HiddenSlides>
  <MMClips>0</MMClips>
  <ScaleCrop>false</ScaleCrop>
  <HeadingPairs>
    <vt:vector size="4" baseType="variant">
      <vt:variant>
        <vt:lpstr>Teema</vt:lpstr>
      </vt:variant>
      <vt:variant>
        <vt:i4>1</vt:i4>
      </vt:variant>
      <vt:variant>
        <vt:lpstr>Dian otsikot</vt:lpstr>
      </vt:variant>
      <vt:variant>
        <vt:i4>9</vt:i4>
      </vt:variant>
    </vt:vector>
  </HeadingPairs>
  <TitlesOfParts>
    <vt:vector size="10" baseType="lpstr">
      <vt:lpstr>Office Theme</vt:lpstr>
      <vt:lpstr>Mitä nuoret pelkää?</vt:lpstr>
      <vt:lpstr>Aineiston hankinta ja työn tekeminen, koko p*ska kasassa</vt:lpstr>
      <vt:lpstr>Tutkimus pyrkii...</vt:lpstr>
      <vt:lpstr>1. Olen..?  2. Mitä pelkään? </vt:lpstr>
      <vt:lpstr>Kommentti</vt:lpstr>
      <vt:lpstr>3. Miten reagoit pelkoosi?</vt:lpstr>
      <vt:lpstr>Kommentti</vt:lpstr>
      <vt:lpstr>4.Muistatko/tiedätkö mistä pelkosi johtuu?</vt:lpstr>
      <vt:lpstr>Kommentti</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Kotikone</dc:creator>
  <cp:lastModifiedBy>Kotikone</cp:lastModifiedBy>
  <cp:revision>1926</cp:revision>
  <dcterms:created xsi:type="dcterms:W3CDTF">2020-03-02T08:38:48Z</dcterms:created>
  <dcterms:modified xsi:type="dcterms:W3CDTF">2020-03-23T08:46:12Z</dcterms:modified>
</cp:coreProperties>
</file>