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59" r:id="rId6"/>
    <p:sldId id="266" r:id="rId7"/>
    <p:sldId id="261" r:id="rId8"/>
    <p:sldId id="260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152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B82-5F37-4BD7-A5FA-98247A9553E1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02D4A-E7DB-4E2E-8B7F-62EF0577EBA4}" type="slidenum">
              <a:rPr lang="fi-FI" smtClean="0"/>
              <a:t>‹#›</a:t>
            </a:fld>
            <a:endParaRPr lang="fi-FI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B82-5F37-4BD7-A5FA-98247A9553E1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02D4A-E7DB-4E2E-8B7F-62EF0577EBA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B82-5F37-4BD7-A5FA-98247A9553E1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02D4A-E7DB-4E2E-8B7F-62EF0577EBA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B82-5F37-4BD7-A5FA-98247A9553E1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02D4A-E7DB-4E2E-8B7F-62EF0577EBA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B82-5F37-4BD7-A5FA-98247A9553E1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4E02D4A-E7DB-4E2E-8B7F-62EF0577EBA4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B82-5F37-4BD7-A5FA-98247A9553E1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02D4A-E7DB-4E2E-8B7F-62EF0577EBA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B82-5F37-4BD7-A5FA-98247A9553E1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02D4A-E7DB-4E2E-8B7F-62EF0577EBA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B82-5F37-4BD7-A5FA-98247A9553E1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02D4A-E7DB-4E2E-8B7F-62EF0577EBA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B82-5F37-4BD7-A5FA-98247A9553E1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02D4A-E7DB-4E2E-8B7F-62EF0577EBA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B82-5F37-4BD7-A5FA-98247A9553E1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02D4A-E7DB-4E2E-8B7F-62EF0577EBA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i-FI">
                <a:solidFill>
                  <a:schemeClr val="lt1"/>
                </a:solidFill>
                <a:latin typeface="+mn-lt"/>
                <a:ea typeface="+mn-ea"/>
                <a:cs typeface="+mn-cs"/>
              </a:rPr>
              <a:t>Lisää kuva napsauttamalla kuvaketta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B82-5F37-4BD7-A5FA-98247A9553E1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02D4A-E7DB-4E2E-8B7F-62EF0577EBA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D3EBB82-5F37-4BD7-A5FA-98247A9553E1}" type="datetimeFigureOut">
              <a:rPr lang="fi-FI" smtClean="0"/>
              <a:t>25.1.2017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4E02D4A-E7DB-4E2E-8B7F-62EF0577EBA4}" type="slidenum">
              <a:rPr lang="fi-FI" smtClean="0"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Establishment and </a:t>
            </a:r>
            <a:r>
              <a:rPr lang="fi-FI" dirty="0" err="1"/>
              <a:t>consolidation</a:t>
            </a:r>
            <a:r>
              <a:rPr lang="fi-FI" dirty="0"/>
              <a:t> of </a:t>
            </a:r>
            <a:r>
              <a:rPr lang="fi-FI" dirty="0" err="1"/>
              <a:t>Castro´s</a:t>
            </a:r>
            <a:r>
              <a:rPr lang="fi-FI" dirty="0"/>
              <a:t> </a:t>
            </a:r>
            <a:r>
              <a:rPr lang="fi-FI" dirty="0" err="1"/>
              <a:t>rule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31640" y="3886200"/>
            <a:ext cx="6440760" cy="2351112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*How </a:t>
            </a:r>
            <a:r>
              <a:rPr lang="fi-FI" dirty="0" err="1"/>
              <a:t>did</a:t>
            </a:r>
            <a:r>
              <a:rPr lang="fi-FI" dirty="0"/>
              <a:t> Castro </a:t>
            </a:r>
            <a:r>
              <a:rPr lang="fi-FI" dirty="0" err="1"/>
              <a:t>establish</a:t>
            </a:r>
            <a:r>
              <a:rPr lang="fi-FI" dirty="0"/>
              <a:t>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power</a:t>
            </a:r>
            <a:r>
              <a:rPr lang="fi-FI" dirty="0"/>
              <a:t> </a:t>
            </a:r>
            <a:r>
              <a:rPr lang="fi-FI" dirty="0" err="1"/>
              <a:t>between</a:t>
            </a:r>
            <a:r>
              <a:rPr lang="fi-FI" dirty="0"/>
              <a:t> 1959-1975?</a:t>
            </a:r>
          </a:p>
          <a:p>
            <a:r>
              <a:rPr lang="fi-FI" dirty="0"/>
              <a:t>*</a:t>
            </a: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measures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taken</a:t>
            </a:r>
            <a:r>
              <a:rPr lang="fi-FI" dirty="0"/>
              <a:t> </a:t>
            </a:r>
            <a:r>
              <a:rPr lang="fi-FI" dirty="0" err="1"/>
              <a:t>after</a:t>
            </a:r>
            <a:r>
              <a:rPr lang="fi-FI" dirty="0"/>
              <a:t> 1975 to </a:t>
            </a:r>
            <a:r>
              <a:rPr lang="fi-FI" dirty="0" err="1"/>
              <a:t>further</a:t>
            </a:r>
            <a:r>
              <a:rPr lang="fi-FI" dirty="0"/>
              <a:t> </a:t>
            </a:r>
            <a:r>
              <a:rPr lang="fi-FI" dirty="0" err="1"/>
              <a:t>consolidate</a:t>
            </a:r>
            <a:r>
              <a:rPr lang="fi-FI" dirty="0"/>
              <a:t> </a:t>
            </a:r>
            <a:r>
              <a:rPr lang="fi-FI" dirty="0" err="1"/>
              <a:t>Castro´s</a:t>
            </a:r>
            <a:r>
              <a:rPr lang="fi-FI" dirty="0"/>
              <a:t> </a:t>
            </a:r>
            <a:r>
              <a:rPr lang="fi-FI" dirty="0" err="1"/>
              <a:t>power</a:t>
            </a:r>
            <a:r>
              <a:rPr lang="fi-FI" dirty="0"/>
              <a:t>?</a:t>
            </a:r>
          </a:p>
          <a:p>
            <a:r>
              <a:rPr lang="fi-FI" dirty="0"/>
              <a:t>* </a:t>
            </a: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other</a:t>
            </a:r>
            <a:r>
              <a:rPr lang="fi-FI" dirty="0"/>
              <a:t> </a:t>
            </a:r>
            <a:r>
              <a:rPr lang="fi-FI" dirty="0" err="1"/>
              <a:t>methods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Castro </a:t>
            </a:r>
            <a:r>
              <a:rPr lang="fi-FI" dirty="0" err="1"/>
              <a:t>use</a:t>
            </a:r>
            <a:r>
              <a:rPr lang="fi-FI" dirty="0"/>
              <a:t> to </a:t>
            </a:r>
            <a:r>
              <a:rPr lang="fi-FI" dirty="0" err="1"/>
              <a:t>consolidate</a:t>
            </a:r>
            <a:r>
              <a:rPr lang="fi-FI" dirty="0"/>
              <a:t>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power</a:t>
            </a:r>
            <a:r>
              <a:rPr lang="fi-FI" dirty="0"/>
              <a:t>?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86411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US´role</a:t>
            </a:r>
            <a:endParaRPr lang="fi-FI" dirty="0"/>
          </a:p>
          <a:p>
            <a:r>
              <a:rPr lang="fi-FI" dirty="0" err="1"/>
              <a:t>Varela</a:t>
            </a:r>
            <a:r>
              <a:rPr lang="fi-FI" dirty="0"/>
              <a:t> Project, </a:t>
            </a:r>
            <a:r>
              <a:rPr lang="fi-FI" dirty="0" err="1"/>
              <a:t>early</a:t>
            </a:r>
            <a:r>
              <a:rPr lang="fi-FI" dirty="0"/>
              <a:t> 2000</a:t>
            </a:r>
          </a:p>
          <a:p>
            <a:r>
              <a:rPr lang="fi-FI" dirty="0" err="1"/>
              <a:t>Mass</a:t>
            </a:r>
            <a:r>
              <a:rPr lang="fi-FI" dirty="0"/>
              <a:t> </a:t>
            </a:r>
            <a:r>
              <a:rPr lang="fi-FI" dirty="0" err="1"/>
              <a:t>organisations</a:t>
            </a:r>
            <a:endParaRPr lang="fi-FI" dirty="0"/>
          </a:p>
          <a:p>
            <a:r>
              <a:rPr lang="fi-FI" dirty="0" err="1"/>
              <a:t>Committees</a:t>
            </a:r>
            <a:r>
              <a:rPr lang="fi-FI" dirty="0"/>
              <a:t> for </a:t>
            </a:r>
            <a:r>
              <a:rPr lang="fi-FI" dirty="0" err="1"/>
              <a:t>defence</a:t>
            </a:r>
            <a:r>
              <a:rPr lang="fi-FI" dirty="0"/>
              <a:t> of the </a:t>
            </a:r>
            <a:r>
              <a:rPr lang="fi-FI" dirty="0" err="1"/>
              <a:t>revolution</a:t>
            </a:r>
            <a:endParaRPr lang="fi-FI" dirty="0"/>
          </a:p>
          <a:p>
            <a:r>
              <a:rPr lang="fi-FI" dirty="0" err="1"/>
              <a:t>Emigration</a:t>
            </a:r>
            <a:r>
              <a:rPr lang="fi-FI" dirty="0"/>
              <a:t> and </a:t>
            </a:r>
            <a:r>
              <a:rPr lang="fi-FI" dirty="0" err="1"/>
              <a:t>exile</a:t>
            </a:r>
            <a:endParaRPr lang="fi-FI" dirty="0"/>
          </a:p>
          <a:p>
            <a:r>
              <a:rPr lang="fi-FI" dirty="0" err="1"/>
              <a:t>Castroism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0923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interpretations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Saney</a:t>
            </a:r>
            <a:r>
              <a:rPr lang="fi-FI" dirty="0"/>
              <a:t>; the </a:t>
            </a:r>
            <a:r>
              <a:rPr lang="fi-FI" dirty="0" err="1"/>
              <a:t>role</a:t>
            </a:r>
            <a:r>
              <a:rPr lang="fi-FI" dirty="0"/>
              <a:t> of the </a:t>
            </a:r>
            <a:r>
              <a:rPr lang="fi-FI" dirty="0" err="1"/>
              <a:t>workers´assemblies</a:t>
            </a:r>
            <a:r>
              <a:rPr lang="fi-FI" dirty="0"/>
              <a:t> on the </a:t>
            </a:r>
            <a:r>
              <a:rPr lang="fi-FI" dirty="0" err="1"/>
              <a:t>decision</a:t>
            </a:r>
            <a:r>
              <a:rPr lang="fi-FI" dirty="0"/>
              <a:t> </a:t>
            </a:r>
            <a:r>
              <a:rPr lang="fi-FI" dirty="0" err="1"/>
              <a:t>making</a:t>
            </a:r>
            <a:endParaRPr lang="fi-FI" dirty="0"/>
          </a:p>
          <a:p>
            <a:r>
              <a:rPr lang="fi-FI" dirty="0" err="1"/>
              <a:t>Spalding</a:t>
            </a:r>
            <a:r>
              <a:rPr lang="fi-FI" dirty="0"/>
              <a:t>; </a:t>
            </a:r>
            <a:r>
              <a:rPr lang="fi-FI" dirty="0" err="1"/>
              <a:t>influence</a:t>
            </a:r>
            <a:r>
              <a:rPr lang="fi-FI" dirty="0"/>
              <a:t> of the PCC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suffocating</a:t>
            </a:r>
            <a:endParaRPr lang="fi-FI" dirty="0"/>
          </a:p>
          <a:p>
            <a:r>
              <a:rPr lang="fi-FI" dirty="0"/>
              <a:t>Roman: The party </a:t>
            </a:r>
            <a:r>
              <a:rPr lang="fi-FI" dirty="0" err="1"/>
              <a:t>does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meddle</a:t>
            </a:r>
            <a:r>
              <a:rPr lang="fi-FI" dirty="0"/>
              <a:t> in the </a:t>
            </a:r>
            <a:r>
              <a:rPr lang="fi-FI" dirty="0" err="1"/>
              <a:t>operation</a:t>
            </a:r>
            <a:r>
              <a:rPr lang="fi-FI" dirty="0"/>
              <a:t> of </a:t>
            </a:r>
            <a:r>
              <a:rPr lang="fi-FI" dirty="0" err="1"/>
              <a:t>people´s</a:t>
            </a:r>
            <a:r>
              <a:rPr lang="fi-FI" dirty="0"/>
              <a:t> </a:t>
            </a:r>
            <a:r>
              <a:rPr lang="fi-FI" dirty="0" err="1"/>
              <a:t>power</a:t>
            </a:r>
            <a:endParaRPr lang="fi-FI" dirty="0"/>
          </a:p>
          <a:p>
            <a:r>
              <a:rPr lang="fi-FI" dirty="0" err="1"/>
              <a:t>Bengelsdorf</a:t>
            </a:r>
            <a:r>
              <a:rPr lang="fi-FI" dirty="0"/>
              <a:t>; </a:t>
            </a:r>
            <a:r>
              <a:rPr lang="fi-FI" dirty="0" err="1"/>
              <a:t>Cuban</a:t>
            </a:r>
            <a:r>
              <a:rPr lang="fi-FI" dirty="0"/>
              <a:t> </a:t>
            </a:r>
            <a:r>
              <a:rPr lang="fi-FI" dirty="0" err="1"/>
              <a:t>citizens</a:t>
            </a:r>
            <a:r>
              <a:rPr lang="fi-FI" dirty="0"/>
              <a:t> </a:t>
            </a:r>
            <a:r>
              <a:rPr lang="fi-FI" dirty="0" err="1"/>
              <a:t>exercise</a:t>
            </a:r>
            <a:r>
              <a:rPr lang="fi-FI" dirty="0"/>
              <a:t> </a:t>
            </a:r>
            <a:r>
              <a:rPr lang="fi-FI" dirty="0" err="1"/>
              <a:t>political</a:t>
            </a:r>
            <a:r>
              <a:rPr lang="fi-FI" dirty="0"/>
              <a:t> </a:t>
            </a:r>
            <a:r>
              <a:rPr lang="fi-FI" dirty="0" err="1"/>
              <a:t>sovereignity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7133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Dual </a:t>
            </a:r>
            <a:r>
              <a:rPr lang="fi-FI" dirty="0" err="1"/>
              <a:t>Authority</a:t>
            </a:r>
            <a:r>
              <a:rPr lang="fi-FI" dirty="0"/>
              <a:t> </a:t>
            </a:r>
            <a:r>
              <a:rPr lang="fi-FI" dirty="0" err="1"/>
              <a:t>Jan-Nov</a:t>
            </a:r>
            <a:r>
              <a:rPr lang="fi-FI" dirty="0"/>
              <a:t>. 1959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M. </a:t>
            </a:r>
            <a:r>
              <a:rPr lang="fi-FI" dirty="0" err="1"/>
              <a:t>Urrutia</a:t>
            </a:r>
            <a:r>
              <a:rPr lang="fi-FI" dirty="0"/>
              <a:t>  (</a:t>
            </a:r>
            <a:r>
              <a:rPr lang="fi-FI" dirty="0" err="1"/>
              <a:t>president</a:t>
            </a:r>
            <a:r>
              <a:rPr lang="fi-FI" dirty="0"/>
              <a:t>), Jose </a:t>
            </a:r>
            <a:r>
              <a:rPr lang="fi-FI" dirty="0" err="1"/>
              <a:t>Miro</a:t>
            </a:r>
            <a:r>
              <a:rPr lang="fi-FI" dirty="0"/>
              <a:t> </a:t>
            </a:r>
            <a:r>
              <a:rPr lang="fi-FI" dirty="0" err="1"/>
              <a:t>Cardona</a:t>
            </a:r>
            <a:r>
              <a:rPr lang="fi-FI" dirty="0"/>
              <a:t> ( PM)</a:t>
            </a:r>
          </a:p>
          <a:p>
            <a:r>
              <a:rPr lang="fi-FI" dirty="0"/>
              <a:t>F. Castro ( </a:t>
            </a:r>
            <a:r>
              <a:rPr lang="fi-FI" dirty="0" err="1"/>
              <a:t>military</a:t>
            </a:r>
            <a:r>
              <a:rPr lang="fi-FI" dirty="0"/>
              <a:t> </a:t>
            </a:r>
            <a:r>
              <a:rPr lang="fi-FI" dirty="0" err="1"/>
              <a:t>commander-in-chief</a:t>
            </a:r>
            <a:r>
              <a:rPr lang="fi-FI" dirty="0"/>
              <a:t>)</a:t>
            </a:r>
          </a:p>
          <a:p>
            <a:pPr lvl="2"/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ORPC ( </a:t>
            </a:r>
            <a:r>
              <a:rPr lang="fi-FI" dirty="0" err="1"/>
              <a:t>office</a:t>
            </a:r>
            <a:r>
              <a:rPr lang="fi-FI" dirty="0"/>
              <a:t> of the </a:t>
            </a:r>
            <a:r>
              <a:rPr lang="fi-FI" dirty="0" err="1"/>
              <a:t>revolutionary</a:t>
            </a:r>
            <a:r>
              <a:rPr lang="fi-FI" dirty="0"/>
              <a:t> </a:t>
            </a:r>
            <a:r>
              <a:rPr lang="fi-FI" dirty="0" err="1"/>
              <a:t>plans</a:t>
            </a:r>
            <a:r>
              <a:rPr lang="fi-FI" dirty="0"/>
              <a:t> and </a:t>
            </a:r>
            <a:r>
              <a:rPr lang="fi-FI" dirty="0" err="1"/>
              <a:t>co-ordination</a:t>
            </a:r>
            <a:r>
              <a:rPr lang="fi-FI" dirty="0"/>
              <a:t>)</a:t>
            </a:r>
          </a:p>
          <a:p>
            <a:pPr lvl="2"/>
            <a:r>
              <a:rPr lang="fi-FI" dirty="0"/>
              <a:t>The </a:t>
            </a:r>
            <a:r>
              <a:rPr lang="fi-FI" dirty="0" err="1"/>
              <a:t>cabinet</a:t>
            </a:r>
            <a:endParaRPr lang="fi-FI" dirty="0"/>
          </a:p>
          <a:p>
            <a:pPr marL="914400" lvl="2" indent="0">
              <a:buNone/>
            </a:pPr>
            <a:endParaRPr lang="fi-FI" dirty="0"/>
          </a:p>
          <a:p>
            <a:pPr marL="914400" lvl="2" indent="0">
              <a:buNone/>
            </a:pPr>
            <a:r>
              <a:rPr lang="fi-FI" dirty="0"/>
              <a:t>→ </a:t>
            </a:r>
            <a:r>
              <a:rPr lang="fi-FI" dirty="0" err="1"/>
              <a:t>Cardona</a:t>
            </a:r>
            <a:r>
              <a:rPr lang="fi-FI" dirty="0"/>
              <a:t> </a:t>
            </a:r>
            <a:r>
              <a:rPr lang="fi-FI" dirty="0" err="1"/>
              <a:t>dismissed</a:t>
            </a:r>
            <a:r>
              <a:rPr lang="fi-FI" dirty="0"/>
              <a:t> </a:t>
            </a:r>
            <a:r>
              <a:rPr lang="fi-FI" dirty="0" err="1"/>
              <a:t>already</a:t>
            </a:r>
            <a:r>
              <a:rPr lang="fi-FI" dirty="0"/>
              <a:t> in 1959; Castro </a:t>
            </a:r>
            <a:r>
              <a:rPr lang="fi-FI" dirty="0" err="1"/>
              <a:t>became</a:t>
            </a:r>
            <a:r>
              <a:rPr lang="fi-FI" dirty="0"/>
              <a:t> PM</a:t>
            </a:r>
          </a:p>
          <a:p>
            <a:pPr lvl="2">
              <a:buFontTx/>
              <a:buChar char="-"/>
            </a:pPr>
            <a:r>
              <a:rPr lang="fi-FI" dirty="0"/>
              <a:t>Suspension of </a:t>
            </a:r>
            <a:r>
              <a:rPr lang="fi-FI" dirty="0" err="1"/>
              <a:t>elections</a:t>
            </a:r>
            <a:r>
              <a:rPr lang="fi-FI" dirty="0"/>
              <a:t>, </a:t>
            </a:r>
            <a:r>
              <a:rPr lang="fi-FI" dirty="0" err="1"/>
              <a:t>Agrarian</a:t>
            </a:r>
            <a:r>
              <a:rPr lang="fi-FI" dirty="0"/>
              <a:t> </a:t>
            </a:r>
            <a:r>
              <a:rPr lang="fi-FI" dirty="0" err="1"/>
              <a:t>reform→</a:t>
            </a:r>
            <a:r>
              <a:rPr lang="fi-FI" dirty="0"/>
              <a:t> INRA  (national </a:t>
            </a:r>
            <a:r>
              <a:rPr lang="fi-FI" dirty="0" err="1"/>
              <a:t>institute</a:t>
            </a:r>
            <a:r>
              <a:rPr lang="fi-FI" dirty="0"/>
              <a:t> of </a:t>
            </a:r>
            <a:r>
              <a:rPr lang="fi-FI" dirty="0" err="1"/>
              <a:t>agrarian</a:t>
            </a:r>
            <a:r>
              <a:rPr lang="fi-FI" dirty="0"/>
              <a:t> </a:t>
            </a:r>
            <a:r>
              <a:rPr lang="fi-FI" dirty="0" err="1"/>
              <a:t>reform</a:t>
            </a:r>
            <a:r>
              <a:rPr lang="fi-FI" dirty="0"/>
              <a:t>) </a:t>
            </a:r>
            <a:r>
              <a:rPr lang="fi-FI" dirty="0" err="1"/>
              <a:t>was</a:t>
            </a:r>
            <a:r>
              <a:rPr lang="fi-FI" dirty="0"/>
              <a:t> set </a:t>
            </a:r>
            <a:r>
              <a:rPr lang="fi-FI" dirty="0" err="1"/>
              <a:t>up→</a:t>
            </a:r>
            <a:r>
              <a:rPr lang="fi-FI" dirty="0"/>
              <a:t> </a:t>
            </a:r>
            <a:r>
              <a:rPr lang="fi-FI" dirty="0" err="1"/>
              <a:t>later</a:t>
            </a:r>
            <a:r>
              <a:rPr lang="fi-FI" dirty="0"/>
              <a:t> INRA </a:t>
            </a:r>
            <a:r>
              <a:rPr lang="fi-FI" dirty="0" err="1"/>
              <a:t>became</a:t>
            </a:r>
            <a:r>
              <a:rPr lang="fi-FI" dirty="0"/>
              <a:t> the </a:t>
            </a:r>
            <a:r>
              <a:rPr lang="fi-FI" dirty="0" err="1"/>
              <a:t>effective</a:t>
            </a:r>
            <a:r>
              <a:rPr lang="fi-FI" dirty="0"/>
              <a:t> </a:t>
            </a:r>
            <a:r>
              <a:rPr lang="fi-FI" dirty="0" err="1"/>
              <a:t>government</a:t>
            </a:r>
            <a:endParaRPr lang="fi-FI" dirty="0"/>
          </a:p>
          <a:p>
            <a:pPr lvl="2">
              <a:buFontTx/>
              <a:buChar char="-"/>
            </a:pPr>
            <a:r>
              <a:rPr lang="fi-FI" dirty="0"/>
              <a:t> </a:t>
            </a:r>
            <a:r>
              <a:rPr lang="fi-FI" dirty="0" err="1"/>
              <a:t>moderate</a:t>
            </a:r>
            <a:r>
              <a:rPr lang="fi-FI" dirty="0"/>
              <a:t> </a:t>
            </a:r>
            <a:r>
              <a:rPr lang="fi-FI" dirty="0" err="1"/>
              <a:t>cabinet</a:t>
            </a:r>
            <a:r>
              <a:rPr lang="fi-FI" dirty="0"/>
              <a:t> </a:t>
            </a:r>
            <a:r>
              <a:rPr lang="fi-FI" dirty="0" err="1"/>
              <a:t>members</a:t>
            </a:r>
            <a:r>
              <a:rPr lang="fi-FI" dirty="0"/>
              <a:t> </a:t>
            </a:r>
            <a:r>
              <a:rPr lang="fi-FI" dirty="0" err="1"/>
              <a:t>resigned</a:t>
            </a:r>
            <a:r>
              <a:rPr lang="fi-FI" dirty="0"/>
              <a:t>, </a:t>
            </a:r>
            <a:r>
              <a:rPr lang="fi-FI" dirty="0" err="1"/>
              <a:t>Urrutia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forced</a:t>
            </a:r>
            <a:r>
              <a:rPr lang="fi-FI" dirty="0"/>
              <a:t> to </a:t>
            </a:r>
            <a:r>
              <a:rPr lang="fi-FI" dirty="0" err="1"/>
              <a:t>leave</a:t>
            </a:r>
            <a:r>
              <a:rPr lang="fi-FI" dirty="0"/>
              <a:t> the </a:t>
            </a:r>
            <a:r>
              <a:rPr lang="fi-FI" dirty="0" err="1"/>
              <a:t>presidency→</a:t>
            </a:r>
            <a:r>
              <a:rPr lang="fi-FI" dirty="0"/>
              <a:t> </a:t>
            </a:r>
            <a:r>
              <a:rPr lang="fi-FI" dirty="0" err="1"/>
              <a:t>Oswaldo</a:t>
            </a:r>
            <a:r>
              <a:rPr lang="fi-FI" dirty="0"/>
              <a:t> </a:t>
            </a:r>
            <a:r>
              <a:rPr lang="fi-FI" dirty="0" err="1"/>
              <a:t>Dortigos</a:t>
            </a:r>
            <a:r>
              <a:rPr lang="fi-FI" dirty="0"/>
              <a:t>  the new </a:t>
            </a:r>
            <a:r>
              <a:rPr lang="fi-FI" dirty="0" err="1"/>
              <a:t>president</a:t>
            </a:r>
            <a:r>
              <a:rPr lang="fi-FI" dirty="0"/>
              <a:t> </a:t>
            </a:r>
            <a:r>
              <a:rPr lang="fi-FI" dirty="0" err="1"/>
              <a:t>up</a:t>
            </a:r>
            <a:r>
              <a:rPr lang="fi-FI" dirty="0"/>
              <a:t> to 1975</a:t>
            </a:r>
          </a:p>
        </p:txBody>
      </p:sp>
    </p:spTree>
    <p:extLst>
      <p:ext uri="{BB962C8B-B14F-4D97-AF65-F5344CB8AC3E}">
        <p14:creationId xmlns:p14="http://schemas.microsoft.com/office/powerpoint/2010/main" val="448088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Revolutionary</a:t>
            </a:r>
            <a:r>
              <a:rPr lang="fi-FI" dirty="0"/>
              <a:t> </a:t>
            </a:r>
            <a:r>
              <a:rPr lang="fi-FI" dirty="0" err="1"/>
              <a:t>consolidation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/>
              <a:t>From</a:t>
            </a:r>
            <a:r>
              <a:rPr lang="fi-FI" dirty="0"/>
              <a:t> 1960 </a:t>
            </a:r>
            <a:r>
              <a:rPr lang="fi-FI" dirty="0" err="1"/>
              <a:t>onwards</a:t>
            </a:r>
            <a:endParaRPr lang="fi-FI" dirty="0"/>
          </a:p>
          <a:p>
            <a:pPr>
              <a:buFontTx/>
              <a:buChar char="-"/>
            </a:pPr>
            <a:r>
              <a:rPr lang="fi-FI" dirty="0"/>
              <a:t>Press and radio </a:t>
            </a:r>
            <a:r>
              <a:rPr lang="fi-FI" dirty="0" err="1"/>
              <a:t>stations</a:t>
            </a:r>
            <a:r>
              <a:rPr lang="fi-FI" dirty="0"/>
              <a:t> ”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brought</a:t>
            </a:r>
            <a:r>
              <a:rPr lang="fi-FI" dirty="0"/>
              <a:t> into </a:t>
            </a:r>
            <a:r>
              <a:rPr lang="fi-FI" dirty="0" err="1"/>
              <a:t>line</a:t>
            </a:r>
            <a:r>
              <a:rPr lang="fi-FI" dirty="0"/>
              <a:t>”</a:t>
            </a:r>
          </a:p>
          <a:p>
            <a:pPr>
              <a:buFontTx/>
              <a:buChar char="-"/>
            </a:pPr>
            <a:r>
              <a:rPr lang="fi-FI" dirty="0" err="1"/>
              <a:t>Centralisation</a:t>
            </a:r>
            <a:r>
              <a:rPr lang="fi-FI" dirty="0"/>
              <a:t>: the </a:t>
            </a:r>
            <a:r>
              <a:rPr lang="fi-FI" dirty="0" err="1"/>
              <a:t>cabinet</a:t>
            </a:r>
            <a:r>
              <a:rPr lang="fi-FI" dirty="0"/>
              <a:t> </a:t>
            </a:r>
            <a:r>
              <a:rPr lang="fi-FI" dirty="0" err="1"/>
              <a:t>took</a:t>
            </a:r>
            <a:r>
              <a:rPr lang="fi-FI" dirty="0"/>
              <a:t> the </a:t>
            </a:r>
            <a:r>
              <a:rPr lang="fi-FI" dirty="0" err="1"/>
              <a:t>legislative</a:t>
            </a:r>
            <a:r>
              <a:rPr lang="fi-FI" dirty="0"/>
              <a:t> and </a:t>
            </a:r>
            <a:r>
              <a:rPr lang="fi-FI" dirty="0" err="1"/>
              <a:t>executive</a:t>
            </a:r>
            <a:r>
              <a:rPr lang="fi-FI" dirty="0"/>
              <a:t> </a:t>
            </a:r>
            <a:r>
              <a:rPr lang="fi-FI" dirty="0" err="1"/>
              <a:t>powers</a:t>
            </a:r>
            <a:endParaRPr lang="fi-FI" dirty="0"/>
          </a:p>
          <a:p>
            <a:pPr>
              <a:buFontTx/>
              <a:buChar char="-"/>
            </a:pPr>
            <a:r>
              <a:rPr lang="fi-FI" dirty="0" err="1"/>
              <a:t>political</a:t>
            </a:r>
            <a:r>
              <a:rPr lang="fi-FI" dirty="0"/>
              <a:t> </a:t>
            </a:r>
            <a:r>
              <a:rPr lang="fi-FI" dirty="0" err="1"/>
              <a:t>parties</a:t>
            </a:r>
            <a:r>
              <a:rPr lang="fi-FI" dirty="0"/>
              <a:t> </a:t>
            </a:r>
            <a:r>
              <a:rPr lang="fi-FI" dirty="0" err="1"/>
              <a:t>banned</a:t>
            </a:r>
            <a:endParaRPr lang="fi-FI" dirty="0"/>
          </a:p>
          <a:p>
            <a:pPr>
              <a:buFontTx/>
              <a:buChar char="-"/>
            </a:pPr>
            <a:r>
              <a:rPr lang="fi-FI" dirty="0" err="1"/>
              <a:t>Communist</a:t>
            </a:r>
            <a:r>
              <a:rPr lang="fi-FI" dirty="0"/>
              <a:t>-led </a:t>
            </a:r>
            <a:r>
              <a:rPr lang="fi-FI" dirty="0" err="1"/>
              <a:t>trade</a:t>
            </a:r>
            <a:r>
              <a:rPr lang="fi-FI" dirty="0"/>
              <a:t> </a:t>
            </a:r>
            <a:r>
              <a:rPr lang="fi-FI" dirty="0" err="1"/>
              <a:t>unions</a:t>
            </a:r>
            <a:r>
              <a:rPr lang="fi-FI" dirty="0"/>
              <a:t> got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power</a:t>
            </a:r>
            <a:endParaRPr lang="fi-FI" dirty="0"/>
          </a:p>
          <a:p>
            <a:pPr>
              <a:buFontTx/>
              <a:buChar char="-"/>
            </a:pP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judges</a:t>
            </a:r>
            <a:r>
              <a:rPr lang="fi-FI" dirty="0"/>
              <a:t> </a:t>
            </a:r>
            <a:r>
              <a:rPr lang="fi-FI" dirty="0" err="1"/>
              <a:t>appointed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Castro´s</a:t>
            </a:r>
            <a:r>
              <a:rPr lang="fi-FI" dirty="0"/>
              <a:t> </a:t>
            </a:r>
            <a:r>
              <a:rPr lang="fi-FI" dirty="0" err="1"/>
              <a:t>approval</a:t>
            </a:r>
            <a:endParaRPr lang="fi-FI" dirty="0"/>
          </a:p>
          <a:p>
            <a:pPr>
              <a:buFontTx/>
              <a:buChar char="-"/>
            </a:pPr>
            <a:endParaRPr lang="fi-FI" dirty="0"/>
          </a:p>
          <a:p>
            <a:pPr marL="137160" indent="0">
              <a:buNone/>
            </a:pPr>
            <a:r>
              <a:rPr lang="fi-FI" dirty="0"/>
              <a:t>” </a:t>
            </a:r>
            <a:r>
              <a:rPr lang="fi-FI" dirty="0" err="1"/>
              <a:t>real</a:t>
            </a:r>
            <a:r>
              <a:rPr lang="fi-FI" dirty="0"/>
              <a:t> </a:t>
            </a:r>
            <a:r>
              <a:rPr lang="fi-FI" dirty="0" err="1"/>
              <a:t>democracy</a:t>
            </a:r>
            <a:r>
              <a:rPr lang="fi-FI" dirty="0"/>
              <a:t> is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possible</a:t>
            </a:r>
            <a:r>
              <a:rPr lang="fi-FI" dirty="0"/>
              <a:t> for </a:t>
            </a:r>
            <a:r>
              <a:rPr lang="fi-FI" dirty="0" err="1"/>
              <a:t>hungry</a:t>
            </a:r>
            <a:r>
              <a:rPr lang="fi-FI" dirty="0"/>
              <a:t> </a:t>
            </a:r>
            <a:r>
              <a:rPr lang="fi-FI" dirty="0" err="1"/>
              <a:t>people</a:t>
            </a:r>
            <a:r>
              <a:rPr lang="fi-FI" dirty="0"/>
              <a:t>”– </a:t>
            </a:r>
            <a:r>
              <a:rPr lang="fi-FI" dirty="0" err="1"/>
              <a:t>free</a:t>
            </a:r>
            <a:r>
              <a:rPr lang="fi-FI" dirty="0"/>
              <a:t> </a:t>
            </a:r>
            <a:r>
              <a:rPr lang="fi-FI" dirty="0" err="1"/>
              <a:t>elections</a:t>
            </a:r>
            <a:r>
              <a:rPr lang="fi-FI" dirty="0"/>
              <a:t> </a:t>
            </a:r>
            <a:r>
              <a:rPr lang="fi-FI" dirty="0" err="1"/>
              <a:t>postponed</a:t>
            </a:r>
            <a:endParaRPr lang="fi-FI" dirty="0"/>
          </a:p>
          <a:p>
            <a:pPr marL="137160" indent="0">
              <a:buNone/>
            </a:pP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 err="1"/>
              <a:t>Castro´s</a:t>
            </a:r>
            <a:r>
              <a:rPr lang="fi-FI" dirty="0"/>
              <a:t> </a:t>
            </a:r>
            <a:r>
              <a:rPr lang="fi-FI" dirty="0" err="1"/>
              <a:t>challenges</a:t>
            </a:r>
            <a:r>
              <a:rPr lang="fi-FI" dirty="0"/>
              <a:t>, pp.85-86</a:t>
            </a:r>
          </a:p>
        </p:txBody>
      </p:sp>
    </p:spTree>
    <p:extLst>
      <p:ext uri="{BB962C8B-B14F-4D97-AF65-F5344CB8AC3E}">
        <p14:creationId xmlns:p14="http://schemas.microsoft.com/office/powerpoint/2010/main" val="2535858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5216" lvl="1" indent="0">
              <a:buNone/>
            </a:pPr>
            <a:r>
              <a:rPr lang="fi-FI" dirty="0"/>
              <a:t>* </a:t>
            </a:r>
            <a:r>
              <a:rPr lang="fi-FI" dirty="0" err="1"/>
              <a:t>From</a:t>
            </a:r>
            <a:r>
              <a:rPr lang="fi-FI" dirty="0"/>
              <a:t> 1968 </a:t>
            </a:r>
            <a:r>
              <a:rPr lang="fi-FI" dirty="0" err="1"/>
              <a:t>closer</a:t>
            </a:r>
            <a:r>
              <a:rPr lang="fi-FI" dirty="0"/>
              <a:t> </a:t>
            </a:r>
            <a:r>
              <a:rPr lang="fi-FI" dirty="0" err="1"/>
              <a:t>relations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USSR→ </a:t>
            </a:r>
            <a:r>
              <a:rPr lang="fi-FI" dirty="0" err="1"/>
              <a:t>structures</a:t>
            </a:r>
            <a:r>
              <a:rPr lang="fi-FI" dirty="0"/>
              <a:t> and </a:t>
            </a:r>
            <a:r>
              <a:rPr lang="fi-FI" dirty="0" err="1"/>
              <a:t>institutions</a:t>
            </a:r>
            <a:r>
              <a:rPr lang="fi-FI" dirty="0"/>
              <a:t> </a:t>
            </a:r>
            <a:r>
              <a:rPr lang="fi-FI" dirty="0" err="1"/>
              <a:t>developed</a:t>
            </a:r>
            <a:r>
              <a:rPr lang="fi-FI" dirty="0"/>
              <a:t> </a:t>
            </a:r>
            <a:r>
              <a:rPr lang="fi-FI" dirty="0" err="1"/>
              <a:t>along</a:t>
            </a:r>
            <a:r>
              <a:rPr lang="fi-FI" dirty="0"/>
              <a:t> </a:t>
            </a:r>
            <a:r>
              <a:rPr lang="fi-FI" dirty="0" err="1"/>
              <a:t>Soviet</a:t>
            </a:r>
            <a:r>
              <a:rPr lang="fi-FI" dirty="0"/>
              <a:t> </a:t>
            </a:r>
            <a:r>
              <a:rPr lang="fi-FI" dirty="0" err="1"/>
              <a:t>system</a:t>
            </a:r>
            <a:endParaRPr lang="fi-FI" dirty="0"/>
          </a:p>
          <a:p>
            <a:pPr>
              <a:buFontTx/>
              <a:buChar char="-"/>
            </a:pPr>
            <a:r>
              <a:rPr lang="fi-FI" dirty="0" err="1"/>
              <a:t>Collective</a:t>
            </a:r>
            <a:r>
              <a:rPr lang="fi-FI" dirty="0"/>
              <a:t> </a:t>
            </a:r>
            <a:r>
              <a:rPr lang="fi-FI" dirty="0" err="1"/>
              <a:t>resposibility</a:t>
            </a:r>
            <a:endParaRPr lang="fi-FI" dirty="0"/>
          </a:p>
          <a:p>
            <a:pPr>
              <a:buFontTx/>
              <a:buChar char="-"/>
            </a:pPr>
            <a:r>
              <a:rPr lang="fi-FI" dirty="0" err="1"/>
              <a:t>Communist</a:t>
            </a:r>
            <a:r>
              <a:rPr lang="fi-FI" dirty="0"/>
              <a:t> party </a:t>
            </a:r>
            <a:r>
              <a:rPr lang="fi-FI" dirty="0" err="1"/>
              <a:t>enlarged</a:t>
            </a:r>
            <a:r>
              <a:rPr lang="fi-FI" dirty="0"/>
              <a:t> (in 1965 /50 000 </a:t>
            </a:r>
            <a:r>
              <a:rPr lang="fi-FI" dirty="0" err="1"/>
              <a:t>members</a:t>
            </a:r>
            <a:r>
              <a:rPr lang="fi-FI" dirty="0"/>
              <a:t>, </a:t>
            </a:r>
            <a:r>
              <a:rPr lang="fi-FI" dirty="0" err="1"/>
              <a:t>by</a:t>
            </a:r>
            <a:r>
              <a:rPr lang="fi-FI" dirty="0"/>
              <a:t> 1980 500 000 </a:t>
            </a:r>
            <a:r>
              <a:rPr lang="fi-FI" dirty="0" err="1"/>
              <a:t>members</a:t>
            </a:r>
            <a:r>
              <a:rPr lang="fi-FI" dirty="0"/>
              <a:t>, 9 % of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Cuban</a:t>
            </a:r>
            <a:r>
              <a:rPr lang="fi-FI" dirty="0"/>
              <a:t> </a:t>
            </a:r>
            <a:r>
              <a:rPr lang="fi-FI" dirty="0" err="1"/>
              <a:t>citizens</a:t>
            </a:r>
            <a:r>
              <a:rPr lang="fi-FI" dirty="0"/>
              <a:t> </a:t>
            </a:r>
            <a:r>
              <a:rPr lang="fi-FI" dirty="0" err="1"/>
              <a:t>over</a:t>
            </a:r>
            <a:r>
              <a:rPr lang="fi-FI" dirty="0"/>
              <a:t> 25 </a:t>
            </a:r>
            <a:r>
              <a:rPr lang="fi-FI" dirty="0" err="1"/>
              <a:t>years</a:t>
            </a:r>
            <a:r>
              <a:rPr lang="fi-FI" dirty="0"/>
              <a:t>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5751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Elimination</a:t>
            </a:r>
            <a:r>
              <a:rPr lang="fi-FI" dirty="0"/>
              <a:t> of opposition&amp; </a:t>
            </a:r>
            <a:r>
              <a:rPr lang="fi-FI" dirty="0" err="1"/>
              <a:t>formation</a:t>
            </a:r>
            <a:r>
              <a:rPr lang="fi-FI" dirty="0"/>
              <a:t> of the new </a:t>
            </a:r>
            <a:r>
              <a:rPr lang="fi-FI" dirty="0" err="1"/>
              <a:t>communist</a:t>
            </a:r>
            <a:r>
              <a:rPr lang="fi-FI" dirty="0"/>
              <a:t> party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err="1"/>
              <a:t>Matos</a:t>
            </a:r>
            <a:r>
              <a:rPr lang="fi-FI" dirty="0"/>
              <a:t> (</a:t>
            </a:r>
            <a:r>
              <a:rPr lang="fi-FI" dirty="0" err="1"/>
              <a:t>one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leading</a:t>
            </a:r>
            <a:r>
              <a:rPr lang="fi-FI" dirty="0"/>
              <a:t> </a:t>
            </a:r>
            <a:r>
              <a:rPr lang="fi-FI" dirty="0" err="1"/>
              <a:t>figures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revolution</a:t>
            </a:r>
            <a:r>
              <a:rPr lang="fi-FI" dirty="0"/>
              <a:t>)</a:t>
            </a:r>
          </a:p>
          <a:p>
            <a:r>
              <a:rPr lang="fi-FI" dirty="0" err="1"/>
              <a:t>Urrutia</a:t>
            </a:r>
            <a:r>
              <a:rPr lang="fi-FI" dirty="0"/>
              <a:t> ( </a:t>
            </a:r>
            <a:r>
              <a:rPr lang="fi-FI" dirty="0" err="1"/>
              <a:t>president</a:t>
            </a:r>
            <a:r>
              <a:rPr lang="fi-FI" dirty="0"/>
              <a:t>)</a:t>
            </a:r>
          </a:p>
          <a:p>
            <a:r>
              <a:rPr lang="fi-FI" dirty="0" err="1"/>
              <a:t>Escalante</a:t>
            </a:r>
            <a:r>
              <a:rPr lang="fi-FI" dirty="0"/>
              <a:t>, a </a:t>
            </a:r>
            <a:r>
              <a:rPr lang="fi-FI" dirty="0" err="1"/>
              <a:t>communist</a:t>
            </a:r>
            <a:r>
              <a:rPr lang="fi-FI" dirty="0"/>
              <a:t> </a:t>
            </a:r>
            <a:r>
              <a:rPr lang="fi-FI" dirty="0" err="1"/>
              <a:t>leader</a:t>
            </a:r>
            <a:r>
              <a:rPr lang="fi-FI" dirty="0"/>
              <a:t> ( ORI, </a:t>
            </a:r>
            <a:r>
              <a:rPr lang="fi-FI" dirty="0" err="1"/>
              <a:t>integrated</a:t>
            </a:r>
            <a:r>
              <a:rPr lang="fi-FI" dirty="0"/>
              <a:t> </a:t>
            </a:r>
            <a:r>
              <a:rPr lang="fi-FI" dirty="0" err="1"/>
              <a:t>revolutionary</a:t>
            </a:r>
            <a:r>
              <a:rPr lang="fi-FI" dirty="0"/>
              <a:t> </a:t>
            </a:r>
            <a:r>
              <a:rPr lang="fi-FI" dirty="0" err="1"/>
              <a:t>organisations</a:t>
            </a:r>
            <a:r>
              <a:rPr lang="fi-FI" dirty="0"/>
              <a:t>  = The 26 </a:t>
            </a:r>
            <a:r>
              <a:rPr lang="fi-FI" dirty="0" err="1"/>
              <a:t>movement</a:t>
            </a:r>
            <a:r>
              <a:rPr lang="fi-FI" dirty="0"/>
              <a:t>, PSP, DR- </a:t>
            </a:r>
            <a:r>
              <a:rPr lang="fi-FI" dirty="0" err="1"/>
              <a:t>revolutionary</a:t>
            </a:r>
            <a:r>
              <a:rPr lang="fi-FI" dirty="0"/>
              <a:t> </a:t>
            </a:r>
            <a:r>
              <a:rPr lang="fi-FI" dirty="0" err="1"/>
              <a:t>leaders</a:t>
            </a:r>
            <a:r>
              <a:rPr lang="fi-FI" dirty="0"/>
              <a:t>)</a:t>
            </a:r>
          </a:p>
          <a:p>
            <a:r>
              <a:rPr lang="fi-FI" dirty="0" err="1"/>
              <a:t>Between</a:t>
            </a:r>
            <a:r>
              <a:rPr lang="fi-FI" dirty="0"/>
              <a:t> 1960-66 </a:t>
            </a:r>
            <a:r>
              <a:rPr lang="fi-FI" dirty="0" err="1"/>
              <a:t>counter-revolutionary</a:t>
            </a:r>
            <a:r>
              <a:rPr lang="fi-FI" dirty="0"/>
              <a:t> guerilla </a:t>
            </a:r>
            <a:r>
              <a:rPr lang="fi-FI" dirty="0" err="1"/>
              <a:t>war</a:t>
            </a:r>
            <a:r>
              <a:rPr lang="fi-FI" dirty="0"/>
              <a:t> </a:t>
            </a:r>
            <a:r>
              <a:rPr lang="fi-FI" dirty="0" err="1"/>
              <a:t>against</a:t>
            </a:r>
            <a:r>
              <a:rPr lang="fi-FI" dirty="0"/>
              <a:t> Castro ( </a:t>
            </a:r>
            <a:r>
              <a:rPr lang="fi-FI" dirty="0" err="1"/>
              <a:t>supported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USA)→  opposition </a:t>
            </a:r>
            <a:r>
              <a:rPr lang="fi-FI" dirty="0" err="1"/>
              <a:t>defeated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1966</a:t>
            </a:r>
          </a:p>
          <a:p>
            <a:r>
              <a:rPr lang="fi-FI" dirty="0" err="1"/>
              <a:t>According</a:t>
            </a:r>
            <a:r>
              <a:rPr lang="fi-FI" dirty="0"/>
              <a:t> to US </a:t>
            </a:r>
            <a:r>
              <a:rPr lang="fi-FI" dirty="0" err="1"/>
              <a:t>senate</a:t>
            </a:r>
            <a:r>
              <a:rPr lang="fi-FI" dirty="0"/>
              <a:t> </a:t>
            </a:r>
            <a:r>
              <a:rPr lang="fi-FI" dirty="0" err="1"/>
              <a:t>reports</a:t>
            </a:r>
            <a:r>
              <a:rPr lang="fi-FI" dirty="0"/>
              <a:t>, the </a:t>
            </a:r>
            <a:r>
              <a:rPr lang="fi-FI" dirty="0" err="1"/>
              <a:t>CIA´s</a:t>
            </a:r>
            <a:r>
              <a:rPr lang="fi-FI" dirty="0"/>
              <a:t> </a:t>
            </a:r>
            <a:r>
              <a:rPr lang="fi-FI" dirty="0" err="1"/>
              <a:t>second</a:t>
            </a:r>
            <a:r>
              <a:rPr lang="fi-FI" dirty="0"/>
              <a:t> </a:t>
            </a:r>
            <a:r>
              <a:rPr lang="fi-FI" dirty="0" err="1"/>
              <a:t>largest</a:t>
            </a:r>
            <a:r>
              <a:rPr lang="fi-FI" dirty="0"/>
              <a:t> </a:t>
            </a:r>
            <a:r>
              <a:rPr lang="fi-FI" dirty="0" err="1"/>
              <a:t>station</a:t>
            </a:r>
            <a:r>
              <a:rPr lang="fi-FI" dirty="0"/>
              <a:t> in the </a:t>
            </a:r>
            <a:r>
              <a:rPr lang="fi-FI" dirty="0" err="1"/>
              <a:t>wolrd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based</a:t>
            </a:r>
            <a:r>
              <a:rPr lang="fi-FI" dirty="0"/>
              <a:t> in Florida</a:t>
            </a:r>
          </a:p>
          <a:p>
            <a:pPr marL="0" indent="0">
              <a:buNone/>
            </a:pPr>
            <a:r>
              <a:rPr lang="fi-FI" dirty="0"/>
              <a:t>		- 600 </a:t>
            </a:r>
            <a:r>
              <a:rPr lang="fi-FI" dirty="0" err="1"/>
              <a:t>plans</a:t>
            </a:r>
            <a:r>
              <a:rPr lang="fi-FI" dirty="0"/>
              <a:t> to </a:t>
            </a:r>
            <a:r>
              <a:rPr lang="fi-FI" dirty="0" err="1"/>
              <a:t>assassinate</a:t>
            </a:r>
            <a:r>
              <a:rPr lang="fi-FI" dirty="0"/>
              <a:t> Castro</a:t>
            </a:r>
          </a:p>
          <a:p>
            <a:pPr marL="0" indent="0">
              <a:buNone/>
            </a:pPr>
            <a:r>
              <a:rPr lang="fi-FI" dirty="0"/>
              <a:t>” no country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suffered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terrorism</a:t>
            </a:r>
            <a:r>
              <a:rPr lang="fi-FI" dirty="0"/>
              <a:t> as long and </a:t>
            </a:r>
            <a:r>
              <a:rPr lang="fi-FI" dirty="0" err="1"/>
              <a:t>consistently</a:t>
            </a:r>
            <a:r>
              <a:rPr lang="fi-FI" dirty="0"/>
              <a:t> as </a:t>
            </a:r>
            <a:r>
              <a:rPr lang="fi-FI" dirty="0" err="1"/>
              <a:t>Cuba</a:t>
            </a:r>
            <a:r>
              <a:rPr lang="fi-FI" dirty="0"/>
              <a:t>” (</a:t>
            </a:r>
            <a:r>
              <a:rPr lang="fi-FI" dirty="0" err="1"/>
              <a:t>Balfour</a:t>
            </a:r>
            <a:r>
              <a:rPr lang="fi-FI" dirty="0"/>
              <a:t> S, 2009)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152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Dealing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opposition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Escambray</a:t>
            </a:r>
            <a:r>
              <a:rPr lang="fi-FI" dirty="0"/>
              <a:t> </a:t>
            </a:r>
            <a:r>
              <a:rPr lang="fi-FI" dirty="0" err="1"/>
              <a:t>Rebels</a:t>
            </a:r>
            <a:r>
              <a:rPr lang="fi-FI" dirty="0"/>
              <a:t> (</a:t>
            </a:r>
            <a:r>
              <a:rPr lang="fi-FI" dirty="0" err="1"/>
              <a:t>solders</a:t>
            </a:r>
            <a:r>
              <a:rPr lang="fi-FI" dirty="0"/>
              <a:t> </a:t>
            </a:r>
            <a:r>
              <a:rPr lang="fi-FI" dirty="0" err="1"/>
              <a:t>loyal</a:t>
            </a:r>
            <a:r>
              <a:rPr lang="fi-FI" dirty="0"/>
              <a:t> to </a:t>
            </a:r>
            <a:r>
              <a:rPr lang="fi-FI" dirty="0" err="1"/>
              <a:t>Batista</a:t>
            </a:r>
            <a:r>
              <a:rPr lang="fi-FI" dirty="0"/>
              <a:t> operating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Escambray</a:t>
            </a:r>
            <a:r>
              <a:rPr lang="fi-FI" dirty="0"/>
              <a:t> </a:t>
            </a:r>
            <a:r>
              <a:rPr lang="fi-FI" dirty="0" err="1"/>
              <a:t>Mountains</a:t>
            </a:r>
            <a:r>
              <a:rPr lang="fi-FI" dirty="0"/>
              <a:t> 1960-65, Morgan)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dirty="0" err="1"/>
              <a:t>Some</a:t>
            </a:r>
            <a:r>
              <a:rPr lang="fi-FI" dirty="0"/>
              <a:t> </a:t>
            </a:r>
            <a:r>
              <a:rPr lang="fi-FI" dirty="0" err="1"/>
              <a:t>members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July</a:t>
            </a:r>
            <a:r>
              <a:rPr lang="fi-FI" dirty="0"/>
              <a:t> </a:t>
            </a:r>
            <a:r>
              <a:rPr lang="fi-FI" dirty="0" err="1"/>
              <a:t>movement</a:t>
            </a:r>
            <a:r>
              <a:rPr lang="fi-FI" dirty="0"/>
              <a:t> (M-26-7) and </a:t>
            </a:r>
            <a:r>
              <a:rPr lang="fi-FI" dirty="0" err="1"/>
              <a:t>other</a:t>
            </a:r>
            <a:r>
              <a:rPr lang="fi-FI" dirty="0"/>
              <a:t> anti-</a:t>
            </a:r>
            <a:r>
              <a:rPr lang="fi-FI" dirty="0" err="1"/>
              <a:t>Batista</a:t>
            </a:r>
            <a:r>
              <a:rPr lang="fi-FI" dirty="0"/>
              <a:t> </a:t>
            </a:r>
            <a:r>
              <a:rPr lang="fi-FI" dirty="0" err="1"/>
              <a:t>groups</a:t>
            </a:r>
            <a:r>
              <a:rPr lang="fi-FI" dirty="0"/>
              <a:t> </a:t>
            </a:r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opposing</a:t>
            </a:r>
            <a:r>
              <a:rPr lang="fi-FI" dirty="0"/>
              <a:t> </a:t>
            </a:r>
            <a:r>
              <a:rPr lang="fi-FI" dirty="0" err="1"/>
              <a:t>communist</a:t>
            </a:r>
            <a:r>
              <a:rPr lang="fi-FI" dirty="0"/>
              <a:t> </a:t>
            </a:r>
            <a:r>
              <a:rPr lang="fi-FI" dirty="0" err="1"/>
              <a:t>ideology</a:t>
            </a:r>
            <a:r>
              <a:rPr lang="fi-FI" dirty="0"/>
              <a:t>, </a:t>
            </a:r>
            <a:r>
              <a:rPr lang="fi-FI" dirty="0" err="1"/>
              <a:t>Matos</a:t>
            </a:r>
            <a:r>
              <a:rPr lang="fi-FI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wealthy</a:t>
            </a:r>
            <a:r>
              <a:rPr lang="fi-FI" dirty="0"/>
              <a:t> </a:t>
            </a:r>
            <a:r>
              <a:rPr lang="fi-FI" dirty="0" err="1"/>
              <a:t>middle</a:t>
            </a:r>
            <a:r>
              <a:rPr lang="fi-FI" dirty="0"/>
              <a:t> </a:t>
            </a:r>
            <a:r>
              <a:rPr lang="fi-FI" dirty="0" err="1"/>
              <a:t>class</a:t>
            </a:r>
            <a:r>
              <a:rPr lang="fi-FI" dirty="0"/>
              <a:t>, </a:t>
            </a:r>
            <a:r>
              <a:rPr lang="fi-FI" dirty="0" err="1"/>
              <a:t>needed</a:t>
            </a:r>
            <a:r>
              <a:rPr lang="fi-FI" dirty="0"/>
              <a:t> </a:t>
            </a:r>
            <a:r>
              <a:rPr lang="fi-FI" dirty="0" err="1"/>
              <a:t>protection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8469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Channels</a:t>
            </a:r>
            <a:r>
              <a:rPr lang="fi-FI" dirty="0"/>
              <a:t> for opposition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Federation of </a:t>
            </a:r>
            <a:r>
              <a:rPr lang="fi-FI" dirty="0" err="1"/>
              <a:t>University</a:t>
            </a:r>
            <a:r>
              <a:rPr lang="fi-FI" dirty="0"/>
              <a:t> </a:t>
            </a:r>
            <a:r>
              <a:rPr lang="fi-FI" dirty="0" err="1"/>
              <a:t>Students</a:t>
            </a:r>
            <a:endParaRPr lang="fi-FI" dirty="0"/>
          </a:p>
          <a:p>
            <a:r>
              <a:rPr lang="fi-FI" dirty="0"/>
              <a:t>The </a:t>
            </a:r>
            <a:r>
              <a:rPr lang="fi-FI" dirty="0" err="1"/>
              <a:t>trade</a:t>
            </a:r>
            <a:r>
              <a:rPr lang="fi-FI" dirty="0"/>
              <a:t> </a:t>
            </a:r>
            <a:r>
              <a:rPr lang="fi-FI" dirty="0" err="1"/>
              <a:t>Unions</a:t>
            </a:r>
            <a:r>
              <a:rPr lang="fi-FI" dirty="0"/>
              <a:t> ; in 1970 opposition </a:t>
            </a:r>
            <a:r>
              <a:rPr lang="fi-FI" dirty="0" err="1"/>
              <a:t>against</a:t>
            </a:r>
            <a:r>
              <a:rPr lang="fi-FI" dirty="0"/>
              <a:t> </a:t>
            </a:r>
            <a:r>
              <a:rPr lang="fi-FI" dirty="0" err="1"/>
              <a:t>poor</a:t>
            </a:r>
            <a:r>
              <a:rPr lang="fi-FI" dirty="0"/>
              <a:t> </a:t>
            </a:r>
            <a:r>
              <a:rPr lang="fi-FI" dirty="0" err="1"/>
              <a:t>productivity→</a:t>
            </a:r>
            <a:r>
              <a:rPr lang="fi-FI" dirty="0"/>
              <a:t> Castro </a:t>
            </a:r>
            <a:r>
              <a:rPr lang="fi-FI" dirty="0" err="1"/>
              <a:t>admitted</a:t>
            </a:r>
            <a:r>
              <a:rPr lang="fi-FI" dirty="0"/>
              <a:t> </a:t>
            </a:r>
            <a:r>
              <a:rPr lang="fi-FI" dirty="0" err="1"/>
              <a:t>mistakes</a:t>
            </a:r>
            <a:r>
              <a:rPr lang="fi-FI" dirty="0"/>
              <a:t> and </a:t>
            </a:r>
            <a:r>
              <a:rPr lang="fi-FI" dirty="0" err="1"/>
              <a:t>argued</a:t>
            </a:r>
            <a:r>
              <a:rPr lang="fi-FI" dirty="0"/>
              <a:t> for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democratic</a:t>
            </a:r>
            <a:r>
              <a:rPr lang="fi-FI" dirty="0"/>
              <a:t> </a:t>
            </a:r>
            <a:r>
              <a:rPr lang="fi-FI" dirty="0" err="1"/>
              <a:t>reforms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5285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The </a:t>
            </a:r>
            <a:r>
              <a:rPr lang="fi-FI" dirty="0" err="1"/>
              <a:t>communist</a:t>
            </a:r>
            <a:r>
              <a:rPr lang="fi-FI" dirty="0"/>
              <a:t> party of </a:t>
            </a:r>
            <a:r>
              <a:rPr lang="fi-FI" dirty="0" err="1"/>
              <a:t>Cuba</a:t>
            </a:r>
            <a:r>
              <a:rPr lang="fi-FI" dirty="0"/>
              <a:t>( PCC)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Established</a:t>
            </a:r>
            <a:r>
              <a:rPr lang="fi-FI" dirty="0"/>
              <a:t>  in 1965 </a:t>
            </a:r>
            <a:r>
              <a:rPr lang="fi-FI" dirty="0" err="1"/>
              <a:t>from</a:t>
            </a:r>
            <a:r>
              <a:rPr lang="fi-FI" dirty="0"/>
              <a:t> ORI, </a:t>
            </a:r>
            <a:r>
              <a:rPr lang="fi-FI" dirty="0" err="1"/>
              <a:t>not</a:t>
            </a:r>
            <a:r>
              <a:rPr lang="fi-FI" dirty="0"/>
              <a:t> a </a:t>
            </a:r>
            <a:r>
              <a:rPr lang="fi-FI" dirty="0" err="1"/>
              <a:t>mass</a:t>
            </a:r>
            <a:r>
              <a:rPr lang="fi-FI" dirty="0"/>
              <a:t> party</a:t>
            </a:r>
          </a:p>
          <a:p>
            <a:r>
              <a:rPr lang="fi-FI" dirty="0"/>
              <a:t> in 1972 </a:t>
            </a:r>
            <a:r>
              <a:rPr lang="fi-FI" dirty="0" err="1"/>
              <a:t>reformed</a:t>
            </a:r>
            <a:r>
              <a:rPr lang="fi-FI" dirty="0"/>
              <a:t>; a 100 </a:t>
            </a:r>
            <a:r>
              <a:rPr lang="fi-FI" dirty="0" err="1"/>
              <a:t>strong</a:t>
            </a:r>
            <a:r>
              <a:rPr lang="fi-FI" dirty="0"/>
              <a:t> </a:t>
            </a:r>
            <a:r>
              <a:rPr lang="fi-FI" dirty="0" err="1"/>
              <a:t>central</a:t>
            </a:r>
            <a:r>
              <a:rPr lang="fi-FI" dirty="0"/>
              <a:t> </a:t>
            </a:r>
            <a:r>
              <a:rPr lang="fi-FI" dirty="0" err="1"/>
              <a:t>committee</a:t>
            </a:r>
            <a:r>
              <a:rPr lang="fi-FI" dirty="0"/>
              <a:t>, </a:t>
            </a:r>
            <a:r>
              <a:rPr lang="fi-FI" dirty="0" err="1"/>
              <a:t>politburo</a:t>
            </a:r>
            <a:r>
              <a:rPr lang="fi-FI" dirty="0"/>
              <a:t> and </a:t>
            </a:r>
            <a:r>
              <a:rPr lang="fi-FI" dirty="0" err="1"/>
              <a:t>secretariat</a:t>
            </a:r>
            <a:endParaRPr lang="fi-FI" dirty="0"/>
          </a:p>
          <a:p>
            <a:r>
              <a:rPr lang="fi-FI" dirty="0" err="1"/>
              <a:t>Between</a:t>
            </a:r>
            <a:r>
              <a:rPr lang="fi-FI" dirty="0"/>
              <a:t> 1965 and 1968 </a:t>
            </a:r>
            <a:r>
              <a:rPr lang="fi-FI" dirty="0" err="1"/>
              <a:t>some</a:t>
            </a:r>
            <a:r>
              <a:rPr lang="fi-FI" dirty="0"/>
              <a:t> </a:t>
            </a:r>
            <a:r>
              <a:rPr lang="fi-FI" dirty="0" err="1"/>
              <a:t>traditional</a:t>
            </a:r>
            <a:r>
              <a:rPr lang="fi-FI" dirty="0"/>
              <a:t> </a:t>
            </a:r>
            <a:r>
              <a:rPr lang="fi-FI" dirty="0" err="1"/>
              <a:t>communists</a:t>
            </a:r>
            <a:r>
              <a:rPr lang="fi-FI" dirty="0"/>
              <a:t> </a:t>
            </a:r>
            <a:r>
              <a:rPr lang="fi-FI" dirty="0" err="1"/>
              <a:t>tried</a:t>
            </a:r>
            <a:r>
              <a:rPr lang="fi-FI" dirty="0"/>
              <a:t> to </a:t>
            </a:r>
            <a:r>
              <a:rPr lang="fi-FI" dirty="0" err="1"/>
              <a:t>challenge</a:t>
            </a:r>
            <a:r>
              <a:rPr lang="fi-FI" dirty="0"/>
              <a:t> </a:t>
            </a:r>
            <a:r>
              <a:rPr lang="fi-FI" dirty="0" err="1"/>
              <a:t>Castro´s</a:t>
            </a:r>
            <a:r>
              <a:rPr lang="fi-FI" dirty="0"/>
              <a:t> </a:t>
            </a:r>
            <a:r>
              <a:rPr lang="fi-FI" dirty="0" err="1"/>
              <a:t>approach</a:t>
            </a:r>
            <a:r>
              <a:rPr lang="fi-FI" dirty="0"/>
              <a:t>, </a:t>
            </a:r>
            <a:r>
              <a:rPr lang="fi-FI" dirty="0" err="1"/>
              <a:t>result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elimination</a:t>
            </a:r>
            <a:r>
              <a:rPr lang="fi-FI" dirty="0"/>
              <a:t> and </a:t>
            </a:r>
            <a:r>
              <a:rPr lang="fi-FI" dirty="0" err="1"/>
              <a:t>by</a:t>
            </a:r>
            <a:r>
              <a:rPr lang="fi-FI" dirty="0"/>
              <a:t> 1968 </a:t>
            </a:r>
            <a:r>
              <a:rPr lang="fi-FI" dirty="0" err="1"/>
              <a:t>Castro´s</a:t>
            </a:r>
            <a:r>
              <a:rPr lang="fi-FI" dirty="0"/>
              <a:t> </a:t>
            </a:r>
            <a:r>
              <a:rPr lang="fi-FI" dirty="0" err="1"/>
              <a:t>control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complete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7644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How Castro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able</a:t>
            </a:r>
            <a:r>
              <a:rPr lang="fi-FI" dirty="0"/>
              <a:t> to </a:t>
            </a:r>
            <a:r>
              <a:rPr lang="fi-FI" dirty="0" err="1"/>
              <a:t>maintain</a:t>
            </a:r>
            <a:r>
              <a:rPr lang="fi-FI" dirty="0"/>
              <a:t>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power</a:t>
            </a:r>
            <a:r>
              <a:rPr lang="fi-FI" dirty="0"/>
              <a:t>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New </a:t>
            </a:r>
            <a:r>
              <a:rPr lang="fi-FI" dirty="0" err="1"/>
              <a:t>constitution</a:t>
            </a:r>
            <a:r>
              <a:rPr lang="fi-FI" dirty="0"/>
              <a:t> 1976 ( </a:t>
            </a:r>
            <a:r>
              <a:rPr lang="fi-FI" dirty="0" err="1"/>
              <a:t>economic</a:t>
            </a:r>
            <a:r>
              <a:rPr lang="fi-FI" dirty="0"/>
              <a:t> </a:t>
            </a:r>
            <a:r>
              <a:rPr lang="fi-FI" dirty="0" err="1"/>
              <a:t>problems</a:t>
            </a:r>
            <a:r>
              <a:rPr lang="fi-FI" dirty="0"/>
              <a:t>, opposition..)</a:t>
            </a:r>
          </a:p>
          <a:p>
            <a:r>
              <a:rPr lang="fi-FI" dirty="0"/>
              <a:t>Identity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constitution</a:t>
            </a:r>
            <a:r>
              <a:rPr lang="fi-FI"/>
              <a:t> of 1976</a:t>
            </a:r>
          </a:p>
          <a:p>
            <a:pPr marL="137160" indent="0">
              <a:buNone/>
            </a:pPr>
            <a:endParaRPr lang="fi-FI" dirty="0"/>
          </a:p>
          <a:p>
            <a:r>
              <a:rPr lang="fi-FI" dirty="0" err="1"/>
              <a:t>Rectification</a:t>
            </a:r>
            <a:r>
              <a:rPr lang="fi-FI" dirty="0"/>
              <a:t> </a:t>
            </a:r>
            <a:r>
              <a:rPr lang="fi-FI" dirty="0" err="1"/>
              <a:t>campaign</a:t>
            </a:r>
            <a:r>
              <a:rPr lang="fi-FI" dirty="0"/>
              <a:t> 1986-87 ( </a:t>
            </a:r>
            <a:r>
              <a:rPr lang="fi-FI" dirty="0" err="1"/>
              <a:t>against</a:t>
            </a:r>
            <a:r>
              <a:rPr lang="fi-FI" dirty="0"/>
              <a:t> </a:t>
            </a:r>
            <a:r>
              <a:rPr lang="fi-FI" dirty="0" err="1"/>
              <a:t>errors</a:t>
            </a:r>
            <a:r>
              <a:rPr lang="fi-FI" dirty="0"/>
              <a:t> and </a:t>
            </a:r>
            <a:r>
              <a:rPr lang="fi-FI" dirty="0" err="1"/>
              <a:t>negative</a:t>
            </a:r>
            <a:r>
              <a:rPr lang="fi-FI" dirty="0"/>
              <a:t> </a:t>
            </a:r>
            <a:r>
              <a:rPr lang="fi-FI" dirty="0" err="1"/>
              <a:t>trends</a:t>
            </a:r>
            <a:r>
              <a:rPr lang="fi-FI" dirty="0"/>
              <a:t>)</a:t>
            </a:r>
          </a:p>
          <a:p>
            <a:pPr marL="137160" indent="0">
              <a:buNone/>
            </a:pPr>
            <a:r>
              <a:rPr lang="fi-FI" dirty="0"/>
              <a:t>		</a:t>
            </a:r>
            <a:r>
              <a:rPr lang="fi-FI" dirty="0" err="1"/>
              <a:t>-Juceplan</a:t>
            </a:r>
            <a:r>
              <a:rPr lang="fi-FI" dirty="0"/>
              <a:t> ( </a:t>
            </a:r>
            <a:r>
              <a:rPr lang="fi-FI" dirty="0" err="1"/>
              <a:t>going</a:t>
            </a:r>
            <a:r>
              <a:rPr lang="fi-FI" dirty="0"/>
              <a:t> </a:t>
            </a:r>
            <a:r>
              <a:rPr lang="fi-FI" dirty="0" err="1"/>
              <a:t>back</a:t>
            </a:r>
            <a:r>
              <a:rPr lang="fi-FI" dirty="0"/>
              <a:t>  to 		</a:t>
            </a:r>
            <a:r>
              <a:rPr lang="fi-FI" dirty="0" err="1"/>
              <a:t>centralization</a:t>
            </a:r>
            <a:r>
              <a:rPr lang="fi-FI" dirty="0"/>
              <a:t>)</a:t>
            </a:r>
          </a:p>
          <a:p>
            <a:pPr marL="137160" indent="0">
              <a:buNone/>
            </a:pPr>
            <a:r>
              <a:rPr lang="fi-FI" dirty="0"/>
              <a:t>		- </a:t>
            </a:r>
            <a:r>
              <a:rPr lang="fi-FI" dirty="0" err="1"/>
              <a:t>against</a:t>
            </a:r>
            <a:r>
              <a:rPr lang="fi-FI" dirty="0"/>
              <a:t> </a:t>
            </a:r>
            <a:r>
              <a:rPr lang="fi-FI" dirty="0" err="1"/>
              <a:t>corruption</a:t>
            </a:r>
            <a:r>
              <a:rPr lang="fi-FI" dirty="0"/>
              <a:t>, </a:t>
            </a:r>
            <a:r>
              <a:rPr lang="fi-FI" dirty="0" err="1"/>
              <a:t>bureaucrats</a:t>
            </a:r>
            <a:r>
              <a:rPr lang="fi-FI" dirty="0"/>
              <a:t>, 	</a:t>
            </a:r>
            <a:r>
              <a:rPr lang="fi-FI" dirty="0" err="1"/>
              <a:t>technocrats</a:t>
            </a:r>
            <a:r>
              <a:rPr lang="fi-FI" dirty="0"/>
              <a:t>..</a:t>
            </a:r>
          </a:p>
          <a:p>
            <a:pPr>
              <a:buFont typeface="Arial" charset="0"/>
              <a:buChar char="•"/>
            </a:pPr>
            <a:r>
              <a:rPr lang="fi-FI" dirty="0"/>
              <a:t>The </a:t>
            </a:r>
            <a:r>
              <a:rPr lang="fi-FI" dirty="0" err="1"/>
              <a:t>Ochoa</a:t>
            </a:r>
            <a:r>
              <a:rPr lang="fi-FI" dirty="0"/>
              <a:t> </a:t>
            </a:r>
            <a:r>
              <a:rPr lang="fi-FI" dirty="0" err="1"/>
              <a:t>Affair</a:t>
            </a:r>
            <a:r>
              <a:rPr lang="fi-FI" dirty="0"/>
              <a:t>, 1989</a:t>
            </a:r>
          </a:p>
          <a:p>
            <a:pPr>
              <a:buFont typeface="Arial" charset="0"/>
              <a:buChar char="•"/>
            </a:pPr>
            <a:r>
              <a:rPr lang="fi-FI" dirty="0" err="1"/>
              <a:t>Aldana</a:t>
            </a:r>
            <a:r>
              <a:rPr lang="fi-FI" dirty="0"/>
              <a:t>, 1992 </a:t>
            </a:r>
            <a:r>
              <a:rPr lang="fi-FI" dirty="0" err="1"/>
              <a:t>purge</a:t>
            </a:r>
            <a:r>
              <a:rPr lang="fi-FI" dirty="0"/>
              <a:t> ( </a:t>
            </a:r>
            <a:r>
              <a:rPr lang="fi-FI" dirty="0" err="1"/>
              <a:t>against</a:t>
            </a:r>
            <a:r>
              <a:rPr lang="fi-FI" dirty="0"/>
              <a:t> </a:t>
            </a:r>
            <a:r>
              <a:rPr lang="fi-FI" dirty="0" err="1"/>
              <a:t>liberal</a:t>
            </a:r>
            <a:r>
              <a:rPr lang="fi-FI" dirty="0"/>
              <a:t> </a:t>
            </a:r>
            <a:r>
              <a:rPr lang="fi-FI" dirty="0" err="1"/>
              <a:t>policies</a:t>
            </a:r>
            <a:r>
              <a:rPr lang="fi-FI" dirty="0"/>
              <a:t>), 1992 new </a:t>
            </a:r>
            <a:r>
              <a:rPr lang="fi-FI" dirty="0" err="1"/>
              <a:t>constitution</a:t>
            </a:r>
            <a:endParaRPr lang="fi-FI" dirty="0"/>
          </a:p>
          <a:p>
            <a:pPr>
              <a:buFont typeface="Arial" charset="0"/>
              <a:buChar char="•"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72213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uippu">
  <a:themeElements>
    <a:clrScheme name="Huippu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Huippu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ippu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54</TotalTime>
  <Words>545</Words>
  <Application>Microsoft Office PowerPoint</Application>
  <PresentationFormat>Näytössä katseltava diaesitys (4:3)</PresentationFormat>
  <Paragraphs>68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8" baseType="lpstr">
      <vt:lpstr>Arial</vt:lpstr>
      <vt:lpstr>Book Antiqua</vt:lpstr>
      <vt:lpstr>Lucida Sans</vt:lpstr>
      <vt:lpstr>Wingdings</vt:lpstr>
      <vt:lpstr>Wingdings 2</vt:lpstr>
      <vt:lpstr>Wingdings 3</vt:lpstr>
      <vt:lpstr>Huippu</vt:lpstr>
      <vt:lpstr>Establishment and consolidation of Castro´s rule</vt:lpstr>
      <vt:lpstr>Dual Authority Jan-Nov. 1959</vt:lpstr>
      <vt:lpstr>Revolutionary consolidation</vt:lpstr>
      <vt:lpstr>PowerPoint-esitys</vt:lpstr>
      <vt:lpstr>Elimination of opposition&amp; formation of the new communist party</vt:lpstr>
      <vt:lpstr>Dealing with the opposition</vt:lpstr>
      <vt:lpstr>Channels for opposition</vt:lpstr>
      <vt:lpstr>The communist party of Cuba( PCC)</vt:lpstr>
      <vt:lpstr>How Castro was able to maintain his power?</vt:lpstr>
      <vt:lpstr>PowerPoint-esitys</vt:lpstr>
      <vt:lpstr>interpretations</vt:lpstr>
    </vt:vector>
  </TitlesOfParts>
  <Company>JAO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Establishment and consolidation of Castro´s rule</dc:title>
  <dc:creator>Soininen Sari</dc:creator>
  <cp:lastModifiedBy>Soininen Susanna</cp:lastModifiedBy>
  <cp:revision>20</cp:revision>
  <dcterms:created xsi:type="dcterms:W3CDTF">2014-01-21T09:14:57Z</dcterms:created>
  <dcterms:modified xsi:type="dcterms:W3CDTF">2017-01-25T11:58:42Z</dcterms:modified>
</cp:coreProperties>
</file>