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9"/>
  </p:handoutMasterIdLst>
  <p:sldIdLst>
    <p:sldId id="288" r:id="rId2"/>
    <p:sldId id="294" r:id="rId3"/>
    <p:sldId id="295" r:id="rId4"/>
    <p:sldId id="296" r:id="rId5"/>
    <p:sldId id="297" r:id="rId6"/>
    <p:sldId id="298" r:id="rId7"/>
    <p:sldId id="299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8968D-B6F0-42BE-AD86-7E9AFE50FFCE}" type="datetimeFigureOut">
              <a:rPr lang="fi-FI" smtClean="0"/>
              <a:pPr/>
              <a:t>7.3.2016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46EEF-FA49-486C-8AC1-A5706EE084F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260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5865813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5" name="Picture 9" descr="TEMPOWERPOINT kan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8975"/>
            <a:ext cx="9144000" cy="78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989138"/>
            <a:ext cx="7772400" cy="1727200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02100"/>
            <a:ext cx="6400800" cy="1271588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01.01.2008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Etunimi Sukunimi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853FA9D-51AB-490A-85A5-CF63E2AA1F67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5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AAA03-76E1-486B-A903-6706EAD31A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15125" y="133350"/>
            <a:ext cx="2105025" cy="55276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95288" y="133350"/>
            <a:ext cx="6167437" cy="55276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8521A-999C-4F32-97EC-6BE79E7E324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89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2C788-637B-4332-B996-2809CCA09B0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45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9804F-A982-44A7-92C4-1F327DD696A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1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123950"/>
            <a:ext cx="4135437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3125" y="1123950"/>
            <a:ext cx="41370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A4767-377A-4591-BFE1-66DB0BA9082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023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D201B-5ECA-443E-9FE8-3AB7DE2DFB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62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6EBD8-BFB1-4D92-B9AA-E9C89302643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44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9C88A-49AE-46CD-8EA1-3D66F9E174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591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699BE-D4E2-4EFC-BB0D-25C5662CC6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94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01.01.2008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Etunimi Sukunimi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B726-9241-4785-8706-FC99F7F066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10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6426200"/>
            <a:ext cx="9144000" cy="431800"/>
          </a:xfrm>
          <a:prstGeom prst="rect">
            <a:avLst/>
          </a:prstGeom>
          <a:solidFill>
            <a:srgbClr val="0083D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pic>
        <p:nvPicPr>
          <p:cNvPr id="1027" name="Picture 8" descr="TEMPOWERPOINT_sivu_sinine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68975"/>
            <a:ext cx="914400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350"/>
            <a:ext cx="84248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123950"/>
            <a:ext cx="842486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32675" y="6616700"/>
            <a:ext cx="1090613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01.01.2008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3513" y="6616700"/>
            <a:ext cx="2895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/>
              <a:t>Etunimi Sukunimi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2813" y="6616700"/>
            <a:ext cx="477837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E2C9C-A473-4090-84C6-EC441AA4A32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114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71755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2pPr>
      <a:lvl3pPr marL="107632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3pPr>
      <a:lvl4pPr marL="1435100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4pPr>
      <a:lvl5pPr marL="1793875" indent="-179388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2510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7082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1654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622675" indent="-179388" algn="l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kehys 4"/>
          <p:cNvSpPr txBox="1"/>
          <p:nvPr/>
        </p:nvSpPr>
        <p:spPr>
          <a:xfrm>
            <a:off x="467544" y="476672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827584" y="548680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6" name="Tekstikehys 5"/>
          <p:cNvSpPr txBox="1"/>
          <p:nvPr/>
        </p:nvSpPr>
        <p:spPr>
          <a:xfrm>
            <a:off x="467544" y="33265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 </a:t>
            </a:r>
          </a:p>
          <a:p>
            <a:endParaRPr lang="fi-FI" dirty="0"/>
          </a:p>
        </p:txBody>
      </p:sp>
      <p:sp>
        <p:nvSpPr>
          <p:cNvPr id="8" name="Tekstikehys 7"/>
          <p:cNvSpPr txBox="1"/>
          <p:nvPr/>
        </p:nvSpPr>
        <p:spPr>
          <a:xfrm>
            <a:off x="899593" y="620688"/>
            <a:ext cx="8244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/>
          </a:p>
          <a:p>
            <a:r>
              <a:rPr lang="fi-FI" b="1" dirty="0" smtClean="0"/>
              <a:t> 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9" name="Tekstikehys 8"/>
          <p:cNvSpPr txBox="1"/>
          <p:nvPr/>
        </p:nvSpPr>
        <p:spPr>
          <a:xfrm>
            <a:off x="323529" y="476672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 smtClean="0">
              <a:solidFill>
                <a:srgbClr val="0070C0"/>
              </a:solidFill>
            </a:endParaRPr>
          </a:p>
          <a:p>
            <a:endParaRPr lang="fi-FI" dirty="0" smtClean="0">
              <a:solidFill>
                <a:srgbClr val="0070C0"/>
              </a:solidFill>
            </a:endParaRPr>
          </a:p>
          <a:p>
            <a:endParaRPr lang="fi-FI" dirty="0"/>
          </a:p>
        </p:txBody>
      </p:sp>
      <p:sp>
        <p:nvSpPr>
          <p:cNvPr id="10" name="Suorakulmio 9"/>
          <p:cNvSpPr/>
          <p:nvPr/>
        </p:nvSpPr>
        <p:spPr>
          <a:xfrm>
            <a:off x="971600" y="1340768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b="1" dirty="0" smtClean="0">
              <a:latin typeface="Algerian" pitchFamily="82" charset="0"/>
              <a:ea typeface="GungsuhChe" pitchFamily="49" charset="-127"/>
              <a:cs typeface="Aharoni" pitchFamily="2" charset="-79"/>
            </a:endParaRPr>
          </a:p>
          <a:p>
            <a:endParaRPr lang="fi-FI" b="1" dirty="0" smtClean="0">
              <a:latin typeface="Algerian" pitchFamily="82" charset="0"/>
              <a:ea typeface="GungsuhChe" pitchFamily="49" charset="-127"/>
              <a:cs typeface="Aharoni" pitchFamily="2" charset="-79"/>
            </a:endParaRPr>
          </a:p>
        </p:txBody>
      </p:sp>
      <p:sp>
        <p:nvSpPr>
          <p:cNvPr id="11" name="Tekstikehys 10"/>
          <p:cNvSpPr txBox="1"/>
          <p:nvPr/>
        </p:nvSpPr>
        <p:spPr>
          <a:xfrm>
            <a:off x="755576" y="980728"/>
            <a:ext cx="73260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err="1" smtClean="0"/>
              <a:t>KEHA-keskus</a:t>
            </a:r>
            <a:endParaRPr lang="fi-FI" sz="2400" dirty="0" smtClean="0"/>
          </a:p>
          <a:p>
            <a:endParaRPr lang="fi-FI" sz="2800" b="1" dirty="0" smtClean="0"/>
          </a:p>
          <a:p>
            <a:r>
              <a:rPr lang="fi-FI" sz="2800" b="1" dirty="0" smtClean="0"/>
              <a:t>TNO – ELO -foorumi videolla 11.2.2016</a:t>
            </a:r>
          </a:p>
          <a:p>
            <a:endParaRPr lang="fi-FI" sz="2800" b="1" dirty="0" smtClean="0"/>
          </a:p>
          <a:p>
            <a:endParaRPr lang="fi-FI" sz="2800" b="1" dirty="0" smtClean="0"/>
          </a:p>
          <a:p>
            <a:r>
              <a:rPr lang="fi-FI" sz="2400" dirty="0" err="1" smtClean="0"/>
              <a:t>TEM:n</a:t>
            </a:r>
            <a:r>
              <a:rPr lang="fi-FI" sz="2400" dirty="0" smtClean="0"/>
              <a:t> terveisiä elinikäisen ohjauksen kehittämiseen</a:t>
            </a:r>
          </a:p>
          <a:p>
            <a:r>
              <a:rPr lang="fi-FI" sz="2400" dirty="0" smtClean="0"/>
              <a:t>		A-P Leminen</a:t>
            </a:r>
          </a:p>
          <a:p>
            <a:endParaRPr lang="fi-FI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95288" y="333375"/>
            <a:ext cx="835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3200" b="1" dirty="0"/>
              <a:t>Ohjauksen toimintaympäristön muutoksia</a:t>
            </a:r>
          </a:p>
        </p:txBody>
      </p:sp>
      <p:sp>
        <p:nvSpPr>
          <p:cNvPr id="3" name="Tekstikehys 4"/>
          <p:cNvSpPr txBox="1">
            <a:spLocks noChangeArrowheads="1"/>
          </p:cNvSpPr>
          <p:nvPr/>
        </p:nvSpPr>
        <p:spPr bwMode="auto">
          <a:xfrm>
            <a:off x="323850" y="4292600"/>
            <a:ext cx="85010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>
                <a:solidFill>
                  <a:srgbClr val="FF0000"/>
                </a:solidFill>
              </a:rPr>
              <a:t>… teollisesta työstä jälkiteolliseen …</a:t>
            </a:r>
          </a:p>
          <a:p>
            <a:r>
              <a:rPr lang="fi-FI" sz="2000">
                <a:solidFill>
                  <a:srgbClr val="FF0000"/>
                </a:solidFill>
              </a:rPr>
              <a:t>	… ammattien uudelleen rakentuminen … osaamisen merkitys …</a:t>
            </a:r>
          </a:p>
          <a:p>
            <a:r>
              <a:rPr lang="fi-FI" sz="2000">
                <a:solidFill>
                  <a:srgbClr val="FF0000"/>
                </a:solidFill>
              </a:rPr>
              <a:t>		… monipuolisuus … pirstaleisuus …robotisoituminen  … </a:t>
            </a:r>
          </a:p>
          <a:p>
            <a:r>
              <a:rPr lang="fi-FI" sz="2000">
                <a:solidFill>
                  <a:srgbClr val="FF0000"/>
                </a:solidFill>
              </a:rPr>
              <a:t>			… hybridisaatio … kansainväliset arvoketjut  …</a:t>
            </a:r>
          </a:p>
        </p:txBody>
      </p:sp>
      <p:sp>
        <p:nvSpPr>
          <p:cNvPr id="4" name="Tekstikehys 6"/>
          <p:cNvSpPr txBox="1">
            <a:spLocks noChangeArrowheads="1"/>
          </p:cNvSpPr>
          <p:nvPr/>
        </p:nvSpPr>
        <p:spPr bwMode="auto">
          <a:xfrm>
            <a:off x="0" y="2924175"/>
            <a:ext cx="920115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 dirty="0"/>
              <a:t>…</a:t>
            </a:r>
            <a:r>
              <a:rPr lang="fi-FI" sz="2000" dirty="0">
                <a:solidFill>
                  <a:srgbClr val="C00000"/>
                </a:solidFill>
              </a:rPr>
              <a:t>peruskoulu-uudistus … </a:t>
            </a:r>
          </a:p>
          <a:p>
            <a:r>
              <a:rPr lang="fi-FI" sz="2000" dirty="0">
                <a:solidFill>
                  <a:srgbClr val="C00000"/>
                </a:solidFill>
              </a:rPr>
              <a:t>	… koulutustason nousu … työn ja koulutuksen limittäisyys …</a:t>
            </a:r>
          </a:p>
          <a:p>
            <a:r>
              <a:rPr lang="fi-FI" sz="2000" dirty="0">
                <a:solidFill>
                  <a:srgbClr val="C00000"/>
                </a:solidFill>
              </a:rPr>
              <a:t>			… elinikäinen oppiminen … oppiminen eri areenoilla …</a:t>
            </a:r>
          </a:p>
          <a:p>
            <a:r>
              <a:rPr lang="fi-FI" sz="2000" dirty="0">
                <a:solidFill>
                  <a:srgbClr val="C00000"/>
                </a:solidFill>
              </a:rPr>
              <a:t>					… osaamisperustaisuus/näytöt …</a:t>
            </a:r>
          </a:p>
          <a:p>
            <a:endParaRPr lang="fi-FI" sz="2000" dirty="0"/>
          </a:p>
        </p:txBody>
      </p:sp>
      <p:sp>
        <p:nvSpPr>
          <p:cNvPr id="5" name="Tekstikehys 7"/>
          <p:cNvSpPr txBox="1">
            <a:spLocks noChangeArrowheads="1"/>
          </p:cNvSpPr>
          <p:nvPr/>
        </p:nvSpPr>
        <p:spPr bwMode="auto">
          <a:xfrm>
            <a:off x="0" y="1916113"/>
            <a:ext cx="94035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dirty="0"/>
              <a:t>… </a:t>
            </a:r>
            <a:r>
              <a:rPr lang="fi-FI" sz="2000" dirty="0">
                <a:solidFill>
                  <a:srgbClr val="00B050"/>
                </a:solidFill>
              </a:rPr>
              <a:t>palvelujärjestelmien moninaisuus … Public - </a:t>
            </a:r>
            <a:r>
              <a:rPr lang="fi-FI" sz="2000" dirty="0" err="1">
                <a:solidFill>
                  <a:srgbClr val="00B050"/>
                </a:solidFill>
              </a:rPr>
              <a:t>Private</a:t>
            </a:r>
            <a:r>
              <a:rPr lang="fi-FI" sz="2000" dirty="0">
                <a:solidFill>
                  <a:srgbClr val="00B050"/>
                </a:solidFill>
              </a:rPr>
              <a:t> - </a:t>
            </a:r>
            <a:r>
              <a:rPr lang="fi-FI" sz="2000" dirty="0" err="1">
                <a:solidFill>
                  <a:srgbClr val="00B050"/>
                </a:solidFill>
              </a:rPr>
              <a:t>People</a:t>
            </a:r>
            <a:r>
              <a:rPr lang="fi-FI" sz="2000" dirty="0">
                <a:solidFill>
                  <a:srgbClr val="00B050"/>
                </a:solidFill>
              </a:rPr>
              <a:t>  </a:t>
            </a:r>
            <a:r>
              <a:rPr lang="fi-FI" sz="2000" dirty="0" err="1">
                <a:solidFill>
                  <a:srgbClr val="00B050"/>
                </a:solidFill>
              </a:rPr>
              <a:t>-Partnership</a:t>
            </a:r>
            <a:r>
              <a:rPr lang="fi-FI" sz="2000" dirty="0">
                <a:solidFill>
                  <a:srgbClr val="00B050"/>
                </a:solidFill>
              </a:rPr>
              <a:t> … </a:t>
            </a:r>
          </a:p>
          <a:p>
            <a:r>
              <a:rPr lang="fi-FI" sz="2000" dirty="0">
                <a:solidFill>
                  <a:srgbClr val="00B050"/>
                </a:solidFill>
              </a:rPr>
              <a:t>					…  valtio … IHA … kunta </a:t>
            </a:r>
            <a:r>
              <a:rPr lang="fi-FI" sz="2000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fi-FI" sz="2000" dirty="0" smtClean="0">
                <a:solidFill>
                  <a:srgbClr val="00B050"/>
                </a:solidFill>
              </a:rPr>
              <a:t>		… </a:t>
            </a:r>
            <a:r>
              <a:rPr lang="fi-FI" sz="2000" dirty="0" err="1" smtClean="0">
                <a:solidFill>
                  <a:srgbClr val="00B050"/>
                </a:solidFill>
              </a:rPr>
              <a:t>digitalisoitumien…monialaisuus</a:t>
            </a:r>
            <a:r>
              <a:rPr lang="fi-FI" sz="2000" dirty="0" smtClean="0">
                <a:solidFill>
                  <a:srgbClr val="00B050"/>
                </a:solidFill>
              </a:rPr>
              <a:t> …</a:t>
            </a:r>
            <a:r>
              <a:rPr lang="fi-FI" sz="2000" dirty="0" err="1" smtClean="0">
                <a:solidFill>
                  <a:srgbClr val="00B050"/>
                </a:solidFill>
              </a:rPr>
              <a:t>kaikkikanavaisuus</a:t>
            </a:r>
            <a:r>
              <a:rPr lang="fi-FI" sz="2000" dirty="0" smtClean="0">
                <a:solidFill>
                  <a:srgbClr val="00B050"/>
                </a:solidFill>
              </a:rPr>
              <a:t> …</a:t>
            </a:r>
            <a:endParaRPr lang="fi-FI" sz="2000" dirty="0">
              <a:solidFill>
                <a:srgbClr val="00B050"/>
              </a:solidFill>
            </a:endParaRPr>
          </a:p>
        </p:txBody>
      </p:sp>
      <p:sp>
        <p:nvSpPr>
          <p:cNvPr id="6" name="Tekstikehys 8"/>
          <p:cNvSpPr txBox="1">
            <a:spLocks noChangeArrowheads="1"/>
          </p:cNvSpPr>
          <p:nvPr/>
        </p:nvSpPr>
        <p:spPr bwMode="auto">
          <a:xfrm>
            <a:off x="323850" y="1196975"/>
            <a:ext cx="8547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000">
                <a:solidFill>
                  <a:srgbClr val="00B0F0"/>
                </a:solidFill>
              </a:rPr>
              <a:t>… kansainvälisyyden lisääntyminen … YK … EU … kansainvaellukset  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323850" y="260350"/>
            <a:ext cx="83280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000" dirty="0"/>
              <a:t>Ohjauksen tarve:</a:t>
            </a:r>
          </a:p>
          <a:p>
            <a:endParaRPr lang="fi-FI" sz="4000" dirty="0"/>
          </a:p>
          <a:p>
            <a:r>
              <a:rPr lang="fi-FI" sz="2000" dirty="0"/>
              <a:t>Jälkiteollinen, kansainvälinen maailma on elävä sekä </a:t>
            </a:r>
          </a:p>
          <a:p>
            <a:r>
              <a:rPr lang="fi-FI" sz="2000" dirty="0"/>
              <a:t>yllätyksellinen. Niin ovat myös koulutus- ja työmarkkinat.</a:t>
            </a:r>
          </a:p>
          <a:p>
            <a:endParaRPr lang="fi-FI" sz="2000" dirty="0"/>
          </a:p>
          <a:p>
            <a:r>
              <a:rPr lang="fi-FI" sz="2000" dirty="0"/>
              <a:t>Tarvitaan muutosvalmiutta ja jatkuvaa osaamisen uusiutumista </a:t>
            </a:r>
          </a:p>
          <a:p>
            <a:r>
              <a:rPr lang="fi-FI" sz="2000" dirty="0"/>
              <a:t>kaikilla tasoilla (yhteiskunta, työorganisaatiot ja kansalaiset)</a:t>
            </a:r>
          </a:p>
          <a:p>
            <a:endParaRPr lang="fi-FI" sz="2000" dirty="0"/>
          </a:p>
          <a:p>
            <a:r>
              <a:rPr lang="fi-FI" sz="2000" dirty="0"/>
              <a:t>Tällainen maailma haastaa kansalaiset kehittämään  osaamisen lisäksi </a:t>
            </a:r>
          </a:p>
          <a:p>
            <a:r>
              <a:rPr lang="fi-FI" sz="2000" dirty="0" smtClean="0"/>
              <a:t>myös </a:t>
            </a:r>
            <a:r>
              <a:rPr lang="fi-FI" sz="2000" dirty="0"/>
              <a:t>urasuunnittelutaitojaan . ..  kaikki tarvitsevat tietoa, useat neuvoja </a:t>
            </a:r>
          </a:p>
          <a:p>
            <a:r>
              <a:rPr lang="fi-FI" sz="2000" dirty="0"/>
              <a:t>ja monet ohjausta ja tukea.</a:t>
            </a:r>
          </a:p>
          <a:p>
            <a:endParaRPr lang="fi-FI" sz="2000" dirty="0"/>
          </a:p>
          <a:p>
            <a:r>
              <a:rPr lang="fi-FI" sz="2000" dirty="0"/>
              <a:t>”Sumussa eivät tiedot ja neuvot riitä, tarvitaan </a:t>
            </a:r>
            <a:r>
              <a:rPr lang="fi-FI" sz="2000" b="1" dirty="0"/>
              <a:t>suunnistus-</a:t>
            </a:r>
          </a:p>
          <a:p>
            <a:r>
              <a:rPr lang="fi-FI" sz="2000" b="1" dirty="0"/>
              <a:t>taitoja</a:t>
            </a:r>
            <a:r>
              <a:rPr lang="fi-FI" sz="2000" dirty="0"/>
              <a:t>” Urasuunnittelutaidot ovat sellaisia. Urasuunnittelutaidot ovat</a:t>
            </a:r>
          </a:p>
          <a:p>
            <a:r>
              <a:rPr lang="fi-FI" sz="2000" dirty="0"/>
              <a:t>keskeinen osa hyvää työllistymiskykyä tai työllistyvyyttä.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971600" y="332656"/>
            <a:ext cx="7340471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 smtClean="0"/>
              <a:t>ELO -kehittämisen keskiössä nyt:</a:t>
            </a:r>
          </a:p>
          <a:p>
            <a:endParaRPr lang="fi-FI" dirty="0" smtClean="0"/>
          </a:p>
          <a:p>
            <a:pPr marL="342900" indent="-342900"/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smtClean="0"/>
              <a:t>Monialainen ohjaus nuorille ja kaikenikäisille</a:t>
            </a:r>
          </a:p>
          <a:p>
            <a:pPr marL="342900" indent="-342900">
              <a:buAutoNum type="arabicPeriod"/>
            </a:pP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smtClean="0"/>
              <a:t>Tieto- ja viestintäteknologian hyödyntäminen ohjauksessa</a:t>
            </a:r>
          </a:p>
          <a:p>
            <a:pPr marL="342900" indent="-342900">
              <a:buAutoNum type="arabicPeriod"/>
            </a:pPr>
            <a:endParaRPr lang="fi-FI" dirty="0" smtClean="0"/>
          </a:p>
          <a:p>
            <a:pPr marL="342900" indent="-342900">
              <a:buAutoNum type="arabicPeriod"/>
            </a:pPr>
            <a:r>
              <a:rPr lang="fi-FI" dirty="0" err="1" smtClean="0"/>
              <a:t>ELGPN:n</a:t>
            </a:r>
            <a:r>
              <a:rPr lang="fi-FI" dirty="0" smtClean="0"/>
              <a:t> tulosten levittäminen ja hyödyntäminen</a:t>
            </a:r>
          </a:p>
          <a:p>
            <a:pPr marL="342900" indent="-342900">
              <a:buAutoNum type="arabicPeriod"/>
            </a:pPr>
            <a:endParaRPr lang="fi-FI" dirty="0" smtClean="0"/>
          </a:p>
          <a:p>
            <a:pPr marL="342900" indent="-342900">
              <a:buFontTx/>
              <a:buAutoNum type="arabicPeriod"/>
            </a:pPr>
            <a:r>
              <a:rPr lang="fi-FI" dirty="0" smtClean="0"/>
              <a:t>Maahanmuuttajien ohjauspalvelut</a:t>
            </a:r>
          </a:p>
          <a:p>
            <a:pPr marL="342900" indent="-342900">
              <a:buFontTx/>
              <a:buAutoNum type="arabicPeriod"/>
            </a:pPr>
            <a:endParaRPr lang="fi-FI" dirty="0" smtClean="0"/>
          </a:p>
          <a:p>
            <a:pPr marL="342900" indent="-342900">
              <a:buFontTx/>
              <a:buAutoNum type="arabicPeriod"/>
            </a:pPr>
            <a:r>
              <a:rPr lang="fi-FI" dirty="0" smtClean="0"/>
              <a:t>Elinikäisen ohjauksen tarpeen ja merkityksen näkyväksi tekeminen</a:t>
            </a:r>
          </a:p>
          <a:p>
            <a:pPr marL="342900" indent="-342900">
              <a:buFontTx/>
              <a:buAutoNum type="arabicPeriod"/>
            </a:pPr>
            <a:endParaRPr lang="fi-FI" dirty="0" smtClean="0"/>
          </a:p>
          <a:p>
            <a:pPr marL="342900" indent="-342900"/>
            <a:r>
              <a:rPr lang="fi-FI" dirty="0" smtClean="0"/>
              <a:t>----</a:t>
            </a:r>
          </a:p>
          <a:p>
            <a:pPr marL="342900" indent="-342900"/>
            <a:endParaRPr lang="fi-FI" dirty="0" smtClean="0"/>
          </a:p>
          <a:p>
            <a:pPr marL="342900" indent="-342900"/>
            <a:r>
              <a:rPr lang="fi-FI" dirty="0" smtClean="0"/>
              <a:t>…</a:t>
            </a:r>
            <a:r>
              <a:rPr lang="fi-FI" sz="2000" dirty="0" smtClean="0"/>
              <a:t>Ammatillisen koulutuksen reformi …</a:t>
            </a:r>
          </a:p>
          <a:p>
            <a:pPr marL="342900" indent="-342900"/>
            <a:endParaRPr lang="fi-FI" dirty="0" smtClean="0"/>
          </a:p>
          <a:p>
            <a:pPr marL="342900" indent="-342900"/>
            <a:r>
              <a:rPr lang="fi-FI" sz="2400" dirty="0" smtClean="0"/>
              <a:t>… Nuorisotakuu 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kehys 2"/>
          <p:cNvSpPr txBox="1"/>
          <p:nvPr/>
        </p:nvSpPr>
        <p:spPr>
          <a:xfrm>
            <a:off x="827584" y="1052736"/>
            <a:ext cx="630332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4800" b="1" dirty="0" smtClean="0"/>
          </a:p>
          <a:p>
            <a:endParaRPr lang="fi-FI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i-FI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Ministeriöt – 	ELY/AVI	-  palvelujen tuottajat</a:t>
            </a:r>
          </a:p>
          <a:p>
            <a:endParaRPr lang="fi-FI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i-FI" sz="2800" dirty="0" smtClean="0"/>
              <a:t>Valtio – maakunta – kunta?</a:t>
            </a:r>
          </a:p>
          <a:p>
            <a:endParaRPr lang="fi-FI" sz="2800" dirty="0" smtClean="0"/>
          </a:p>
          <a:p>
            <a:r>
              <a:rPr lang="fi-FI" sz="2800" dirty="0" smtClean="0"/>
              <a:t>Public – </a:t>
            </a:r>
            <a:r>
              <a:rPr lang="fi-FI" sz="2800" dirty="0" err="1" smtClean="0"/>
              <a:t>Private</a:t>
            </a:r>
            <a:r>
              <a:rPr lang="fi-FI" sz="2800" dirty="0" smtClean="0"/>
              <a:t> – </a:t>
            </a:r>
            <a:r>
              <a:rPr lang="fi-FI" sz="2800" dirty="0" err="1" smtClean="0"/>
              <a:t>People</a:t>
            </a:r>
            <a:r>
              <a:rPr lang="fi-FI" sz="2800" dirty="0" smtClean="0"/>
              <a:t> –</a:t>
            </a:r>
            <a:r>
              <a:rPr lang="fi-FI" sz="2800" dirty="0" err="1" smtClean="0"/>
              <a:t>partnership</a:t>
            </a:r>
            <a:endParaRPr lang="fi-FI" sz="2800" dirty="0" smtClean="0"/>
          </a:p>
          <a:p>
            <a:endParaRPr lang="fi-FI" sz="2800" dirty="0" smtClean="0"/>
          </a:p>
          <a:p>
            <a:r>
              <a:rPr lang="fi-FI" sz="2800" dirty="0" smtClean="0"/>
              <a:t>Monialaisuus - </a:t>
            </a:r>
            <a:r>
              <a:rPr lang="fi-FI" sz="2800" dirty="0" err="1" smtClean="0"/>
              <a:t>kaikkikanavaisuus</a:t>
            </a:r>
            <a:endParaRPr lang="fi-FI" sz="2800" dirty="0" smtClean="0"/>
          </a:p>
          <a:p>
            <a:endParaRPr lang="fi-FI" sz="2800" dirty="0"/>
          </a:p>
        </p:txBody>
      </p:sp>
      <p:sp>
        <p:nvSpPr>
          <p:cNvPr id="4" name="Tekstikehys 3"/>
          <p:cNvSpPr txBox="1"/>
          <p:nvPr/>
        </p:nvSpPr>
        <p:spPr>
          <a:xfrm>
            <a:off x="395536" y="5157192"/>
            <a:ext cx="8172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dirty="0" smtClean="0"/>
              <a:t>Sijaitsipa missä tahansa, tärkeää on säilyttää </a:t>
            </a:r>
            <a:r>
              <a:rPr lang="fi-FI" sz="2400" b="1" dirty="0" smtClean="0"/>
              <a:t>henkilökohtaisuus!</a:t>
            </a:r>
            <a:endParaRPr lang="fi-FI" sz="2400" b="1" dirty="0"/>
          </a:p>
        </p:txBody>
      </p:sp>
      <p:sp>
        <p:nvSpPr>
          <p:cNvPr id="6" name="Ellipsi 5"/>
          <p:cNvSpPr/>
          <p:nvPr/>
        </p:nvSpPr>
        <p:spPr>
          <a:xfrm>
            <a:off x="1115616" y="836712"/>
            <a:ext cx="1512168" cy="108012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Valtak</a:t>
            </a:r>
            <a:r>
              <a:rPr lang="fi-FI" dirty="0" smtClean="0">
                <a:solidFill>
                  <a:schemeClr val="tx1"/>
                </a:solidFill>
              </a:rPr>
              <a:t>. ELO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3275856" y="836712"/>
            <a:ext cx="1584176" cy="108012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Alueell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fi-FI" dirty="0" err="1" smtClean="0">
                <a:solidFill>
                  <a:schemeClr val="tx1"/>
                </a:solidFill>
              </a:rPr>
              <a:t>ELOt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Tekstikehys 9"/>
          <p:cNvSpPr txBox="1"/>
          <p:nvPr/>
        </p:nvSpPr>
        <p:spPr>
          <a:xfrm>
            <a:off x="899592" y="116632"/>
            <a:ext cx="53142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b="1" dirty="0" smtClean="0"/>
              <a:t>Missä ohjaus sijaitsee?</a:t>
            </a:r>
          </a:p>
          <a:p>
            <a:endParaRPr lang="fi-FI" dirty="0"/>
          </a:p>
        </p:txBody>
      </p:sp>
      <p:sp>
        <p:nvSpPr>
          <p:cNvPr id="13" name="Nuoli vasemmalle ja oikealle 12"/>
          <p:cNvSpPr/>
          <p:nvPr/>
        </p:nvSpPr>
        <p:spPr>
          <a:xfrm>
            <a:off x="2699792" y="1196752"/>
            <a:ext cx="504056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1908175" y="115888"/>
            <a:ext cx="6399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000"/>
              <a:t>Ohjaus huomenna: </a:t>
            </a:r>
            <a:r>
              <a:rPr lang="fi-FI" sz="2000"/>
              <a:t>(vuodet 2016 -)</a:t>
            </a:r>
          </a:p>
        </p:txBody>
      </p:sp>
      <p:sp>
        <p:nvSpPr>
          <p:cNvPr id="3" name="Tekstikehys 7"/>
          <p:cNvSpPr txBox="1">
            <a:spLocks noChangeArrowheads="1"/>
          </p:cNvSpPr>
          <p:nvPr/>
        </p:nvSpPr>
        <p:spPr bwMode="auto">
          <a:xfrm>
            <a:off x="5867400" y="5934075"/>
            <a:ext cx="31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. </a:t>
            </a:r>
          </a:p>
        </p:txBody>
      </p:sp>
      <p:sp>
        <p:nvSpPr>
          <p:cNvPr id="4" name="Tekstikehys 8"/>
          <p:cNvSpPr txBox="1">
            <a:spLocks noChangeArrowheads="1"/>
          </p:cNvSpPr>
          <p:nvPr/>
        </p:nvSpPr>
        <p:spPr bwMode="auto">
          <a:xfrm>
            <a:off x="-2628900" y="2492375"/>
            <a:ext cx="3254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/>
              <a:t>T</a:t>
            </a:r>
          </a:p>
        </p:txBody>
      </p:sp>
      <p:sp>
        <p:nvSpPr>
          <p:cNvPr id="5" name="Pyöristetty kuvatekstisuorakulmio 4"/>
          <p:cNvSpPr/>
          <p:nvPr/>
        </p:nvSpPr>
        <p:spPr>
          <a:xfrm>
            <a:off x="4716463" y="765175"/>
            <a:ext cx="3743325" cy="647700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Ohjauksen monialainen toiminta-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malli etenee ja vakiintuu</a:t>
            </a:r>
          </a:p>
        </p:txBody>
      </p:sp>
      <p:sp>
        <p:nvSpPr>
          <p:cNvPr id="6" name="Kuvatekstisuorakulmio 5"/>
          <p:cNvSpPr/>
          <p:nvPr/>
        </p:nvSpPr>
        <p:spPr>
          <a:xfrm>
            <a:off x="107950" y="836613"/>
            <a:ext cx="4319588" cy="1655762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</a:t>
            </a:r>
            <a:r>
              <a:rPr lang="fi-FI" sz="1600" dirty="0" err="1">
                <a:solidFill>
                  <a:schemeClr val="tx1"/>
                </a:solidFill>
              </a:rPr>
              <a:t>digiloikka</a:t>
            </a:r>
            <a:r>
              <a:rPr lang="fi-FI" sz="1600" dirty="0">
                <a:solidFill>
                  <a:schemeClr val="tx1"/>
                </a:solidFill>
              </a:rPr>
              <a:t> menee ylipitkäksi: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Digitaaliset palvelut kehittyvät hyvin,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mutta kansalaisten palvelutarpeet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palvelut eivät kohtaa, koska mm.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kasvokkain palveluja on liiaksi vähennetty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(vrt. Tanskan tilanne)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7" name="Pyöristetty kuvatekstisuorakulmio 6"/>
          <p:cNvSpPr/>
          <p:nvPr/>
        </p:nvSpPr>
        <p:spPr>
          <a:xfrm>
            <a:off x="395288" y="2781300"/>
            <a:ext cx="4897437" cy="1079500"/>
          </a:xfrm>
          <a:prstGeom prst="wedgeRoundRectCallout">
            <a:avLst/>
          </a:prstGeom>
          <a:solidFill>
            <a:srgbClr val="FFFF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laadunhallinnan kokonaisjärjestelmä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alkaa tuottaa tietoa, jonka avulla ohjausta voidaan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perustellusti kehittää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kuvatekstisuorakulmio 7"/>
          <p:cNvSpPr/>
          <p:nvPr/>
        </p:nvSpPr>
        <p:spPr>
          <a:xfrm>
            <a:off x="4716463" y="3500438"/>
            <a:ext cx="4103687" cy="1008062"/>
          </a:xfrm>
          <a:prstGeom prst="wedgeRoundRectCallout">
            <a:avLst/>
          </a:prstGeom>
          <a:solidFill>
            <a:srgbClr val="FFE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fi-FI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Kaikki -kanavaisten ohjauspalvelujen tarve kasvaa edelleen maailman monimutkaistuessa. 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9" name="Pyöristetty kuvatekstisuorakulmio 8"/>
          <p:cNvSpPr/>
          <p:nvPr/>
        </p:nvSpPr>
        <p:spPr>
          <a:xfrm>
            <a:off x="179388" y="4076700"/>
            <a:ext cx="3240087" cy="1512888"/>
          </a:xfrm>
          <a:prstGeom prst="wedgeRoundRectCallou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Työ- ja koulutus-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markkinoiden yllätyksellisyys lisää ohjauksen tarvetta entisestään ja vähitellen tämä tiedostetaan laajasti.</a:t>
            </a:r>
            <a:endParaRPr lang="fi-FI" dirty="0"/>
          </a:p>
        </p:txBody>
      </p:sp>
      <p:sp>
        <p:nvSpPr>
          <p:cNvPr id="10" name="Pyöristetty kuvatekstisuorakulmio 9"/>
          <p:cNvSpPr/>
          <p:nvPr/>
        </p:nvSpPr>
        <p:spPr>
          <a:xfrm>
            <a:off x="5724525" y="1557338"/>
            <a:ext cx="3240088" cy="1584325"/>
          </a:xfrm>
          <a:prstGeom prst="wedgeRoundRectCallout">
            <a:avLst/>
          </a:prstGeom>
          <a:solidFill>
            <a:srgbClr val="F5F5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Ohjaustoimijoiden luku-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määrä on lisääntynyt entisestään.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laatu ja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ohjaustoimijoiden osaaminen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vaihtelevat liian paljon</a:t>
            </a:r>
          </a:p>
        </p:txBody>
      </p:sp>
      <p:sp>
        <p:nvSpPr>
          <p:cNvPr id="11" name="Pyöristetty kuvatekstisuorakulmio 10"/>
          <p:cNvSpPr/>
          <p:nvPr/>
        </p:nvSpPr>
        <p:spPr>
          <a:xfrm>
            <a:off x="3924300" y="4724400"/>
            <a:ext cx="4824413" cy="936625"/>
          </a:xfrm>
          <a:prstGeom prst="wedgeRoundRectCallou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Eri ohjaustoimijoiden ohjausosaamisen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kehittämiseksi luodaan ”sertifiointi”-koulutukset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ne alkavat vähitellen tuottaa tulosta</a:t>
            </a:r>
          </a:p>
        </p:txBody>
      </p:sp>
      <p:sp>
        <p:nvSpPr>
          <p:cNvPr id="12" name="Pyöristetty kuvatekstisuorakulmio 11"/>
          <p:cNvSpPr/>
          <p:nvPr/>
        </p:nvSpPr>
        <p:spPr>
          <a:xfrm>
            <a:off x="4643438" y="1484313"/>
            <a:ext cx="936625" cy="1152525"/>
          </a:xfrm>
          <a:prstGeom prst="wedgeRoundRectCallout">
            <a:avLst/>
          </a:prstGeom>
          <a:solidFill>
            <a:srgbClr val="FF8B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Alue-hallinto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??</a:t>
            </a:r>
          </a:p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IHA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>
            <a:spLocks noChangeArrowheads="1"/>
          </p:cNvSpPr>
          <p:nvPr/>
        </p:nvSpPr>
        <p:spPr bwMode="auto">
          <a:xfrm>
            <a:off x="468313" y="260350"/>
            <a:ext cx="73691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4400"/>
              <a:t>Ohjaus ylihuomenna: </a:t>
            </a:r>
            <a:r>
              <a:rPr lang="fi-FI" sz="2000"/>
              <a:t>(20- ja 30-luvut)</a:t>
            </a:r>
            <a:endParaRPr lang="fi-FI" sz="4400"/>
          </a:p>
        </p:txBody>
      </p:sp>
      <p:sp>
        <p:nvSpPr>
          <p:cNvPr id="3" name="Pyöristetty suorakulmio 2"/>
          <p:cNvSpPr/>
          <p:nvPr/>
        </p:nvSpPr>
        <p:spPr>
          <a:xfrm>
            <a:off x="179388" y="1125538"/>
            <a:ext cx="3024187" cy="1944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Rajaton ohjaus</a:t>
            </a:r>
            <a:r>
              <a:rPr lang="fi-FI" dirty="0">
                <a:solidFill>
                  <a:schemeClr val="tx1"/>
                </a:solidFill>
              </a:rPr>
              <a:t>: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Ohjauspalvelujen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yhteistuotanto ja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tarjoaminen  Euroopassa 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ja maailmassa(kaikki kanavat)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4" name="Pyöristetty kuvatekstisuorakulmio 3"/>
          <p:cNvSpPr/>
          <p:nvPr/>
        </p:nvSpPr>
        <p:spPr>
          <a:xfrm>
            <a:off x="3348038" y="981075"/>
            <a:ext cx="3095625" cy="1512888"/>
          </a:xfrm>
          <a:prstGeom prst="wedgeRoundRectCallout">
            <a:avLst/>
          </a:prstGeom>
          <a:solidFill>
            <a:srgbClr val="FFFF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Kasvokkain ohjauksen </a:t>
            </a:r>
          </a:p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paluu ja riittävät resurssit siihen  </a:t>
            </a:r>
            <a:endParaRPr lang="fi-FI" sz="1600" b="1" baseline="-25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- tasapaino eri palvelu-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kanavien välillä – asiakas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valitsee aidosti</a:t>
            </a:r>
          </a:p>
        </p:txBody>
      </p:sp>
      <p:sp>
        <p:nvSpPr>
          <p:cNvPr id="5" name="Kuvatekstisuorakulmio 4"/>
          <p:cNvSpPr/>
          <p:nvPr/>
        </p:nvSpPr>
        <p:spPr>
          <a:xfrm>
            <a:off x="250825" y="3429000"/>
            <a:ext cx="3673475" cy="863600"/>
          </a:xfrm>
          <a:prstGeom prst="wedgeRect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b="1" dirty="0">
                <a:solidFill>
                  <a:schemeClr val="tx1"/>
                </a:solidFill>
              </a:rPr>
              <a:t>Vertaisohjaus/kokemusohjaus</a:t>
            </a:r>
          </a:p>
          <a:p>
            <a:pPr>
              <a:defRPr/>
            </a:pPr>
            <a:r>
              <a:rPr lang="fi-FI" dirty="0">
                <a:solidFill>
                  <a:schemeClr val="tx1"/>
                </a:solidFill>
              </a:rPr>
              <a:t>(kaikki kanavat) entistä laajempaa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6" name="Pyöristetty kuvatekstisuorakulmio 5"/>
          <p:cNvSpPr/>
          <p:nvPr/>
        </p:nvSpPr>
        <p:spPr>
          <a:xfrm>
            <a:off x="4500563" y="2852738"/>
            <a:ext cx="4535487" cy="1871662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Monialainen ohjaus on vakiintunut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ja kehittyy rinnan  erikoistuneen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ohjauksen  jatkuvan kehittymisen kanssa.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Mukana nykyisiä toimijoita ja uusia.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Erityisesti työorganisaatiot ovat nykyistä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Sitoutuneempia.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7" name="Pyöristetty kuvatekstisuorakulmio 6"/>
          <p:cNvSpPr/>
          <p:nvPr/>
        </p:nvSpPr>
        <p:spPr>
          <a:xfrm>
            <a:off x="684213" y="4508500"/>
            <a:ext cx="3816350" cy="1223963"/>
          </a:xfrm>
          <a:prstGeom prst="wedgeRoundRectCallout">
            <a:avLst/>
          </a:prstGeom>
          <a:solidFill>
            <a:srgbClr val="FFE5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fi-FI" sz="1600" b="1" dirty="0">
                <a:solidFill>
                  <a:schemeClr val="tx1"/>
                </a:solidFill>
              </a:rPr>
              <a:t>Virtuaaliset  välineet </a:t>
            </a:r>
            <a:r>
              <a:rPr lang="fi-FI" sz="1600" dirty="0">
                <a:solidFill>
                  <a:schemeClr val="tx1"/>
                </a:solidFill>
              </a:rPr>
              <a:t>työn ja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oppimisen maailmaan tutustumiseksi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o</a:t>
            </a:r>
            <a:r>
              <a:rPr lang="fi-FI" sz="1600" dirty="0" smtClean="0">
                <a:solidFill>
                  <a:schemeClr val="tx1"/>
                </a:solidFill>
              </a:rPr>
              <a:t>vat laajasti </a:t>
            </a:r>
            <a:r>
              <a:rPr lang="fi-FI" sz="1600" dirty="0">
                <a:solidFill>
                  <a:schemeClr val="tx1"/>
                </a:solidFill>
              </a:rPr>
              <a:t>käytössä konkreettisten </a:t>
            </a:r>
          </a:p>
          <a:p>
            <a:pPr>
              <a:defRPr/>
            </a:pPr>
            <a:r>
              <a:rPr lang="fi-FI" sz="1600" dirty="0">
                <a:solidFill>
                  <a:schemeClr val="tx1"/>
                </a:solidFill>
              </a:rPr>
              <a:t>välineiden lisäksi</a:t>
            </a:r>
          </a:p>
          <a:p>
            <a:pPr algn="ctr">
              <a:defRPr/>
            </a:pPr>
            <a:endParaRPr lang="fi-FI" dirty="0"/>
          </a:p>
        </p:txBody>
      </p:sp>
      <p:sp>
        <p:nvSpPr>
          <p:cNvPr id="8" name="Pyöristetty kuvatekstisuorakulmio 7"/>
          <p:cNvSpPr/>
          <p:nvPr/>
        </p:nvSpPr>
        <p:spPr>
          <a:xfrm>
            <a:off x="5292725" y="5013325"/>
            <a:ext cx="3600450" cy="792163"/>
          </a:xfrm>
          <a:prstGeom prst="wedgeRoundRectCallout">
            <a:avLst/>
          </a:prstGeom>
          <a:solidFill>
            <a:srgbClr val="FFDD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Monikulttuurinen ohjaus </a:t>
            </a:r>
          </a:p>
          <a:p>
            <a:pPr algn="ctr">
              <a:defRPr/>
            </a:pPr>
            <a:r>
              <a:rPr lang="fi-FI" dirty="0">
                <a:solidFill>
                  <a:schemeClr val="tx1"/>
                </a:solidFill>
              </a:rPr>
              <a:t>on arkipäivää</a:t>
            </a:r>
          </a:p>
        </p:txBody>
      </p:sp>
      <p:sp>
        <p:nvSpPr>
          <p:cNvPr id="9" name="Pyöristetty kuvatekstisuorakulmio 8"/>
          <p:cNvSpPr/>
          <p:nvPr/>
        </p:nvSpPr>
        <p:spPr>
          <a:xfrm>
            <a:off x="6588125" y="1052513"/>
            <a:ext cx="2376488" cy="1512887"/>
          </a:xfrm>
          <a:prstGeom prst="wedgeRoundRectCallout">
            <a:avLst/>
          </a:prstGeom>
          <a:solidFill>
            <a:srgbClr val="DFF1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i-FI" sz="1600" dirty="0">
                <a:solidFill>
                  <a:schemeClr val="tx1"/>
                </a:solidFill>
              </a:rPr>
              <a:t>Työurien pidentyminen ja moninaisuus lisäävät elinikäisen ohjauksen tarvetta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549F"/>
      </a:dk2>
      <a:lt2>
        <a:srgbClr val="808080"/>
      </a:lt2>
      <a:accent1>
        <a:srgbClr val="009FDA"/>
      </a:accent1>
      <a:accent2>
        <a:srgbClr val="00B299"/>
      </a:accent2>
      <a:accent3>
        <a:srgbClr val="FFFFFF"/>
      </a:accent3>
      <a:accent4>
        <a:srgbClr val="000000"/>
      </a:accent4>
      <a:accent5>
        <a:srgbClr val="AACDEA"/>
      </a:accent5>
      <a:accent6>
        <a:srgbClr val="00A18A"/>
      </a:accent6>
      <a:hlink>
        <a:srgbClr val="92D401"/>
      </a:hlink>
      <a:folHlink>
        <a:srgbClr val="00A551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549F"/>
        </a:dk2>
        <a:lt2>
          <a:srgbClr val="808080"/>
        </a:lt2>
        <a:accent1>
          <a:srgbClr val="009FDA"/>
        </a:accent1>
        <a:accent2>
          <a:srgbClr val="00B299"/>
        </a:accent2>
        <a:accent3>
          <a:srgbClr val="FFFFFF"/>
        </a:accent3>
        <a:accent4>
          <a:srgbClr val="000000"/>
        </a:accent4>
        <a:accent5>
          <a:srgbClr val="AACDEA"/>
        </a:accent5>
        <a:accent6>
          <a:srgbClr val="00A18A"/>
        </a:accent6>
        <a:hlink>
          <a:srgbClr val="92D401"/>
        </a:hlink>
        <a:folHlink>
          <a:srgbClr val="00A5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401</Words>
  <Application>Microsoft Office PowerPoint</Application>
  <PresentationFormat>On-screen Show (4:3)</PresentationFormat>
  <Paragraphs>127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Oletusrakenne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Karlsson Ulla-Jill</dc:creator>
  <cp:lastModifiedBy>Saukkonen Sakari</cp:lastModifiedBy>
  <cp:revision>86</cp:revision>
  <dcterms:created xsi:type="dcterms:W3CDTF">2014-03-12T08:39:42Z</dcterms:created>
  <dcterms:modified xsi:type="dcterms:W3CDTF">2016-03-07T11:55:46Z</dcterms:modified>
</cp:coreProperties>
</file>