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4" r:id="rId8"/>
    <p:sldId id="272" r:id="rId9"/>
    <p:sldId id="275" r:id="rId10"/>
    <p:sldId id="273" r:id="rId11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/>
    <p:restoredTop sz="94674"/>
  </p:normalViewPr>
  <p:slideViewPr>
    <p:cSldViewPr>
      <p:cViewPr varScale="1">
        <p:scale>
          <a:sx n="154" d="100"/>
          <a:sy n="154" d="100"/>
        </p:scale>
        <p:origin x="1278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11.11.2021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865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11.11.2021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656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11.11.2021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698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11.11.2021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337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11.11.2021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9326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11.11.2021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9914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11.11.2021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5077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11.11.2021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52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11.11.2021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6746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11.11.2021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2441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11.11.2021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009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11.11.2021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2516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3930" y="1008993"/>
            <a:ext cx="6923558" cy="3542045"/>
          </a:xfrm>
        </p:spPr>
        <p:txBody>
          <a:bodyPr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fi-FI" sz="7000" b="1"/>
              <a:t>Terve 2: Ihminen, ympäristö ja terveys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3930" y="4582814"/>
            <a:ext cx="5349252" cy="1312657"/>
          </a:xfrm>
        </p:spPr>
        <p:txBody>
          <a:bodyPr anchor="t">
            <a:normAutofit/>
          </a:bodyPr>
          <a:lstStyle/>
          <a:p>
            <a:pPr algn="l"/>
            <a:r>
              <a:rPr lang="fi-FI" b="1" dirty="0"/>
              <a:t>Luku 14: Seksuaalisuus voimavarana</a:t>
            </a:r>
            <a:endParaRPr lang="fi-FI" b="1"/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4900" b="1"/>
              <a:t>Seksuaaliterveyden edistämisen haasteita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endParaRPr lang="fi-FI" sz="1600"/>
          </a:p>
          <a:p>
            <a:pPr>
              <a:lnSpc>
                <a:spcPct val="90000"/>
              </a:lnSpc>
            </a:pPr>
            <a:r>
              <a:rPr lang="fi-FI" sz="1600"/>
              <a:t>ensisynnyttäjät yhä vanhempia </a:t>
            </a:r>
          </a:p>
          <a:p>
            <a:pPr>
              <a:lnSpc>
                <a:spcPct val="90000"/>
              </a:lnSpc>
            </a:pPr>
            <a:r>
              <a:rPr lang="fi-FI" sz="1600"/>
              <a:t>ylipainoisten synnyttäjien osuus kasvaa</a:t>
            </a:r>
          </a:p>
          <a:p>
            <a:pPr>
              <a:lnSpc>
                <a:spcPct val="90000"/>
              </a:lnSpc>
            </a:pPr>
            <a:r>
              <a:rPr lang="fi-FI" sz="1600"/>
              <a:t>raskauden aikana tupakoivia liikaa</a:t>
            </a:r>
          </a:p>
          <a:p>
            <a:pPr>
              <a:lnSpc>
                <a:spcPct val="90000"/>
              </a:lnSpc>
            </a:pPr>
            <a:r>
              <a:rPr lang="fi-FI" sz="1600"/>
              <a:t>nuorten tiedoissa seksuaaliterveydestä puutteita</a:t>
            </a:r>
          </a:p>
          <a:p>
            <a:pPr>
              <a:lnSpc>
                <a:spcPct val="90000"/>
              </a:lnSpc>
            </a:pPr>
            <a:r>
              <a:rPr lang="fi-FI" sz="1600"/>
              <a:t>20–24-vuotiaiden raskaudenkeskeytysten määrä korkea ja toistuvien raskaudenkeskeytysten määrä kasvanut</a:t>
            </a:r>
          </a:p>
          <a:p>
            <a:pPr>
              <a:lnSpc>
                <a:spcPct val="90000"/>
              </a:lnSpc>
            </a:pPr>
            <a:r>
              <a:rPr lang="fi-FI" sz="1600"/>
              <a:t>tahaton lapsettomuus hieman lisääntynyt</a:t>
            </a:r>
          </a:p>
          <a:p>
            <a:pPr>
              <a:lnSpc>
                <a:spcPct val="90000"/>
              </a:lnSpc>
            </a:pPr>
            <a:r>
              <a:rPr lang="fi-FI" sz="1600"/>
              <a:t>maahanmuuttajilla seksuaali- ja lisääntymisterveydessä erilaisia haasteita kuin valtaväestöllä</a:t>
            </a:r>
          </a:p>
          <a:p>
            <a:pPr>
              <a:lnSpc>
                <a:spcPct val="90000"/>
              </a:lnSpc>
            </a:pPr>
            <a:endParaRPr lang="fi-FI" sz="1600"/>
          </a:p>
        </p:txBody>
      </p:sp>
    </p:spTree>
    <p:extLst>
      <p:ext uri="{BB962C8B-B14F-4D97-AF65-F5344CB8AC3E}">
        <p14:creationId xmlns:p14="http://schemas.microsoft.com/office/powerpoint/2010/main" val="1932492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r>
              <a:rPr lang="fi-FI" sz="6300" b="1"/>
              <a:t>Seksuaalisuus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pPr marL="343260">
              <a:lnSpc>
                <a:spcPct val="90000"/>
              </a:lnSpc>
              <a:buClr>
                <a:srgbClr val="000000"/>
              </a:buClr>
            </a:pPr>
            <a:r>
              <a:rPr lang="fi-FI" sz="1000"/>
              <a:t>oleellinen osa ihmisyyttä, hyvinvointia edistävä, mielihyvää ja nautintoa tuova </a:t>
            </a:r>
            <a:r>
              <a:rPr lang="fi-FI" sz="1000" u="sng"/>
              <a:t>voimavara</a:t>
            </a:r>
          </a:p>
          <a:p>
            <a:pPr marL="343260">
              <a:lnSpc>
                <a:spcPct val="90000"/>
              </a:lnSpc>
              <a:buClr>
                <a:srgbClr val="000000"/>
              </a:buClr>
            </a:pPr>
            <a:r>
              <a:rPr lang="fi-FI" sz="1000"/>
              <a:t>antaa mahdollisuuden nauttia läheisyydestä ja seksuaalista mielihyvää tuottavista kokemuksista, seksi vain osa seksuaalisuutta</a:t>
            </a:r>
          </a:p>
          <a:p>
            <a:pPr marL="343260">
              <a:lnSpc>
                <a:spcPct val="90000"/>
              </a:lnSpc>
              <a:buClr>
                <a:srgbClr val="000000"/>
              </a:buClr>
            </a:pPr>
            <a:r>
              <a:rPr lang="fi-FI" sz="1000"/>
              <a:t>kehittyy läpi elämän, kehon ja  ympäristön muutokset vaikuttavat</a:t>
            </a:r>
          </a:p>
          <a:p>
            <a:pPr marL="343260">
              <a:lnSpc>
                <a:spcPct val="90000"/>
              </a:lnSpc>
              <a:buClr>
                <a:srgbClr val="000000"/>
              </a:buClr>
            </a:pPr>
            <a:r>
              <a:rPr lang="fi-FI" sz="1000"/>
              <a:t>vaikuttaa ihmisen elämänlaatuun ja mielenterveyteen kaikissa elämänvaiheissa (erilaisia merkityksiä)</a:t>
            </a:r>
          </a:p>
          <a:p>
            <a:pPr marL="743310" lvl="1">
              <a:lnSpc>
                <a:spcPct val="90000"/>
              </a:lnSpc>
              <a:buClr>
                <a:srgbClr val="000000"/>
              </a:buClr>
            </a:pPr>
            <a:r>
              <a:rPr lang="fi-FI" sz="1000"/>
              <a:t>vauvaikä</a:t>
            </a:r>
          </a:p>
          <a:p>
            <a:pPr marL="743310" lvl="1">
              <a:lnSpc>
                <a:spcPct val="90000"/>
              </a:lnSpc>
              <a:buClr>
                <a:srgbClr val="000000"/>
              </a:buClr>
            </a:pPr>
            <a:r>
              <a:rPr lang="fi-FI" sz="1000"/>
              <a:t>lapsuus</a:t>
            </a:r>
          </a:p>
          <a:p>
            <a:pPr marL="743310" lvl="1">
              <a:lnSpc>
                <a:spcPct val="90000"/>
              </a:lnSpc>
              <a:buClr>
                <a:srgbClr val="000000"/>
              </a:buClr>
            </a:pPr>
            <a:r>
              <a:rPr lang="fi-FI" sz="1000"/>
              <a:t>murrosikä</a:t>
            </a:r>
          </a:p>
          <a:p>
            <a:pPr marL="743310" lvl="1">
              <a:lnSpc>
                <a:spcPct val="90000"/>
              </a:lnSpc>
              <a:buClr>
                <a:srgbClr val="000000"/>
              </a:buClr>
            </a:pPr>
            <a:r>
              <a:rPr lang="fi-FI" sz="1000"/>
              <a:t>aikuisuus</a:t>
            </a:r>
          </a:p>
          <a:p>
            <a:pPr marL="743310" lvl="1">
              <a:lnSpc>
                <a:spcPct val="90000"/>
              </a:lnSpc>
              <a:buClr>
                <a:srgbClr val="000000"/>
              </a:buClr>
            </a:pPr>
            <a:r>
              <a:rPr lang="fi-FI" sz="1000"/>
              <a:t>ikääntyminen</a:t>
            </a:r>
          </a:p>
          <a:p>
            <a:pPr marL="343260">
              <a:lnSpc>
                <a:spcPct val="90000"/>
              </a:lnSpc>
              <a:buClr>
                <a:srgbClr val="000000"/>
              </a:buClr>
            </a:pPr>
            <a:r>
              <a:rPr lang="fi-FI" sz="1000"/>
              <a:t>vamma, sairaus tai ikääntyminen ei yleensä vähennä</a:t>
            </a:r>
          </a:p>
          <a:p>
            <a:pPr marL="343260">
              <a:lnSpc>
                <a:spcPct val="90000"/>
              </a:lnSpc>
              <a:buClr>
                <a:srgbClr val="000000"/>
              </a:buClr>
            </a:pPr>
            <a:r>
              <a:rPr lang="fi-FI" sz="1000"/>
              <a:t>ilmenemismuotoja esim. ajatukset, fantasiat, halut, asenteet, käyttäytyminen, seksuaalisuuteen liittyvät roolit</a:t>
            </a:r>
          </a:p>
          <a:p>
            <a:pPr marL="343260">
              <a:lnSpc>
                <a:spcPct val="90000"/>
              </a:lnSpc>
              <a:buClr>
                <a:srgbClr val="000000"/>
              </a:buClr>
            </a:pPr>
            <a:r>
              <a:rPr lang="fi-FI" sz="1000" b="1"/>
              <a:t>seksuaalinen identiteetti ja minäkuva </a:t>
            </a:r>
            <a:r>
              <a:rPr lang="fi-FI" sz="1000"/>
              <a:t>= yksilön käsitys omasta seksuaalisuudestaan</a:t>
            </a:r>
          </a:p>
        </p:txBody>
      </p:sp>
    </p:spTree>
    <p:extLst>
      <p:ext uri="{BB962C8B-B14F-4D97-AF65-F5344CB8AC3E}">
        <p14:creationId xmlns:p14="http://schemas.microsoft.com/office/powerpoint/2010/main" val="2750984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5400" b="1"/>
              <a:t>Seksuaali- ja lisääntymisoikeudet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000"/>
              <a:t>perustuvat kansainvälisesti hyväksyttyihin YK:n ihmisoikeuksiin</a:t>
            </a:r>
          </a:p>
          <a:p>
            <a:pPr>
              <a:lnSpc>
                <a:spcPct val="90000"/>
              </a:lnSpc>
            </a:pPr>
            <a:r>
              <a:rPr lang="fi-FI" sz="1000" u="sng"/>
              <a:t>keskeinen sisältö</a:t>
            </a:r>
            <a:r>
              <a:rPr lang="fi-FI" sz="1000"/>
              <a:t>: </a:t>
            </a:r>
          </a:p>
          <a:p>
            <a:pPr lvl="1">
              <a:lnSpc>
                <a:spcPct val="90000"/>
              </a:lnSpc>
            </a:pPr>
            <a:r>
              <a:rPr lang="fi-FI" sz="1000"/>
              <a:t>oikeus tietoisesti ja vastuullisesti päättää omaan elämäänsä liittyvistä asioista (esim. läheisen ihmissuhteen solmiminen, avioitumien, lasten hankkiminen, ehkäisyn käyttö)</a:t>
            </a:r>
          </a:p>
          <a:p>
            <a:pPr lvl="1">
              <a:lnSpc>
                <a:spcPct val="90000"/>
              </a:lnSpc>
            </a:pPr>
            <a:r>
              <a:rPr lang="fi-FI" sz="1000"/>
              <a:t>oikeus oman kehon koskemattomuuteen, sukupuolen ja seksuaalisuuden moninaisuuteen, seksuaaliseen hyvinvointiin</a:t>
            </a:r>
          </a:p>
          <a:p>
            <a:pPr lvl="1">
              <a:lnSpc>
                <a:spcPct val="90000"/>
              </a:lnSpc>
            </a:pPr>
            <a:r>
              <a:rPr lang="fi-FI" sz="1000"/>
              <a:t>oikeus toteuttaa seksuaalisuuttaan oman seksuaalisen suuntautumisensa mukaisesti, kenen kanssa haluaa, kunhan se kunnioittaa seksuaalioikeuksia</a:t>
            </a:r>
          </a:p>
          <a:p>
            <a:pPr>
              <a:lnSpc>
                <a:spcPct val="90000"/>
              </a:lnSpc>
            </a:pPr>
            <a:r>
              <a:rPr lang="fi-FI" sz="1000" u="sng"/>
              <a:t>edistämisen</a:t>
            </a:r>
            <a:r>
              <a:rPr lang="fi-FI" sz="1000"/>
              <a:t> tulisi toteutua tasa-arvoisesti </a:t>
            </a:r>
            <a:br>
              <a:rPr lang="fi-FI" sz="1000"/>
            </a:br>
            <a:r>
              <a:rPr lang="fi-FI" sz="1000"/>
              <a:t>(riippumatta iästä, sukupuoli-identiteetistä ja sukupuolen ilmaisun moninaisuudesta, seksuaalisesta suuntautumisesta, kulttuuritaustasta tai muista yksilöllisistä ominaisuuksista)</a:t>
            </a:r>
          </a:p>
          <a:p>
            <a:pPr lvl="1">
              <a:lnSpc>
                <a:spcPct val="90000"/>
              </a:lnSpc>
            </a:pPr>
            <a:r>
              <a:rPr lang="fi-FI" sz="1000"/>
              <a:t>huomio erityisesti pitkäaikaissairaiden, vammaisten, ikääntyvien, mielenterveysongelmaisten, paperittomien, sukupuoli- ja seksuaalivähemmistöjen oikeuksien toteutumiseen sekä nuorten seksuaalioikeuksien parantamiseen</a:t>
            </a:r>
          </a:p>
          <a:p>
            <a:pPr>
              <a:lnSpc>
                <a:spcPct val="90000"/>
              </a:lnSpc>
            </a:pPr>
            <a:r>
              <a:rPr lang="fi-FI" sz="1000"/>
              <a:t>epäkohtia maailmalla: laittomat abortit, lapsiavioliitot ym.</a:t>
            </a:r>
          </a:p>
        </p:txBody>
      </p:sp>
    </p:spTree>
    <p:extLst>
      <p:ext uri="{BB962C8B-B14F-4D97-AF65-F5344CB8AC3E}">
        <p14:creationId xmlns:p14="http://schemas.microsoft.com/office/powerpoint/2010/main" val="1048077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b="1"/>
              <a:t>Suuntautuminen ja sukupuolen moninaisuus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endParaRPr lang="fi-FI" sz="1000" b="1"/>
          </a:p>
          <a:p>
            <a:pPr>
              <a:lnSpc>
                <a:spcPct val="90000"/>
              </a:lnSpc>
            </a:pPr>
            <a:r>
              <a:rPr lang="fi-FI" sz="1000" b="1"/>
              <a:t>seksuaalinen suuntautuminen </a:t>
            </a:r>
            <a:r>
              <a:rPr lang="fi-FI" sz="1000"/>
              <a:t>= kehen ihminen ihastuu, rakastuu, tuntee emotionaalista tai eroottista vetovoimaa</a:t>
            </a:r>
          </a:p>
          <a:p>
            <a:pPr lvl="1">
              <a:lnSpc>
                <a:spcPct val="90000"/>
              </a:lnSpc>
            </a:pPr>
            <a:r>
              <a:rPr lang="fi-FI" sz="1000"/>
              <a:t>jokainen ihminen määrittelee itse tai sen voi jättää määrittelemättä</a:t>
            </a:r>
          </a:p>
          <a:p>
            <a:pPr lvl="1">
              <a:lnSpc>
                <a:spcPct val="90000"/>
              </a:lnSpc>
            </a:pPr>
            <a:r>
              <a:rPr lang="fi-FI" sz="1000"/>
              <a:t>ei ole valinta eikä tahdonasia</a:t>
            </a:r>
          </a:p>
          <a:p>
            <a:pPr lvl="1">
              <a:lnSpc>
                <a:spcPct val="90000"/>
              </a:lnSpc>
            </a:pPr>
            <a:r>
              <a:rPr lang="fi-FI" sz="1000"/>
              <a:t>voi muuttua elämän aikana </a:t>
            </a:r>
          </a:p>
          <a:p>
            <a:pPr>
              <a:lnSpc>
                <a:spcPct val="90000"/>
              </a:lnSpc>
            </a:pPr>
            <a:r>
              <a:rPr lang="fi-FI" sz="1000" b="1"/>
              <a:t>sukupuoli </a:t>
            </a:r>
            <a:r>
              <a:rPr lang="fi-FI" sz="1000"/>
              <a:t>määritellään</a:t>
            </a:r>
            <a:r>
              <a:rPr lang="fi-FI" sz="1000" b="1"/>
              <a:t> </a:t>
            </a:r>
          </a:p>
          <a:p>
            <a:pPr lvl="1">
              <a:lnSpc>
                <a:spcPct val="90000"/>
              </a:lnSpc>
            </a:pPr>
            <a:r>
              <a:rPr lang="fi-FI" sz="1000"/>
              <a:t>perinteisesti kehon ulkoisten merkkien perusteella</a:t>
            </a:r>
          </a:p>
          <a:p>
            <a:pPr lvl="1">
              <a:lnSpc>
                <a:spcPct val="90000"/>
              </a:lnSpc>
            </a:pPr>
            <a:r>
              <a:rPr lang="fi-FI" sz="1000"/>
              <a:t>voi kokea kuuluvansa eri sukupuoleen tai kokea tarpeettomaksi määritellä sukupuoltaan</a:t>
            </a:r>
          </a:p>
          <a:p>
            <a:pPr lvl="1">
              <a:lnSpc>
                <a:spcPct val="90000"/>
              </a:lnSpc>
            </a:pPr>
            <a:r>
              <a:rPr lang="fi-FI" sz="1000"/>
              <a:t>myös psyykkisten ja sosiaalisten ominaisuuksien kautta</a:t>
            </a:r>
          </a:p>
          <a:p>
            <a:pPr>
              <a:lnSpc>
                <a:spcPct val="90000"/>
              </a:lnSpc>
            </a:pPr>
            <a:r>
              <a:rPr lang="fi-FI" sz="1000" u="sng"/>
              <a:t>seksuaali- ja sukupuolivähemmistöihin </a:t>
            </a:r>
            <a:r>
              <a:rPr lang="fi-FI" sz="1000"/>
              <a:t>kuuluvat voivat olla esim. lesboja, homoja, biseksuaaleja, transihmisiä, intersukupuolisia, queer-henkilöitä </a:t>
            </a:r>
          </a:p>
          <a:p>
            <a:pPr>
              <a:lnSpc>
                <a:spcPct val="90000"/>
              </a:lnSpc>
            </a:pPr>
            <a:endParaRPr lang="fi-FI" sz="1000" b="1"/>
          </a:p>
          <a:p>
            <a:pPr>
              <a:lnSpc>
                <a:spcPct val="90000"/>
              </a:lnSpc>
            </a:pPr>
            <a:r>
              <a:rPr lang="fi-FI" sz="1000" b="1"/>
              <a:t>sukupuolinormatiivisuus</a:t>
            </a:r>
            <a:r>
              <a:rPr lang="fi-FI" sz="1000"/>
              <a:t> = yhteiskunta ja kulttuuri rakentuvat oletuksille, että ihmiset ovat tai heidän tulisi olla naisia tai miehiä ja käyttäytyä oletetusti naisille tai miehille tyypillisellä tavalla</a:t>
            </a:r>
          </a:p>
          <a:p>
            <a:pPr>
              <a:lnSpc>
                <a:spcPct val="90000"/>
              </a:lnSpc>
            </a:pPr>
            <a:r>
              <a:rPr lang="fi-FI" sz="1000" b="1"/>
              <a:t>heteronormatiivisuus</a:t>
            </a:r>
            <a:r>
              <a:rPr lang="fi-FI" sz="1000"/>
              <a:t> = kasvatuksen, viestinnän ja opetuksen lähtöoletuksena on kahtiajakautunut sukupuolikäsitys, jossa seksuaaliset ihmissuhteet ovat naisen ja miehen välisiä suhteita</a:t>
            </a:r>
          </a:p>
          <a:p>
            <a:pPr>
              <a:lnSpc>
                <a:spcPct val="90000"/>
              </a:lnSpc>
            </a:pPr>
            <a:endParaRPr lang="fi-FI" sz="1000"/>
          </a:p>
        </p:txBody>
      </p:sp>
    </p:spTree>
    <p:extLst>
      <p:ext uri="{BB962C8B-B14F-4D97-AF65-F5344CB8AC3E}">
        <p14:creationId xmlns:p14="http://schemas.microsoft.com/office/powerpoint/2010/main" val="4225518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5400" b="1"/>
              <a:t>Sosiaaliset ja kulttuuriset tekijät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600"/>
              <a:t>kaikissa yhteiskunnissa ja eri aikakausina on luotu </a:t>
            </a:r>
            <a:r>
              <a:rPr lang="fi-FI" sz="1600" u="sng"/>
              <a:t>normeja ja määräyksiä </a:t>
            </a:r>
            <a:r>
              <a:rPr lang="fi-FI" sz="1600"/>
              <a:t>ihmisen seksuaalisuudelle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mitä pidetään hyväksyttynä, mikä katsotaan kielletyksi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monet uskonnot ja yhteisöt antavat jäsenilleen –saman uskonnon oppeja tai eettisiä arvoja saatetaan tulkita eri maissa eri tavoin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muuttuvat ajan myötä, vaikuttavat sukupuolen ja seksuaalisuuden esille tuomiseen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joskus ympäröivän yhteiskunnan arvot ja normit voivat olla ristiriidassa oman kulttuurin arvojen ja normien kanssa</a:t>
            </a:r>
          </a:p>
        </p:txBody>
      </p:sp>
    </p:spTree>
    <p:extLst>
      <p:ext uri="{BB962C8B-B14F-4D97-AF65-F5344CB8AC3E}">
        <p14:creationId xmlns:p14="http://schemas.microsoft.com/office/powerpoint/2010/main" val="1488434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r>
              <a:rPr lang="fi-FI" sz="6300" b="1"/>
              <a:t>Seksuaaliterveys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500"/>
              <a:t>osa hyvinvointia</a:t>
            </a:r>
          </a:p>
          <a:p>
            <a:pPr>
              <a:lnSpc>
                <a:spcPct val="90000"/>
              </a:lnSpc>
            </a:pPr>
            <a:r>
              <a:rPr lang="fi-FI" sz="1500"/>
              <a:t>seksuaalisuuteen liittyvä </a:t>
            </a:r>
            <a:r>
              <a:rPr lang="fi-FI" sz="1500" u="sng"/>
              <a:t>fyysisen, emotionaalisen, psyykkisen ja sosiaalisen hyvinvoinnin tila </a:t>
            </a:r>
            <a:r>
              <a:rPr lang="fi-FI" sz="1500"/>
              <a:t>(WHO)</a:t>
            </a:r>
          </a:p>
          <a:p>
            <a:pPr>
              <a:lnSpc>
                <a:spcPct val="90000"/>
              </a:lnSpc>
            </a:pPr>
            <a:r>
              <a:rPr lang="fi-FI" sz="1500"/>
              <a:t>edellytys positiivinen ja kunnioittava asenne seksuaalisuuteen ja seksuaalisiin suhteisiin</a:t>
            </a:r>
          </a:p>
          <a:p>
            <a:pPr lvl="1">
              <a:lnSpc>
                <a:spcPct val="90000"/>
              </a:lnSpc>
            </a:pPr>
            <a:r>
              <a:rPr lang="fi-FI" sz="1500"/>
              <a:t>kaikilla tulee olla mahdollisuus nautinnollisiin ja turvallisiin seksuaalisiin kokemuksiin ilman pakottamista, syrjintää ja väkivaltaa</a:t>
            </a:r>
          </a:p>
          <a:p>
            <a:pPr>
              <a:lnSpc>
                <a:spcPct val="90000"/>
              </a:lnSpc>
            </a:pPr>
            <a:r>
              <a:rPr lang="fi-FI" sz="1500"/>
              <a:t>terve ja arvostava suhtautuminen </a:t>
            </a:r>
            <a:r>
              <a:rPr lang="fi-FI" sz="1500" u="sng"/>
              <a:t>itseä</a:t>
            </a:r>
            <a:r>
              <a:rPr lang="fi-FI" sz="1500"/>
              <a:t> kohtaan</a:t>
            </a:r>
          </a:p>
          <a:p>
            <a:pPr lvl="1">
              <a:lnSpc>
                <a:spcPct val="90000"/>
              </a:lnSpc>
            </a:pPr>
            <a:r>
              <a:rPr lang="fi-FI" sz="1500"/>
              <a:t>hyvä itsetunto ja itsearvostus saa ihmisen huolehtimaan hyvinvoinnistaan sekä ottamaan vastaan apua, ohjeita ja seksuaaliterveyteen liittyviä palveluita</a:t>
            </a:r>
          </a:p>
          <a:p>
            <a:pPr>
              <a:lnSpc>
                <a:spcPct val="90000"/>
              </a:lnSpc>
            </a:pPr>
            <a:endParaRPr lang="fi-FI" sz="1500"/>
          </a:p>
        </p:txBody>
      </p:sp>
    </p:spTree>
    <p:extLst>
      <p:ext uri="{BB962C8B-B14F-4D97-AF65-F5344CB8AC3E}">
        <p14:creationId xmlns:p14="http://schemas.microsoft.com/office/powerpoint/2010/main" val="13901170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16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" name="Group 18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0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723" y="809898"/>
            <a:ext cx="7457037" cy="1554480"/>
          </a:xfrm>
        </p:spPr>
        <p:txBody>
          <a:bodyPr anchor="ctr">
            <a:normAutofit/>
          </a:bodyPr>
          <a:lstStyle/>
          <a:p>
            <a:r>
              <a:rPr lang="fi-FI" sz="4200" b="1"/>
              <a:t>Seksuaaliterveysosaamisen vahvistaminen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3771" y="3017522"/>
            <a:ext cx="7455989" cy="3124658"/>
          </a:xfrm>
        </p:spPr>
        <p:txBody>
          <a:bodyPr anchor="ctr"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fi-FI" sz="1300" b="1"/>
              <a:t>tiedot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ikätason mukaista tietoa seksuaalisuudesta (esim. seksuaalisuuden monimuotoisuus, tunteet ja mielihyvä, ihmiskehon kehitys, ihmissuhteet) 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fi-FI" sz="1300" b="1"/>
              <a:t>taidot 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esim. viestintä- ja kommunikaatiotaidot, tunteiden ilmaisemisen taidot, taito käsitellä ristiriitatilanteita, taito hakea apua ongelmiin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fi-FI" sz="1300" b="1"/>
              <a:t>kriittinen ajattelu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kyky erottaa seksuaaliterveyttä edistäviä ja vahingoittavia olosuhteita toisistaan ja erottaa mielipiteet tutkimustiedosta, mediasta saatavan ristiriitaisen tiedon ja eri näkökulmien tulkinta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fi-FI" sz="1300" b="1"/>
              <a:t>itsetuntemus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kyky tunnistaa omia seksuaalisuuteen liittyviä ajatuksia, tunteita, haluja, arvoja, uskomuksia ja kokemuksia, kehon viestien tunnistamisen ja tulkitsemisen, omien vahvuuksien ja heikkouksien tunnistaminen ja hyväksyminen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fi-FI" sz="1300" b="1"/>
              <a:t>eettinen vastuullisuus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kyky toimia oikeudenmukaisesti ja vastuuntuntoisesti ja pohtia sosiaalista kestävyyttä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4121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r>
              <a:rPr lang="fi-FI" sz="6300" b="1"/>
              <a:t>Seksitaudit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300"/>
              <a:t>tartuntatauteja, jotka </a:t>
            </a:r>
            <a:r>
              <a:rPr lang="fi-FI" sz="1300" u="sng"/>
              <a:t>leviävät</a:t>
            </a:r>
            <a:r>
              <a:rPr lang="fi-FI" sz="1300"/>
              <a:t> 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pääasiassa seksikontaktissa </a:t>
            </a:r>
            <a:br>
              <a:rPr lang="fi-FI" sz="1300"/>
            </a:br>
            <a:r>
              <a:rPr lang="fi-FI" sz="1300"/>
              <a:t>(emätin- tai anaaliyhdynnän aikana limakalvojen kosketuksessa) 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suuseksissä: taudinaiheuttajat voivat elää ja lisääntyä myös suun ja nielun limakalvoilla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myös veren välityksellä (esim. HIV ja hepatiitti B) </a:t>
            </a:r>
            <a:br>
              <a:rPr lang="fi-FI" sz="1300"/>
            </a:br>
            <a:r>
              <a:rPr lang="fi-FI" sz="1300"/>
              <a:t>mm. verensiirrossa, synnytyksessä, käytetyistä huumeruiskuista tai tatuointineuloista</a:t>
            </a:r>
          </a:p>
          <a:p>
            <a:pPr>
              <a:lnSpc>
                <a:spcPct val="90000"/>
              </a:lnSpc>
            </a:pPr>
            <a:r>
              <a:rPr lang="fi-FI" sz="1300"/>
              <a:t>hoitamattomina voivat aiheuttaa lapsettomuutta, tulehduksia, lisätä syövän riskiä</a:t>
            </a:r>
          </a:p>
          <a:p>
            <a:pPr>
              <a:lnSpc>
                <a:spcPct val="90000"/>
              </a:lnSpc>
            </a:pPr>
            <a:r>
              <a:rPr lang="fi-FI" sz="1300"/>
              <a:t>voi suojautua </a:t>
            </a:r>
            <a:r>
              <a:rPr lang="fi-FI" sz="1300" u="sng"/>
              <a:t>turvaseksillä</a:t>
            </a:r>
            <a:r>
              <a:rPr lang="fi-FI" sz="1300"/>
              <a:t> </a:t>
            </a:r>
            <a:br>
              <a:rPr lang="fi-FI" sz="1300"/>
            </a:br>
            <a:r>
              <a:rPr lang="fi-FI" sz="1300"/>
              <a:t>(</a:t>
            </a:r>
            <a:r>
              <a:rPr lang="fi-FI" sz="1300" b="1"/>
              <a:t>kondomi</a:t>
            </a:r>
            <a:r>
              <a:rPr lang="fi-FI" sz="1300"/>
              <a:t>, suuseksisuoja, liukuvoide) </a:t>
            </a:r>
          </a:p>
          <a:p>
            <a:pPr>
              <a:lnSpc>
                <a:spcPct val="90000"/>
              </a:lnSpc>
            </a:pPr>
            <a:r>
              <a:rPr lang="fi-FI" sz="1300"/>
              <a:t>voivat olla ainakin aluksi </a:t>
            </a:r>
            <a:r>
              <a:rPr lang="fi-FI" sz="1300" u="sng"/>
              <a:t>oireettomia</a:t>
            </a:r>
            <a:r>
              <a:rPr lang="fi-FI" sz="1300"/>
              <a:t> – oireetonkin tauti on tarttuva</a:t>
            </a:r>
          </a:p>
        </p:txBody>
      </p:sp>
    </p:spTree>
    <p:extLst>
      <p:ext uri="{BB962C8B-B14F-4D97-AF65-F5344CB8AC3E}">
        <p14:creationId xmlns:p14="http://schemas.microsoft.com/office/powerpoint/2010/main" val="278906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4026A73-1F7F-49F2-B319-8CA3B3D53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1299" y="321733"/>
            <a:ext cx="8660121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175" y="1188637"/>
            <a:ext cx="2356072" cy="4480726"/>
          </a:xfrm>
        </p:spPr>
        <p:txBody>
          <a:bodyPr>
            <a:normAutofit/>
          </a:bodyPr>
          <a:lstStyle/>
          <a:p>
            <a:pPr algn="r"/>
            <a:r>
              <a:rPr lang="fi-FI" sz="3100" b="1"/>
              <a:t>Seksitautien hoito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4196" y="1338729"/>
            <a:ext cx="3596688" cy="4180542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200"/>
              <a:t>viisainta hakeutua heti </a:t>
            </a:r>
            <a:r>
              <a:rPr lang="fi-FI" sz="1200" u="sng"/>
              <a:t>maksuttomiin</a:t>
            </a:r>
            <a:r>
              <a:rPr lang="fi-FI" sz="1200"/>
              <a:t> tutkimuksiin</a:t>
            </a:r>
          </a:p>
          <a:p>
            <a:pPr lvl="1">
              <a:lnSpc>
                <a:spcPct val="90000"/>
              </a:lnSpc>
            </a:pPr>
            <a:r>
              <a:rPr lang="fi-FI" sz="1200"/>
              <a:t>terveyskeskukset, opiskelijoiden terveydenhuolto, sukupuolitautien poliklinikka</a:t>
            </a:r>
          </a:p>
          <a:p>
            <a:pPr lvl="1">
              <a:lnSpc>
                <a:spcPct val="90000"/>
              </a:lnSpc>
            </a:pPr>
            <a:r>
              <a:rPr lang="fi-FI" sz="1200"/>
              <a:t>taudeista klamydia, kuppa, tippuri, HIV-infektio, hepatiitti B ja C</a:t>
            </a:r>
          </a:p>
          <a:p>
            <a:pPr lvl="1">
              <a:lnSpc>
                <a:spcPct val="90000"/>
              </a:lnSpc>
            </a:pPr>
            <a:r>
              <a:rPr lang="fi-FI" sz="1200"/>
              <a:t>todetaan joko veri- tai virtsanäytteestä </a:t>
            </a:r>
            <a:br>
              <a:rPr lang="fi-FI" sz="1200"/>
            </a:br>
            <a:r>
              <a:rPr lang="fi-FI" sz="1200"/>
              <a:t>(joskus vanutikulla näyte myös virtsaputkesta tai kohdunkaulan kanavasta)</a:t>
            </a:r>
          </a:p>
          <a:p>
            <a:pPr>
              <a:lnSpc>
                <a:spcPct val="90000"/>
              </a:lnSpc>
            </a:pPr>
            <a:r>
              <a:rPr lang="fi-FI" sz="1200"/>
              <a:t>tartunnan saaneella velvollisuus kertoa tartunnasta kumppaneilleen ja heidät tulee myös hoitaa</a:t>
            </a:r>
          </a:p>
          <a:p>
            <a:pPr>
              <a:lnSpc>
                <a:spcPct val="90000"/>
              </a:lnSpc>
            </a:pPr>
            <a:r>
              <a:rPr lang="fi-FI" sz="1200" u="sng"/>
              <a:t>bakteerien</a:t>
            </a:r>
            <a:r>
              <a:rPr lang="fi-FI" sz="1200"/>
              <a:t> aiheuttamat seksitaudit (esim. klamydia, tippuri, kuppa) </a:t>
            </a:r>
            <a:br>
              <a:rPr lang="fi-FI" sz="1200"/>
            </a:br>
            <a:r>
              <a:rPr lang="fi-FI" sz="1200">
                <a:sym typeface="Wingdings" panose="05000000000000000000" pitchFamily="2" charset="2"/>
              </a:rPr>
              <a:t> </a:t>
            </a:r>
            <a:r>
              <a:rPr lang="fi-FI" sz="1200"/>
              <a:t>antibiootit (olemassa </a:t>
            </a:r>
            <a:r>
              <a:rPr lang="fi-FI" sz="1200" b="1"/>
              <a:t>antibioottiresistentteja</a:t>
            </a:r>
            <a:r>
              <a:rPr lang="fi-FI" sz="1200"/>
              <a:t> kantoja) </a:t>
            </a:r>
          </a:p>
          <a:p>
            <a:pPr>
              <a:lnSpc>
                <a:spcPct val="90000"/>
              </a:lnSpc>
            </a:pPr>
            <a:r>
              <a:rPr lang="fi-FI" sz="1200" u="sng"/>
              <a:t>virustauteihin</a:t>
            </a:r>
            <a:r>
              <a:rPr lang="fi-FI" sz="1200"/>
              <a:t> (esim. HIV, herpes) ei parantavaa lääkitystä, jäävät elimistöön pysyvästi</a:t>
            </a:r>
          </a:p>
          <a:p>
            <a:pPr lvl="1">
              <a:lnSpc>
                <a:spcPct val="90000"/>
              </a:lnSpc>
            </a:pPr>
            <a:r>
              <a:rPr lang="fi-FI" sz="1200"/>
              <a:t>riittävän ajoissa aloitettu HIV-lääkitys pysäyttää viruksen etenemisen</a:t>
            </a:r>
          </a:p>
          <a:p>
            <a:pPr>
              <a:lnSpc>
                <a:spcPct val="90000"/>
              </a:lnSpc>
            </a:pPr>
            <a:endParaRPr lang="fi-FI" sz="1200"/>
          </a:p>
        </p:txBody>
      </p:sp>
    </p:spTree>
    <p:extLst>
      <p:ext uri="{BB962C8B-B14F-4D97-AF65-F5344CB8AC3E}">
        <p14:creationId xmlns:p14="http://schemas.microsoft.com/office/powerpoint/2010/main" val="3699687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1408</TotalTime>
  <Words>796</Words>
  <Application>Microsoft Office PowerPoint</Application>
  <PresentationFormat>Näytössä katseltava diaesitys (4:3)</PresentationFormat>
  <Paragraphs>88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Terve 2: Ihminen, ympäristö ja terveys</vt:lpstr>
      <vt:lpstr>Seksuaalisuus </vt:lpstr>
      <vt:lpstr>Seksuaali- ja lisääntymisoikeudet</vt:lpstr>
      <vt:lpstr>Suuntautuminen ja sukupuolen moninaisuus</vt:lpstr>
      <vt:lpstr>Sosiaaliset ja kulttuuriset tekijät</vt:lpstr>
      <vt:lpstr>Seksuaaliterveys</vt:lpstr>
      <vt:lpstr>Seksuaaliterveysosaamisen vahvistaminen</vt:lpstr>
      <vt:lpstr>Seksitaudit</vt:lpstr>
      <vt:lpstr>Seksitautien hoito</vt:lpstr>
      <vt:lpstr>Seksuaaliterveyden edistämisen haasteita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Timo Ryhtä</cp:lastModifiedBy>
  <cp:revision>1041</cp:revision>
  <dcterms:created xsi:type="dcterms:W3CDTF">2017-06-09T06:02:13Z</dcterms:created>
  <dcterms:modified xsi:type="dcterms:W3CDTF">2021-11-11T21:53:09Z</dcterms:modified>
</cp:coreProperties>
</file>