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6" r:id="rId3"/>
    <p:sldId id="267" r:id="rId4"/>
    <p:sldId id="261" r:id="rId5"/>
    <p:sldId id="258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5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61C97A-54CF-4B87-91B9-714FB140209B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DD0E73-55C8-4DC8-B0A3-4100DC7128D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Dian numeron paikkamerkki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F0C3F4-A4CA-4BFC-9358-6DF9CB606963}" type="slidenum">
              <a:rPr lang="fi-FI" sz="1200">
                <a:latin typeface="Calibri" pitchFamily="34" charset="0"/>
              </a:rPr>
              <a:pPr algn="r"/>
              <a:t>3</a:t>
            </a:fld>
            <a:endParaRPr lang="fi-FI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D3F3-CB25-4667-A21A-7A3ACFF6CAF5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3D55-2717-431E-9C73-04DD839C7F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6883-EAD6-4FD8-8998-50847F23BFF6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9D8D-AC06-468B-BD48-EB794988E9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BDF3-EC24-4ADD-89FE-61D88D20CDAC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764D-ADFB-4C09-99FF-72CAF76E4E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C3EC-259A-4DAB-99B6-A61868263592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B358-C78A-4A2A-99A7-7D4635F9E2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1573-8113-48A3-A66C-8079D18E52CC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AA4C-6158-4647-8143-AE73C15853A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6232-490D-4140-B31D-6FD622D59F9A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3AC0-E605-43CA-AFF1-196BA7B42E4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B8ED-0716-4767-9C92-B0FA21E73299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5448-1615-4379-9454-482AE3F191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FD9F-F5CB-4B40-AF21-F581F4237D44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4CE0-3D68-4C9E-BE83-7201AABA54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8459-6F5C-4AB4-89A2-3FF716E9E2EB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8602-E516-4F2F-8998-70C7BEA1DD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9A9-E283-4AB8-AAEC-A09AC432119D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B7F4-E075-458D-BF27-B2479660BB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C5E1-F3F4-4120-8E73-0F359C86C5A1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DA08-CE17-4A3E-81F2-84395257E0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53D6D-08CC-45E3-A817-059A0C93F6A3}" type="datetimeFigureOut">
              <a:rPr lang="fi-FI"/>
              <a:pPr>
                <a:defRPr/>
              </a:pPr>
              <a:t>1.11.2013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583D1-D969-452B-97E8-5664A0E4B5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U_location_FIN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-kaavio2.xls"/><Relationship Id="rId4" Type="http://schemas.openxmlformats.org/officeDocument/2006/relationships/oleObject" Target="../embeddings/Microsoft_Office_Excel_-kaavio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-kaavio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commons\1\1a\Boreal_forest_in_Finland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Polarlicht_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\\upload.wikimedia.org\wikipedia\commons\a\ad\Ruisleip%25C3%25A4-limppu_reik%25C3%25A4leip%25C3%25A4_reissumies_hapankorppu-1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file:///\\upload.wikimedia.org\wikipedia\commons\3\34\Savusaun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upload.wikimedia.org\wikipedia\commons\0\03\Salmiakki_-_Halva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//upload.wikimedia.org/wikipedia/commons/5/50/Nokia-300-angry-birds.png.jpg" TargetMode="External"/><Relationship Id="rId4" Type="http://schemas.openxmlformats.org/officeDocument/2006/relationships/hyperlink" Target="file:///\\upload.wikimedia.org\wikipedia\commons\7\70\Finlandbronzecelebration2010WinterOlympics.jpg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538538" cy="3268663"/>
          </a:xfrm>
        </p:spPr>
        <p:txBody>
          <a:bodyPr/>
          <a:lstStyle/>
          <a:p>
            <a:pPr eaLnBrk="1" hangingPunct="1"/>
            <a:r>
              <a:rPr lang="en-GB" sz="2800" smtClean="0"/>
              <a:t>Neighbouring states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     - Russia, Norway,</a:t>
            </a:r>
          </a:p>
          <a:p>
            <a:pPr eaLnBrk="1" hangingPunct="1">
              <a:buFont typeface="Arial" charset="0"/>
              <a:buNone/>
            </a:pPr>
            <a:r>
              <a:rPr lang="en-GB" sz="2800" smtClean="0"/>
              <a:t>        Sweden</a:t>
            </a:r>
          </a:p>
          <a:p>
            <a:pPr eaLnBrk="1" hangingPunct="1"/>
            <a:r>
              <a:rPr lang="en-GB" sz="2800" smtClean="0"/>
              <a:t>Baltic sea coast </a:t>
            </a:r>
          </a:p>
        </p:txBody>
      </p:sp>
      <p:pic>
        <p:nvPicPr>
          <p:cNvPr id="14338" name="Otsikko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60350"/>
            <a:ext cx="5930900" cy="1143000"/>
          </a:xfrm>
        </p:spPr>
      </p:pic>
      <p:pic>
        <p:nvPicPr>
          <p:cNvPr id="14339" name="Picture 6" descr="EU location FIN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916113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kstikehys 5"/>
          <p:cNvSpPr txBox="1">
            <a:spLocks noChangeArrowheads="1"/>
          </p:cNvSpPr>
          <p:nvPr/>
        </p:nvSpPr>
        <p:spPr bwMode="auto">
          <a:xfrm>
            <a:off x="250825" y="549275"/>
            <a:ext cx="4826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Calibri" pitchFamily="34" charset="0"/>
              </a:rPr>
              <a:t> </a:t>
            </a:r>
            <a:r>
              <a:rPr lang="fi-FI" sz="2400"/>
              <a:t>Surface area: 303 891 km²</a:t>
            </a:r>
            <a:r>
              <a:rPr lang="en-US" sz="2800"/>
              <a:t> </a:t>
            </a:r>
          </a:p>
          <a:p>
            <a:r>
              <a:rPr lang="en-US" sz="2800">
                <a:latin typeface="Calibri" pitchFamily="34" charset="0"/>
              </a:rPr>
              <a:t>- Population: 5,4 million</a:t>
            </a:r>
          </a:p>
          <a:p>
            <a:pPr>
              <a:buFontTx/>
              <a:buChar char="-"/>
            </a:pPr>
            <a:r>
              <a:rPr lang="en-US" sz="2800">
                <a:latin typeface="Calibri" pitchFamily="34" charset="0"/>
              </a:rPr>
              <a:t> </a:t>
            </a:r>
            <a:r>
              <a:rPr lang="fi-FI" sz="2800">
                <a:latin typeface="Calibri" pitchFamily="34" charset="0"/>
              </a:rPr>
              <a:t>Capital city: Helsinki</a:t>
            </a:r>
          </a:p>
          <a:p>
            <a:pPr>
              <a:buFontTx/>
              <a:buChar char="-"/>
            </a:pPr>
            <a:r>
              <a:rPr lang="fi-FI" sz="2800">
                <a:latin typeface="Calibri" pitchFamily="34" charset="0"/>
              </a:rPr>
              <a:t> President of Finland: </a:t>
            </a:r>
          </a:p>
          <a:p>
            <a:r>
              <a:rPr lang="fi-FI" sz="2800">
                <a:latin typeface="Calibri" pitchFamily="34" charset="0"/>
              </a:rPr>
              <a:t>   Sauli Niinistö</a:t>
            </a:r>
            <a:r>
              <a:rPr lang="fi-FI" sz="2800" b="1">
                <a:latin typeface="Calibri" pitchFamily="34" charset="0"/>
              </a:rPr>
              <a:t> </a:t>
            </a:r>
          </a:p>
        </p:txBody>
      </p:sp>
      <p:pic>
        <p:nvPicPr>
          <p:cNvPr id="15362" name="Picture 2" descr="http://upload.wikimedia.org/wikipedia/commons/9/96/Finland-CIA_WFB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412875"/>
            <a:ext cx="2332038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upload.wikimedia.org/wikipedia/commons/9/9c/Suomen_lippu_valokuva1.png?uselang=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429000"/>
            <a:ext cx="36179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Otsikko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u="sng" smtClean="0"/>
              <a:t>Population</a:t>
            </a:r>
          </a:p>
        </p:txBody>
      </p:sp>
      <p:sp>
        <p:nvSpPr>
          <p:cNvPr id="26631" name="Tekstikehys 4"/>
          <p:cNvSpPr txBox="1">
            <a:spLocks noChangeArrowheads="1"/>
          </p:cNvSpPr>
          <p:nvPr/>
        </p:nvSpPr>
        <p:spPr bwMode="auto">
          <a:xfrm>
            <a:off x="468313" y="1557338"/>
            <a:ext cx="259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fi-FI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fi-FI" sz="32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fi-FI" sz="2800">
              <a:latin typeface="Calibri" pitchFamily="34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140200" y="1628775"/>
          <a:ext cx="4535488" cy="2225675"/>
        </p:xfrm>
        <a:graphic>
          <a:graphicData uri="http://schemas.openxmlformats.org/presentationml/2006/ole">
            <p:oleObj spid="_x0000_s26628" name="Kaavio" r:id="rId4" imgW="4448243" imgH="2057400" progId="Excel.Chart.8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067175" y="4292600"/>
          <a:ext cx="4629150" cy="2338388"/>
        </p:xfrm>
        <a:graphic>
          <a:graphicData uri="http://schemas.openxmlformats.org/presentationml/2006/ole">
            <p:oleObj spid="_x0000_s26629" name="Kaavio" r:id="rId5" imgW="6429443" imgH="3248115" progId="Excel.Chart.8">
              <p:embed/>
            </p:oleObj>
          </a:graphicData>
        </a:graphic>
      </p:graphicFrame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323850" y="1341438"/>
            <a:ext cx="3455988" cy="424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u="sng">
                <a:solidFill>
                  <a:schemeClr val="hlink"/>
                </a:solidFill>
              </a:rPr>
              <a:t>Nordic-style welfare state</a:t>
            </a:r>
          </a:p>
          <a:p>
            <a:pPr algn="ctr"/>
            <a:r>
              <a:rPr lang="en-GB" sz="2400"/>
              <a:t>- High standard of living</a:t>
            </a:r>
          </a:p>
          <a:p>
            <a:pPr algn="ctr">
              <a:buFontTx/>
              <a:buChar char="-"/>
            </a:pPr>
            <a:r>
              <a:rPr lang="en-GB" sz="2400"/>
              <a:t> High quality of life</a:t>
            </a:r>
          </a:p>
          <a:p>
            <a:pPr algn="ctr">
              <a:buFontTx/>
              <a:buChar char="-"/>
            </a:pPr>
            <a:r>
              <a:rPr lang="en-GB" sz="2400"/>
              <a:t> Good services</a:t>
            </a:r>
          </a:p>
          <a:p>
            <a:pPr algn="ctr">
              <a:buFontTx/>
              <a:buChar char="-"/>
            </a:pPr>
            <a:r>
              <a:rPr lang="en-GB" sz="2400"/>
              <a:t> High taxation</a:t>
            </a:r>
          </a:p>
          <a:p>
            <a:pPr algn="ctr">
              <a:buFontTx/>
              <a:buChar char="-"/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395288" y="260350"/>
          <a:ext cx="7993062" cy="3697288"/>
        </p:xfrm>
        <a:graphic>
          <a:graphicData uri="http://schemas.openxmlformats.org/presentationml/2006/ole">
            <p:oleObj spid="_x0000_s20482" name="Kaavio" r:id="rId3" imgW="4448243" imgH="2057400" progId="Excel.Chart.8">
              <p:embed/>
            </p:oleObj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92138" y="4292600"/>
            <a:ext cx="39084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Manufacturing and refining: electronics, machinery </a:t>
            </a:r>
          </a:p>
          <a:p>
            <a:r>
              <a:rPr lang="en-GB"/>
              <a:t>(lifts, paper machines), </a:t>
            </a:r>
          </a:p>
          <a:p>
            <a:r>
              <a:rPr lang="en-GB"/>
              <a:t>vehicles and metal products, forest industry (paper), chemicals. </a:t>
            </a:r>
          </a:p>
        </p:txBody>
      </p:sp>
      <p:pic>
        <p:nvPicPr>
          <p:cNvPr id="20484" name="Picture 2" descr="http://upload.wikimedia.org/wikipedia/commons/c/cb/Jakobstad_paper_fact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25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tsikk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i-FI" u="sng" smtClean="0"/>
              <a:t>Finland´s nature</a:t>
            </a:r>
          </a:p>
        </p:txBody>
      </p:sp>
      <p:sp>
        <p:nvSpPr>
          <p:cNvPr id="29698" name="Tekstikehys 3"/>
          <p:cNvSpPr txBox="1">
            <a:spLocks noChangeArrowheads="1"/>
          </p:cNvSpPr>
          <p:nvPr/>
        </p:nvSpPr>
        <p:spPr bwMode="auto">
          <a:xfrm>
            <a:off x="250825" y="1844675"/>
            <a:ext cx="54737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i-FI" sz="3200">
                <a:latin typeface="Calibri" pitchFamily="34" charset="0"/>
              </a:rPr>
              <a:t> In Finland there is over 1000</a:t>
            </a:r>
          </a:p>
          <a:p>
            <a:pPr>
              <a:buFont typeface="Arial" charset="0"/>
              <a:buNone/>
            </a:pPr>
            <a:r>
              <a:rPr lang="fi-FI" sz="3200">
                <a:latin typeface="Calibri" pitchFamily="34" charset="0"/>
              </a:rPr>
              <a:t>  lakes.</a:t>
            </a:r>
          </a:p>
          <a:p>
            <a:pPr>
              <a:buFont typeface="Arial" charset="0"/>
              <a:buChar char="•"/>
            </a:pPr>
            <a:r>
              <a:rPr lang="fi-FI" sz="3200">
                <a:latin typeface="Calibri" pitchFamily="34" charset="0"/>
              </a:rPr>
              <a:t> Nature consist of lakes, </a:t>
            </a:r>
          </a:p>
          <a:p>
            <a:pPr>
              <a:buFont typeface="Arial" charset="0"/>
              <a:buNone/>
            </a:pPr>
            <a:r>
              <a:rPr lang="fi-FI" sz="3200">
                <a:latin typeface="Calibri" pitchFamily="34" charset="0"/>
              </a:rPr>
              <a:t>   forests and swamps.</a:t>
            </a:r>
          </a:p>
          <a:p>
            <a:pPr>
              <a:buFont typeface="Arial" charset="0"/>
              <a:buNone/>
            </a:pPr>
            <a:endParaRPr lang="fi-FI" sz="3200">
              <a:latin typeface="Calibri" pitchFamily="34" charset="0"/>
            </a:endParaRPr>
          </a:p>
        </p:txBody>
      </p:sp>
      <p:pic>
        <p:nvPicPr>
          <p:cNvPr id="29699" name="Picture 2" descr="http://upload.wikimedia.org/wikipedia/commons/9/9b/Lake_Kermaj%C3%A4rvi_from_P%C3%A4%C3%A4skyvuori.jpg?uselang=f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933825"/>
            <a:ext cx="351790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File:Boreal forest in Finland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420938"/>
            <a:ext cx="35639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u="sng" smtClean="0"/>
              <a:t>Summer night</a:t>
            </a:r>
          </a:p>
        </p:txBody>
      </p:sp>
      <p:pic>
        <p:nvPicPr>
          <p:cNvPr id="30722" name="Picture 8" descr="IMGP158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429000"/>
            <a:ext cx="4038600" cy="2684463"/>
          </a:xfrm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39750" y="19161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21.6.2011 at 22.26 – 22.47 o´clock</a:t>
            </a:r>
            <a:endParaRPr lang="en-GB"/>
          </a:p>
        </p:txBody>
      </p:sp>
      <p:pic>
        <p:nvPicPr>
          <p:cNvPr id="7" name="Picture 18" descr="IMGP15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329088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IMGP15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357298"/>
            <a:ext cx="3287712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u="sng" smtClean="0"/>
              <a:t>Northern Lights</a:t>
            </a:r>
          </a:p>
        </p:txBody>
      </p:sp>
      <p:pic>
        <p:nvPicPr>
          <p:cNvPr id="32774" name="Picture 6" descr="333px-Polarlicht_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293813"/>
            <a:ext cx="6769100" cy="441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File:Savusaun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323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8" descr="File:Finlandbronzecelebration2010WinterOlympics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04813"/>
            <a:ext cx="2736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3754438" cy="1143000"/>
          </a:xfrm>
        </p:spPr>
        <p:txBody>
          <a:bodyPr/>
          <a:lstStyle/>
          <a:p>
            <a:r>
              <a:rPr lang="en-GB" sz="4000" u="sng" smtClean="0"/>
              <a:t>Important to us Finns</a:t>
            </a:r>
          </a:p>
        </p:txBody>
      </p:sp>
      <p:pic>
        <p:nvPicPr>
          <p:cNvPr id="33796" name="Picture 6" descr="File:Salmiakki - Halva.jpg">
            <a:hlinkClick r:id="rId6" action="ppaction://hlinkfile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5867400" y="4868863"/>
            <a:ext cx="2438400" cy="1828800"/>
          </a:xfrm>
        </p:spPr>
      </p:pic>
      <p:pic>
        <p:nvPicPr>
          <p:cNvPr id="33797" name="Picture 9" descr="File:Ruisleipä-limppu reikäleipä reissumies hapankorppu-1.JPG">
            <a:hlinkClick r:id="rId8" action="ppaction://hlinkfile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395288" y="4508500"/>
            <a:ext cx="2741612" cy="2057400"/>
          </a:xfrm>
        </p:spPr>
      </p:pic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447675" y="409733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Sauna</a:t>
            </a:r>
          </a:p>
        </p:txBody>
      </p:sp>
      <p:sp>
        <p:nvSpPr>
          <p:cNvPr id="33799" name="Text Box 13"/>
          <p:cNvSpPr txBox="1">
            <a:spLocks noChangeArrowheads="1"/>
          </p:cNvSpPr>
          <p:nvPr/>
        </p:nvSpPr>
        <p:spPr bwMode="auto">
          <a:xfrm>
            <a:off x="4643438" y="604043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Salmiak</a:t>
            </a:r>
          </a:p>
        </p:txBody>
      </p:sp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3276600" y="6040438"/>
            <a:ext cx="2801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Rye bread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4911725" y="17732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Hockey</a:t>
            </a:r>
          </a:p>
        </p:txBody>
      </p:sp>
      <p:pic>
        <p:nvPicPr>
          <p:cNvPr id="33802" name="Picture 12" descr="File:Nokia-300-angry-birds.png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738" y="2420938"/>
            <a:ext cx="301148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7216775" y="4024313"/>
            <a:ext cx="170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Nokia -&gt; Angry</a:t>
            </a:r>
          </a:p>
          <a:p>
            <a:r>
              <a:rPr lang="en-GB"/>
              <a:t>              Birds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131</Words>
  <Application>Microsoft Office PowerPoint</Application>
  <PresentationFormat>Näytössä katseltava diaesitys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Office-teema</vt:lpstr>
      <vt:lpstr>Kaavio</vt:lpstr>
      <vt:lpstr>Dia 1</vt:lpstr>
      <vt:lpstr>Dia 2</vt:lpstr>
      <vt:lpstr>Population</vt:lpstr>
      <vt:lpstr>Dia 4</vt:lpstr>
      <vt:lpstr>Finland´s nature</vt:lpstr>
      <vt:lpstr>Summer night</vt:lpstr>
      <vt:lpstr>Northern Lights</vt:lpstr>
      <vt:lpstr>Important to us Finns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ya</dc:creator>
  <cp:lastModifiedBy>lippojoki</cp:lastModifiedBy>
  <cp:revision>21</cp:revision>
  <dcterms:created xsi:type="dcterms:W3CDTF">2013-10-02T12:16:00Z</dcterms:created>
  <dcterms:modified xsi:type="dcterms:W3CDTF">2013-11-01T06:02:37Z</dcterms:modified>
</cp:coreProperties>
</file>