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iJgH75o7Nn7BG4SGg1sinptREve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akko Mäki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AABB6-32C4-4D2C-BDAF-27B2F4EB1D0E}" v="45" dt="2021-06-17T19:54:40.5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3"/>
  </p:normalViewPr>
  <p:slideViewPr>
    <p:cSldViewPr snapToGrid="0" snapToObjects="1">
      <p:cViewPr varScale="1">
        <p:scale>
          <a:sx n="55" d="100"/>
          <a:sy n="55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customschemas.google.com/relationships/presentationmetadata" Target="meta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4477f055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3" name="Google Shape;83;gb4477f055c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" name="Google Shape;84;gb4477f055c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c2da37695f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" name="Google Shape;100;gc2da37695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c2da37695f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8" name="Google Shape;108;gc2da37695f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8bf898a3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d8bf898a3e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gd8bf898a3e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d8bf898a3e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d8bf898a3e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gd8bf898a3e_0_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1" name="Google Shape;31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" name="Google Shape;32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b4477f055c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</a:pPr>
            <a:r>
              <a:rPr lang="fi-FI" dirty="0"/>
              <a:t>Artikkelit erisnimien kanssa </a:t>
            </a:r>
            <a:endParaRPr dirty="0"/>
          </a:p>
          <a:p>
            <a: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600"/>
            </a:pPr>
            <a:r>
              <a:rPr lang="fi-FI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fi-FI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i-FI" dirty="0"/>
              <a:t>Henkilönimet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</a:pPr>
            <a:r>
              <a:rPr lang="fi-FI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fi-FI" dirty="0"/>
              <a:t> 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More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advance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d</a:t>
            </a:r>
            <a:endParaRPr dirty="0"/>
          </a:p>
        </p:txBody>
      </p:sp>
      <p:sp>
        <p:nvSpPr>
          <p:cNvPr id="87" name="Google Shape;87;gb4477f055c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600"/>
              <a:buNone/>
            </a:pPr>
            <a:r>
              <a:rPr lang="fi-FI"/>
              <a:t>New Insights</a:t>
            </a:r>
            <a:endParaRPr/>
          </a:p>
        </p:txBody>
      </p:sp>
      <p:sp>
        <p:nvSpPr>
          <p:cNvPr id="88" name="Google Shape;88;gb4477f055c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800"/>
              <a:buNone/>
            </a:pPr>
            <a:r>
              <a:rPr lang="fi-FI" dirty="0" err="1"/>
              <a:t>Module</a:t>
            </a:r>
            <a:r>
              <a:rPr lang="fi-FI" dirty="0"/>
              <a:t> 3 </a:t>
            </a:r>
            <a:r>
              <a:rPr lang="fi-FI"/>
              <a:t>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4"/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14220859" y="426587"/>
            <a:ext cx="5486399" cy="13289413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2985597" cy="839989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Perustapaus:</a:t>
            </a:r>
            <a:endParaRPr sz="5400"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Ann </a:t>
            </a:r>
            <a:r>
              <a:rPr lang="fi-FI" sz="5400" dirty="0" err="1"/>
              <a:t>was</a:t>
            </a:r>
            <a:r>
              <a:rPr lang="fi-FI" sz="5400" dirty="0"/>
              <a:t> </a:t>
            </a:r>
            <a:r>
              <a:rPr lang="fi-FI" sz="5400" dirty="0" err="1"/>
              <a:t>known</a:t>
            </a:r>
            <a:r>
              <a:rPr lang="fi-FI" sz="5400" dirty="0"/>
              <a:t> as Ms Cooper at </a:t>
            </a:r>
            <a:r>
              <a:rPr lang="fi-FI" sz="5400" dirty="0" err="1"/>
              <a:t>school</a:t>
            </a:r>
            <a:r>
              <a:rPr lang="fi-FI" sz="5400" dirty="0"/>
              <a:t>.</a:t>
            </a:r>
            <a:endParaRPr sz="5400"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Yleensä henkilönimen kanssa ei artikkelia.</a:t>
            </a:r>
            <a:endParaRPr sz="5400"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Hendersons</a:t>
            </a:r>
            <a:r>
              <a:rPr lang="fi-FI" sz="5400" dirty="0"/>
              <a:t> </a:t>
            </a:r>
            <a:r>
              <a:rPr lang="fi-FI" sz="5400" dirty="0" err="1"/>
              <a:t>were</a:t>
            </a:r>
            <a:r>
              <a:rPr lang="fi-FI" sz="5400" dirty="0"/>
              <a:t> </a:t>
            </a:r>
            <a:r>
              <a:rPr lang="fi-FI" sz="5400" dirty="0" err="1"/>
              <a:t>there</a:t>
            </a:r>
            <a:r>
              <a:rPr lang="fi-FI" sz="5400" dirty="0"/>
              <a:t> </a:t>
            </a:r>
            <a:r>
              <a:rPr lang="fi-FI" sz="5400" dirty="0" err="1"/>
              <a:t>with</a:t>
            </a:r>
            <a:r>
              <a:rPr lang="fi-FI" sz="5400" dirty="0"/>
              <a:t> us. </a:t>
            </a:r>
            <a:endParaRPr sz="5400"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</a:t>
            </a:r>
            <a:r>
              <a:rPr lang="fi-FI" sz="5400" dirty="0"/>
              <a:t> Rolling Stones </a:t>
            </a:r>
            <a:r>
              <a:rPr lang="fi-FI" sz="5400" dirty="0" err="1"/>
              <a:t>rivalled</a:t>
            </a:r>
            <a:r>
              <a:rPr lang="fi-FI" sz="5400" dirty="0"/>
              <a:t> </a:t>
            </a:r>
            <a:r>
              <a:rPr lang="fi-FI" sz="5400" dirty="0" err="1"/>
              <a:t>the</a:t>
            </a:r>
            <a:r>
              <a:rPr lang="fi-FI" sz="5400" dirty="0"/>
              <a:t> Beatles in </a:t>
            </a:r>
            <a:r>
              <a:rPr lang="fi-FI" sz="5400" dirty="0" err="1"/>
              <a:t>the</a:t>
            </a:r>
            <a:r>
              <a:rPr lang="fi-FI" sz="5400" dirty="0"/>
              <a:t> 1960s. </a:t>
            </a:r>
            <a:endParaRPr sz="5400"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Monikolliset nimet: </a:t>
            </a:r>
            <a:r>
              <a:rPr lang="fi-FI" sz="5400" b="1" dirty="0" err="1">
                <a:solidFill>
                  <a:schemeClr val="bg2"/>
                </a:solidFill>
              </a:rPr>
              <a:t>the</a:t>
            </a:r>
            <a:endParaRPr sz="5400" b="1" dirty="0">
              <a:solidFill>
                <a:schemeClr val="bg2"/>
              </a:solidFill>
            </a:endParaRPr>
          </a:p>
        </p:txBody>
      </p:sp>
      <p:sp>
        <p:nvSpPr>
          <p:cNvPr id="94" name="Google Shape;94;p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fi-FI" dirty="0"/>
              <a:t>	Kuva: © Pauli Salmi	</a:t>
            </a:r>
            <a:fld id="{00000000-1234-1234-1234-123412341234}" type="slidenum">
              <a:rPr lang="fi-FI" smtClean="0"/>
              <a:t>2</a:t>
            </a:fld>
            <a:endParaRPr dirty="0"/>
          </a:p>
        </p:txBody>
      </p:sp>
      <p:sp>
        <p:nvSpPr>
          <p:cNvPr id="95" name="Google Shape;95;p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93" name="Google Shape;93;p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Henkilönimet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c2da37695f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Henkilönimet</a:t>
            </a:r>
            <a:endParaRPr/>
          </a:p>
        </p:txBody>
      </p:sp>
      <p:sp>
        <p:nvSpPr>
          <p:cNvPr id="103" name="Google Shape;103;gc2da37695f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4" name="Google Shape;104;gc2da37695f_0_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05" name="Google Shape;105;gc2da37695f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Queen Elizabeth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known</a:t>
            </a:r>
            <a:r>
              <a:rPr lang="fi-FI" dirty="0"/>
              <a:t> as </a:t>
            </a:r>
            <a:r>
              <a:rPr lang="fi-FI" dirty="0" err="1"/>
              <a:t>the</a:t>
            </a:r>
            <a:r>
              <a:rPr lang="fi-FI" dirty="0"/>
              <a:t> Maiden Queen in </a:t>
            </a:r>
            <a:r>
              <a:rPr lang="fi-FI" dirty="0" err="1"/>
              <a:t>the</a:t>
            </a:r>
            <a:r>
              <a:rPr lang="fi-FI" dirty="0"/>
              <a:t> 1500s.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Has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Pope</a:t>
            </a:r>
            <a:r>
              <a:rPr lang="fi-FI" dirty="0"/>
              <a:t> </a:t>
            </a:r>
            <a:r>
              <a:rPr lang="fi-FI" dirty="0" err="1"/>
              <a:t>ever</a:t>
            </a:r>
            <a:r>
              <a:rPr lang="fi-FI" dirty="0"/>
              <a:t> </a:t>
            </a:r>
            <a:r>
              <a:rPr lang="fi-FI" dirty="0" err="1"/>
              <a:t>visited</a:t>
            </a:r>
            <a:r>
              <a:rPr lang="fi-FI" dirty="0"/>
              <a:t> Finland?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Arvonimi on nimen yhteydessä: ei artikkelia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Arvonimi on ilman nimeä: </a:t>
            </a:r>
            <a:r>
              <a:rPr lang="fi-FI" b="1" dirty="0" err="1">
                <a:solidFill>
                  <a:schemeClr val="bg2"/>
                </a:solidFill>
              </a:rPr>
              <a:t>the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physicist</a:t>
            </a:r>
            <a:r>
              <a:rPr lang="fi-FI" dirty="0"/>
              <a:t> Richard </a:t>
            </a:r>
            <a:r>
              <a:rPr lang="fi-FI" dirty="0" err="1"/>
              <a:t>Feynman</a:t>
            </a:r>
            <a:r>
              <a:rPr lang="fi-FI" dirty="0"/>
              <a:t> </a:t>
            </a:r>
            <a:r>
              <a:rPr lang="fi-FI" dirty="0" err="1"/>
              <a:t>isn’t</a:t>
            </a:r>
            <a:r>
              <a:rPr lang="fi-FI" dirty="0"/>
              <a:t> as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well-known</a:t>
            </a:r>
            <a:r>
              <a:rPr lang="fi-FI" dirty="0"/>
              <a:t> as he </a:t>
            </a:r>
            <a:r>
              <a:rPr lang="fi-FI" dirty="0" err="1"/>
              <a:t>should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. 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Tavallinen ammatti nimen yhteydessä: </a:t>
            </a:r>
            <a:r>
              <a:rPr lang="fi-FI" b="1" dirty="0" err="1">
                <a:solidFill>
                  <a:schemeClr val="bg2"/>
                </a:solidFill>
              </a:rPr>
              <a:t>the</a:t>
            </a:r>
            <a:endParaRPr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c2da37695f_0_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Henkilönimet</a:t>
            </a:r>
            <a:endParaRPr/>
          </a:p>
        </p:txBody>
      </p:sp>
      <p:sp>
        <p:nvSpPr>
          <p:cNvPr id="111" name="Google Shape;111;gc2da37695f_0_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12" name="Google Shape;112;gc2da37695f_0_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13" name="Google Shape;113;gc2da37695f_0_7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I got a </a:t>
            </a:r>
            <a:r>
              <a:rPr lang="fi-FI" sz="5400" dirty="0" err="1"/>
              <a:t>personal</a:t>
            </a:r>
            <a:r>
              <a:rPr lang="fi-FI" sz="5400" dirty="0"/>
              <a:t> </a:t>
            </a:r>
            <a:r>
              <a:rPr lang="fi-FI" sz="5400" dirty="0" err="1"/>
              <a:t>response</a:t>
            </a:r>
            <a:r>
              <a:rPr lang="fi-FI" sz="5400" dirty="0"/>
              <a:t> </a:t>
            </a:r>
            <a:r>
              <a:rPr lang="fi-FI" sz="5400" dirty="0" err="1"/>
              <a:t>from</a:t>
            </a:r>
            <a:r>
              <a:rPr lang="fi-FI" sz="5400" dirty="0"/>
              <a:t> Stephen King!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You</a:t>
            </a:r>
            <a:r>
              <a:rPr lang="fi-FI" sz="5400" dirty="0"/>
              <a:t> </a:t>
            </a:r>
            <a:r>
              <a:rPr lang="fi-FI" sz="5400" dirty="0" err="1"/>
              <a:t>mean</a:t>
            </a:r>
            <a:r>
              <a:rPr lang="fi-FI" sz="5400" dirty="0"/>
              <a:t> </a:t>
            </a:r>
            <a:r>
              <a:rPr lang="fi-FI" sz="5400" b="1" dirty="0" err="1"/>
              <a:t>the</a:t>
            </a:r>
            <a:r>
              <a:rPr lang="fi-FI" sz="5400" b="1" dirty="0"/>
              <a:t> </a:t>
            </a:r>
            <a:r>
              <a:rPr lang="fi-FI" sz="5400" dirty="0"/>
              <a:t>Stephen King?</a:t>
            </a:r>
            <a:endParaRPr sz="5400"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Nimeä painotetaan (</a:t>
            </a:r>
            <a:r>
              <a:rPr lang="fi-FI" sz="5400" i="1" dirty="0">
                <a:solidFill>
                  <a:schemeClr val="bg2"/>
                </a:solidFill>
              </a:rPr>
              <a:t>juuri se kuuluisa</a:t>
            </a:r>
            <a:r>
              <a:rPr lang="fi-FI" sz="5400" dirty="0">
                <a:solidFill>
                  <a:schemeClr val="bg2"/>
                </a:solidFill>
              </a:rPr>
              <a:t>): </a:t>
            </a:r>
            <a:r>
              <a:rPr lang="fi-FI" sz="5400" b="1" dirty="0" err="1">
                <a:solidFill>
                  <a:schemeClr val="bg2"/>
                </a:solidFill>
              </a:rPr>
              <a:t>the</a:t>
            </a:r>
            <a:endParaRPr sz="5400"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There’s</a:t>
            </a:r>
            <a:r>
              <a:rPr lang="fi-FI" sz="5400" dirty="0"/>
              <a:t> </a:t>
            </a:r>
            <a:r>
              <a:rPr lang="fi-FI" sz="5400" b="1" dirty="0"/>
              <a:t>a </a:t>
            </a:r>
            <a:r>
              <a:rPr lang="fi-FI" sz="5400" dirty="0" err="1"/>
              <a:t>Mr</a:t>
            </a:r>
            <a:r>
              <a:rPr lang="fi-FI" sz="5400" dirty="0"/>
              <a:t> John </a:t>
            </a:r>
            <a:r>
              <a:rPr lang="fi-FI" sz="5400" dirty="0" err="1"/>
              <a:t>Smythe</a:t>
            </a:r>
            <a:r>
              <a:rPr lang="fi-FI" sz="5400" dirty="0"/>
              <a:t> to </a:t>
            </a:r>
            <a:r>
              <a:rPr lang="fi-FI" sz="5400" dirty="0" err="1"/>
              <a:t>see</a:t>
            </a:r>
            <a:r>
              <a:rPr lang="fi-FI" sz="5400" dirty="0"/>
              <a:t> </a:t>
            </a:r>
            <a:r>
              <a:rPr lang="fi-FI" sz="5400" dirty="0" err="1"/>
              <a:t>you</a:t>
            </a:r>
            <a:r>
              <a:rPr lang="fi-FI" sz="5400" dirty="0"/>
              <a:t>, sir.</a:t>
            </a:r>
            <a:endParaRPr sz="5400"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Joku, eräs: </a:t>
            </a:r>
            <a:r>
              <a:rPr lang="fi-FI" sz="5400" b="1" dirty="0">
                <a:solidFill>
                  <a:schemeClr val="bg2"/>
                </a:solidFill>
              </a:rPr>
              <a:t>a/an</a:t>
            </a:r>
            <a:endParaRPr sz="5400"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/>
              <a:t>A </a:t>
            </a:r>
            <a:r>
              <a:rPr lang="fi-FI" sz="5400" dirty="0" err="1"/>
              <a:t>new</a:t>
            </a:r>
            <a:r>
              <a:rPr lang="fi-FI" sz="5400" dirty="0"/>
              <a:t> Rembrandt </a:t>
            </a:r>
            <a:r>
              <a:rPr lang="fi-FI" sz="5400" dirty="0" err="1"/>
              <a:t>was</a:t>
            </a:r>
            <a:r>
              <a:rPr lang="fi-FI" sz="5400" dirty="0"/>
              <a:t> </a:t>
            </a:r>
            <a:r>
              <a:rPr lang="fi-FI" sz="5400" dirty="0" err="1"/>
              <a:t>found</a:t>
            </a:r>
            <a:r>
              <a:rPr lang="fi-FI" sz="5400" dirty="0"/>
              <a:t>.</a:t>
            </a:r>
            <a:endParaRPr sz="5400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Taiteilijan teokseen tai tuotteeseen viitataan tekijän nimellä: </a:t>
            </a:r>
            <a:r>
              <a:rPr lang="fi-FI" sz="5400" b="1" dirty="0">
                <a:solidFill>
                  <a:schemeClr val="bg2"/>
                </a:solidFill>
              </a:rPr>
              <a:t>a/an</a:t>
            </a:r>
            <a:endParaRPr sz="54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d8bf898a3e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Add</a:t>
            </a:r>
            <a:r>
              <a:rPr lang="fi-FI" dirty="0"/>
              <a:t> an </a:t>
            </a:r>
            <a:r>
              <a:rPr lang="fi-FI" dirty="0" err="1"/>
              <a:t>article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needed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.</a:t>
            </a:r>
            <a:endParaRPr dirty="0"/>
          </a:p>
        </p:txBody>
      </p:sp>
      <p:sp>
        <p:nvSpPr>
          <p:cNvPr id="120" name="Google Shape;120;gd8bf898a3e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609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 ___ Matilda </a:t>
            </a:r>
            <a:r>
              <a:rPr lang="fi-FI" dirty="0" err="1"/>
              <a:t>was</a:t>
            </a:r>
            <a:r>
              <a:rPr lang="fi-FI" dirty="0"/>
              <a:t> ___ </a:t>
            </a:r>
            <a:r>
              <a:rPr lang="fi-FI" dirty="0" err="1"/>
              <a:t>former</a:t>
            </a:r>
            <a:r>
              <a:rPr lang="fi-FI" dirty="0"/>
              <a:t> </a:t>
            </a:r>
            <a:r>
              <a:rPr lang="fi-FI" dirty="0" err="1"/>
              <a:t>pupil</a:t>
            </a:r>
            <a:r>
              <a:rPr lang="fi-FI" dirty="0"/>
              <a:t> of ___ Ms </a:t>
            </a:r>
            <a:r>
              <a:rPr lang="fi-FI" dirty="0" err="1"/>
              <a:t>Muffet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. </a:t>
            </a:r>
            <a:endParaRPr dirty="0"/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 ___ </a:t>
            </a:r>
            <a:r>
              <a:rPr lang="fi-FI" dirty="0" err="1"/>
              <a:t>Browns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sure ___ Barry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succeed</a:t>
            </a:r>
            <a:r>
              <a:rPr lang="fi-FI" dirty="0"/>
              <a:t>. </a:t>
            </a:r>
            <a:endParaRPr dirty="0"/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 ___ </a:t>
            </a:r>
            <a:r>
              <a:rPr lang="fi-FI" dirty="0" err="1"/>
              <a:t>lecturer</a:t>
            </a:r>
            <a:r>
              <a:rPr lang="fi-FI" dirty="0"/>
              <a:t> ___ Bob Singh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widely</a:t>
            </a:r>
            <a:r>
              <a:rPr lang="fi-FI" dirty="0"/>
              <a:t> </a:t>
            </a:r>
            <a:r>
              <a:rPr lang="fi-FI" dirty="0" err="1"/>
              <a:t>admired</a:t>
            </a:r>
            <a:r>
              <a:rPr lang="fi-FI" dirty="0"/>
              <a:t>.</a:t>
            </a:r>
            <a:endParaRPr dirty="0"/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 ___ </a:t>
            </a:r>
            <a:r>
              <a:rPr lang="fi-FI" dirty="0" err="1"/>
              <a:t>President</a:t>
            </a:r>
            <a:r>
              <a:rPr lang="fi-FI" dirty="0"/>
              <a:t> Johnson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seek</a:t>
            </a:r>
            <a:r>
              <a:rPr lang="fi-FI" dirty="0"/>
              <a:t> </a:t>
            </a:r>
            <a:r>
              <a:rPr lang="fi-FI" dirty="0" err="1"/>
              <a:t>re-election</a:t>
            </a:r>
            <a:r>
              <a:rPr lang="fi-FI" dirty="0"/>
              <a:t>. </a:t>
            </a:r>
            <a:endParaRPr dirty="0"/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 ___ </a:t>
            </a:r>
            <a:r>
              <a:rPr lang="fi-FI" dirty="0" err="1"/>
              <a:t>President</a:t>
            </a:r>
            <a:r>
              <a:rPr lang="fi-FI" dirty="0"/>
              <a:t> </a:t>
            </a:r>
            <a:r>
              <a:rPr lang="fi-FI" dirty="0" err="1"/>
              <a:t>gave</a:t>
            </a:r>
            <a:r>
              <a:rPr lang="fi-FI" dirty="0"/>
              <a:t> a </a:t>
            </a:r>
            <a:r>
              <a:rPr lang="fi-FI" dirty="0" err="1"/>
              <a:t>rousing</a:t>
            </a:r>
            <a:r>
              <a:rPr lang="fi-FI" dirty="0"/>
              <a:t> </a:t>
            </a:r>
            <a:r>
              <a:rPr lang="fi-FI" dirty="0" err="1"/>
              <a:t>speech</a:t>
            </a:r>
            <a:r>
              <a:rPr lang="fi-FI" dirty="0"/>
              <a:t> 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convention</a:t>
            </a:r>
            <a:r>
              <a:rPr lang="fi-FI" dirty="0"/>
              <a:t>.</a:t>
            </a:r>
            <a:endParaRPr dirty="0"/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 If I </a:t>
            </a:r>
            <a:r>
              <a:rPr lang="fi-FI" dirty="0" err="1"/>
              <a:t>win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lottery</a:t>
            </a:r>
            <a:r>
              <a:rPr lang="fi-FI" dirty="0"/>
              <a:t>, </a:t>
            </a:r>
            <a:r>
              <a:rPr lang="fi-FI" dirty="0" err="1"/>
              <a:t>I’ll</a:t>
            </a:r>
            <a:r>
              <a:rPr lang="fi-FI" dirty="0"/>
              <a:t> </a:t>
            </a:r>
            <a:r>
              <a:rPr lang="fi-FI" dirty="0" err="1"/>
              <a:t>buy</a:t>
            </a:r>
            <a:r>
              <a:rPr lang="fi-FI" dirty="0"/>
              <a:t> ___ </a:t>
            </a:r>
            <a:r>
              <a:rPr lang="fi-FI" dirty="0" err="1"/>
              <a:t>Bugatti</a:t>
            </a:r>
            <a:r>
              <a:rPr lang="fi-FI" dirty="0"/>
              <a:t>. </a:t>
            </a:r>
            <a:endParaRPr dirty="0"/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most</a:t>
            </a:r>
            <a:r>
              <a:rPr lang="fi-FI" dirty="0"/>
              <a:t> </a:t>
            </a:r>
            <a:r>
              <a:rPr lang="fi-FI" dirty="0" err="1"/>
              <a:t>stylish</a:t>
            </a:r>
            <a:r>
              <a:rPr lang="fi-FI" dirty="0"/>
              <a:t> </a:t>
            </a:r>
            <a:r>
              <a:rPr lang="fi-FI" dirty="0" err="1"/>
              <a:t>car</a:t>
            </a:r>
            <a:r>
              <a:rPr lang="fi-FI" dirty="0"/>
              <a:t> is ___ </a:t>
            </a:r>
            <a:r>
              <a:rPr lang="fi-FI" dirty="0" err="1"/>
              <a:t>Bugatti</a:t>
            </a:r>
            <a:r>
              <a:rPr lang="fi-FI" dirty="0"/>
              <a:t>. 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1" name="Google Shape;121;gd8bf898a3e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31C334F4-D0B0-B647-A78A-542A3E8E6FD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d8bf898a3e_0_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Add</a:t>
            </a:r>
            <a:r>
              <a:rPr lang="fi-FI" dirty="0"/>
              <a:t> an </a:t>
            </a:r>
            <a:r>
              <a:rPr lang="fi-FI" dirty="0" err="1"/>
              <a:t>article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needed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.</a:t>
            </a:r>
            <a:endParaRPr dirty="0"/>
          </a:p>
        </p:txBody>
      </p:sp>
      <p:sp>
        <p:nvSpPr>
          <p:cNvPr id="128" name="Google Shape;128;gd8bf898a3e_0_7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609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>
                <a:solidFill>
                  <a:schemeClr val="bg1"/>
                </a:solidFill>
              </a:rPr>
              <a:t>_ 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-</a:t>
            </a:r>
            <a:r>
              <a:rPr lang="fi-FI" dirty="0">
                <a:solidFill>
                  <a:schemeClr val="bg1"/>
                </a:solidFill>
              </a:rPr>
              <a:t>_</a:t>
            </a:r>
            <a:r>
              <a:rPr lang="fi-FI" dirty="0"/>
              <a:t> Matilda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>
                <a:solidFill>
                  <a:schemeClr val="bg1"/>
                </a:solidFill>
              </a:rPr>
              <a:t>_</a:t>
            </a:r>
            <a:r>
              <a:rPr lang="fi-FI" dirty="0">
                <a:solidFill>
                  <a:schemeClr val="bg2"/>
                </a:solidFill>
              </a:rPr>
              <a:t>A</a:t>
            </a:r>
            <a:r>
              <a:rPr lang="fi-FI" dirty="0">
                <a:solidFill>
                  <a:schemeClr val="bg1"/>
                </a:solidFill>
              </a:rPr>
              <a:t>_</a:t>
            </a:r>
            <a:r>
              <a:rPr lang="fi-FI" dirty="0"/>
              <a:t> </a:t>
            </a:r>
            <a:r>
              <a:rPr lang="fi-FI" dirty="0" err="1"/>
              <a:t>former</a:t>
            </a:r>
            <a:r>
              <a:rPr lang="fi-FI" dirty="0"/>
              <a:t> </a:t>
            </a:r>
            <a:r>
              <a:rPr lang="fi-FI" dirty="0" err="1"/>
              <a:t>pupil</a:t>
            </a:r>
            <a:r>
              <a:rPr lang="fi-FI" dirty="0"/>
              <a:t> of </a:t>
            </a:r>
            <a:r>
              <a:rPr lang="fi-FI" dirty="0">
                <a:solidFill>
                  <a:schemeClr val="bg1"/>
                </a:solidFill>
              </a:rPr>
              <a:t>_</a:t>
            </a:r>
            <a:r>
              <a:rPr lang="fi-FI" dirty="0">
                <a:solidFill>
                  <a:schemeClr val="bg2"/>
                </a:solidFill>
              </a:rPr>
              <a:t>-</a:t>
            </a:r>
            <a:r>
              <a:rPr lang="fi-FI" dirty="0">
                <a:solidFill>
                  <a:schemeClr val="bg1"/>
                </a:solidFill>
              </a:rPr>
              <a:t>_</a:t>
            </a:r>
            <a:r>
              <a:rPr lang="fi-FI" dirty="0"/>
              <a:t> Ms </a:t>
            </a:r>
            <a:r>
              <a:rPr lang="fi-FI" dirty="0" err="1"/>
              <a:t>Muffet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. </a:t>
            </a:r>
            <a:endParaRPr dirty="0"/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>
                <a:solidFill>
                  <a:schemeClr val="bg1"/>
                </a:solidFill>
              </a:rPr>
              <a:t>_ </a:t>
            </a:r>
            <a:r>
              <a:rPr lang="fi-FI" dirty="0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1"/>
                </a:solidFill>
              </a:rPr>
              <a:t>_</a:t>
            </a:r>
            <a:r>
              <a:rPr lang="fi-FI" dirty="0"/>
              <a:t> </a:t>
            </a:r>
            <a:r>
              <a:rPr lang="fi-FI" dirty="0" err="1"/>
              <a:t>Browns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sure </a:t>
            </a:r>
            <a:r>
              <a:rPr lang="fi-FI" dirty="0">
                <a:solidFill>
                  <a:schemeClr val="bg1"/>
                </a:solidFill>
              </a:rPr>
              <a:t>_</a:t>
            </a:r>
            <a:r>
              <a:rPr lang="fi-FI" dirty="0">
                <a:solidFill>
                  <a:schemeClr val="bg2"/>
                </a:solidFill>
              </a:rPr>
              <a:t>-</a:t>
            </a:r>
            <a:r>
              <a:rPr lang="fi-FI" dirty="0">
                <a:solidFill>
                  <a:schemeClr val="bg1"/>
                </a:solidFill>
              </a:rPr>
              <a:t>_</a:t>
            </a:r>
            <a:r>
              <a:rPr lang="fi-FI" dirty="0"/>
              <a:t> Barry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succeed</a:t>
            </a:r>
            <a:r>
              <a:rPr lang="fi-FI" dirty="0"/>
              <a:t>. </a:t>
            </a:r>
            <a:endParaRPr dirty="0"/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>
                <a:solidFill>
                  <a:schemeClr val="bg1"/>
                </a:solidFill>
              </a:rPr>
              <a:t>_ </a:t>
            </a:r>
            <a:r>
              <a:rPr lang="fi-FI" dirty="0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1"/>
                </a:solidFill>
              </a:rPr>
              <a:t>_</a:t>
            </a:r>
            <a:r>
              <a:rPr lang="fi-FI" dirty="0"/>
              <a:t> </a:t>
            </a:r>
            <a:r>
              <a:rPr lang="fi-FI" dirty="0" err="1"/>
              <a:t>lecturer</a:t>
            </a:r>
            <a:r>
              <a:rPr lang="fi-FI" dirty="0"/>
              <a:t> </a:t>
            </a:r>
            <a:r>
              <a:rPr lang="fi-FI" dirty="0">
                <a:solidFill>
                  <a:schemeClr val="bg1"/>
                </a:solidFill>
              </a:rPr>
              <a:t>_</a:t>
            </a:r>
            <a:r>
              <a:rPr lang="fi-FI" dirty="0">
                <a:solidFill>
                  <a:schemeClr val="bg2"/>
                </a:solidFill>
              </a:rPr>
              <a:t>-</a:t>
            </a:r>
            <a:r>
              <a:rPr lang="fi-FI" dirty="0">
                <a:solidFill>
                  <a:schemeClr val="bg1"/>
                </a:solidFill>
              </a:rPr>
              <a:t>_</a:t>
            </a:r>
            <a:r>
              <a:rPr lang="fi-FI" dirty="0"/>
              <a:t> Bob Singh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widely</a:t>
            </a:r>
            <a:r>
              <a:rPr lang="fi-FI" dirty="0"/>
              <a:t> </a:t>
            </a:r>
            <a:r>
              <a:rPr lang="fi-FI" dirty="0" err="1"/>
              <a:t>admired</a:t>
            </a:r>
            <a:r>
              <a:rPr lang="fi-FI" dirty="0"/>
              <a:t>.</a:t>
            </a:r>
            <a:endParaRPr dirty="0"/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>
                <a:solidFill>
                  <a:schemeClr val="bg1"/>
                </a:solidFill>
              </a:rPr>
              <a:t>_ </a:t>
            </a:r>
            <a:r>
              <a:rPr lang="fi-FI" dirty="0">
                <a:solidFill>
                  <a:schemeClr val="bg2"/>
                </a:solidFill>
              </a:rPr>
              <a:t>-</a:t>
            </a:r>
            <a:r>
              <a:rPr lang="fi-FI" dirty="0">
                <a:solidFill>
                  <a:schemeClr val="bg1"/>
                </a:solidFill>
              </a:rPr>
              <a:t>_</a:t>
            </a:r>
            <a:r>
              <a:rPr lang="fi-FI" dirty="0"/>
              <a:t> </a:t>
            </a:r>
            <a:r>
              <a:rPr lang="fi-FI" dirty="0" err="1"/>
              <a:t>President</a:t>
            </a:r>
            <a:r>
              <a:rPr lang="fi-FI" dirty="0"/>
              <a:t> Johnson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seek</a:t>
            </a:r>
            <a:r>
              <a:rPr lang="fi-FI" dirty="0"/>
              <a:t> </a:t>
            </a:r>
            <a:r>
              <a:rPr lang="fi-FI" dirty="0" err="1"/>
              <a:t>re-election</a:t>
            </a:r>
            <a:r>
              <a:rPr lang="fi-FI" dirty="0"/>
              <a:t>. </a:t>
            </a:r>
            <a:endParaRPr dirty="0"/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>
                <a:solidFill>
                  <a:schemeClr val="bg1"/>
                </a:solidFill>
              </a:rPr>
              <a:t>_ </a:t>
            </a:r>
            <a:r>
              <a:rPr lang="fi-FI" dirty="0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1"/>
                </a:solidFill>
              </a:rPr>
              <a:t>_</a:t>
            </a:r>
            <a:r>
              <a:rPr lang="fi-FI" dirty="0"/>
              <a:t> </a:t>
            </a:r>
            <a:r>
              <a:rPr lang="fi-FI" dirty="0" err="1"/>
              <a:t>President</a:t>
            </a:r>
            <a:r>
              <a:rPr lang="fi-FI" dirty="0"/>
              <a:t> </a:t>
            </a:r>
            <a:r>
              <a:rPr lang="fi-FI" dirty="0" err="1"/>
              <a:t>gave</a:t>
            </a:r>
            <a:r>
              <a:rPr lang="fi-FI" dirty="0"/>
              <a:t> a </a:t>
            </a:r>
            <a:r>
              <a:rPr lang="fi-FI" dirty="0" err="1"/>
              <a:t>rousing</a:t>
            </a:r>
            <a:r>
              <a:rPr lang="fi-FI" dirty="0"/>
              <a:t> </a:t>
            </a:r>
            <a:r>
              <a:rPr lang="fi-FI" dirty="0" err="1"/>
              <a:t>speech</a:t>
            </a:r>
            <a:r>
              <a:rPr lang="fi-FI" dirty="0"/>
              <a:t> 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convention</a:t>
            </a:r>
            <a:r>
              <a:rPr lang="fi-FI" dirty="0"/>
              <a:t>.</a:t>
            </a:r>
            <a:endParaRPr dirty="0"/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 If I </a:t>
            </a:r>
            <a:r>
              <a:rPr lang="fi-FI" dirty="0" err="1"/>
              <a:t>win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lottery</a:t>
            </a:r>
            <a:r>
              <a:rPr lang="fi-FI" dirty="0"/>
              <a:t>, </a:t>
            </a:r>
            <a:r>
              <a:rPr lang="fi-FI" dirty="0" err="1"/>
              <a:t>I’ll</a:t>
            </a:r>
            <a:r>
              <a:rPr lang="fi-FI" dirty="0"/>
              <a:t> </a:t>
            </a:r>
            <a:r>
              <a:rPr lang="fi-FI" dirty="0" err="1"/>
              <a:t>buy</a:t>
            </a:r>
            <a:r>
              <a:rPr lang="fi-FI" dirty="0"/>
              <a:t> </a:t>
            </a:r>
            <a:r>
              <a:rPr lang="fi-FI" dirty="0">
                <a:solidFill>
                  <a:schemeClr val="bg1"/>
                </a:solidFill>
              </a:rPr>
              <a:t>_</a:t>
            </a:r>
            <a:r>
              <a:rPr lang="fi-FI" dirty="0">
                <a:solidFill>
                  <a:schemeClr val="bg2"/>
                </a:solidFill>
              </a:rPr>
              <a:t>A</a:t>
            </a:r>
            <a:r>
              <a:rPr lang="fi-FI" dirty="0">
                <a:solidFill>
                  <a:schemeClr val="bg1"/>
                </a:solidFill>
              </a:rPr>
              <a:t>_</a:t>
            </a:r>
            <a:r>
              <a:rPr lang="fi-FI" dirty="0"/>
              <a:t> </a:t>
            </a:r>
            <a:r>
              <a:rPr lang="fi-FI" dirty="0" err="1"/>
              <a:t>Bugatti</a:t>
            </a:r>
            <a:r>
              <a:rPr lang="fi-FI" dirty="0"/>
              <a:t>. </a:t>
            </a:r>
            <a:endParaRPr dirty="0"/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most</a:t>
            </a:r>
            <a:r>
              <a:rPr lang="fi-FI" dirty="0"/>
              <a:t> </a:t>
            </a:r>
            <a:r>
              <a:rPr lang="fi-FI" dirty="0" err="1"/>
              <a:t>stylish</a:t>
            </a:r>
            <a:r>
              <a:rPr lang="fi-FI" dirty="0"/>
              <a:t> </a:t>
            </a:r>
            <a:r>
              <a:rPr lang="fi-FI" dirty="0" err="1"/>
              <a:t>car</a:t>
            </a:r>
            <a:r>
              <a:rPr lang="fi-FI" dirty="0"/>
              <a:t> is </a:t>
            </a:r>
            <a:r>
              <a:rPr lang="fi-FI" dirty="0">
                <a:solidFill>
                  <a:schemeClr val="bg1"/>
                </a:solidFill>
              </a:rPr>
              <a:t>_</a:t>
            </a:r>
            <a:r>
              <a:rPr lang="fi-FI" dirty="0">
                <a:solidFill>
                  <a:schemeClr val="bg2"/>
                </a:solidFill>
              </a:rPr>
              <a:t>-</a:t>
            </a:r>
            <a:r>
              <a:rPr lang="fi-FI" dirty="0">
                <a:solidFill>
                  <a:schemeClr val="bg1"/>
                </a:solidFill>
              </a:rPr>
              <a:t>_</a:t>
            </a:r>
            <a:r>
              <a:rPr lang="fi-FI" dirty="0"/>
              <a:t> </a:t>
            </a:r>
            <a:r>
              <a:rPr lang="fi-FI" dirty="0" err="1"/>
              <a:t>Bugatti</a:t>
            </a:r>
            <a:r>
              <a:rPr lang="fi-FI" dirty="0"/>
              <a:t>. 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9" name="Google Shape;129;gd8bf898a3e_0_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2836191D-53C0-DA44-9807-0C0593EC604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</a:p>
        </p:txBody>
      </p:sp>
      <p:sp>
        <p:nvSpPr>
          <p:cNvPr id="6" name="Google Shape;120;gd8bf898a3e_0_0">
            <a:extLst>
              <a:ext uri="{FF2B5EF4-FFF2-40B4-BE49-F238E27FC236}">
                <a16:creationId xmlns:a16="http://schemas.microsoft.com/office/drawing/2014/main" id="{474E1400-D8E5-41EA-B102-4A7D3631C64E}"/>
              </a:ext>
            </a:extLst>
          </p:cNvPr>
          <p:cNvSpPr txBox="1">
            <a:spLocks/>
          </p:cNvSpPr>
          <p:nvPr/>
        </p:nvSpPr>
        <p:spPr>
          <a:xfrm>
            <a:off x="1621944" y="3745475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-609600">
              <a:lnSpc>
                <a:spcPct val="100000"/>
              </a:lnSpc>
              <a:buFont typeface="Calibri"/>
              <a:buAutoNum type="arabicPeriod"/>
            </a:pPr>
            <a:r>
              <a:rPr lang="en-US" dirty="0"/>
              <a:t> ___ Matilda was ___ former pupil of ___ </a:t>
            </a:r>
            <a:r>
              <a:rPr lang="en-US" dirty="0" err="1"/>
              <a:t>Ms</a:t>
            </a:r>
            <a:r>
              <a:rPr lang="en-US" dirty="0"/>
              <a:t> </a:t>
            </a:r>
            <a:r>
              <a:rPr lang="en-US" dirty="0" err="1"/>
              <a:t>Muffet</a:t>
            </a:r>
            <a:r>
              <a:rPr lang="en-US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. </a:t>
            </a:r>
            <a:endParaRPr lang="en-US" dirty="0"/>
          </a:p>
          <a:p>
            <a:pPr indent="-609600">
              <a:lnSpc>
                <a:spcPct val="10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en-US" dirty="0"/>
              <a:t> ___ Browns were sure ___ Barry would succeed. </a:t>
            </a:r>
          </a:p>
          <a:p>
            <a:pPr indent="-609600">
              <a:lnSpc>
                <a:spcPct val="10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en-US" dirty="0"/>
              <a:t> ___ lecturer ___ Bob Singh was widely admired.</a:t>
            </a:r>
          </a:p>
          <a:p>
            <a:pPr indent="-609600">
              <a:lnSpc>
                <a:spcPct val="10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en-US" dirty="0"/>
              <a:t> ___ President Johnson did not seek re-election. </a:t>
            </a:r>
          </a:p>
          <a:p>
            <a:pPr indent="-609600">
              <a:lnSpc>
                <a:spcPct val="10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en-US" dirty="0"/>
              <a:t> ___ President gave a rousing speech at the convention.</a:t>
            </a:r>
          </a:p>
          <a:p>
            <a:pPr indent="-609600">
              <a:lnSpc>
                <a:spcPct val="10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en-US" dirty="0"/>
              <a:t> If I win in the lottery, I’ll buy ___ Bugatti. </a:t>
            </a:r>
          </a:p>
          <a:p>
            <a:pPr indent="-609600">
              <a:lnSpc>
                <a:spcPct val="10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en-US" dirty="0"/>
              <a:t> The most stylish car is ___ Bugatti. </a:t>
            </a:r>
          </a:p>
          <a:p>
            <a:pPr indent="0">
              <a:lnSpc>
                <a:spcPct val="100000"/>
              </a:lnSpc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 uiExpand="1" build="p"/>
    </p:bld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D8E7526-98E2-4B1B-B112-31806693F819}"/>
</file>

<file path=customXml/itemProps2.xml><?xml version="1.0" encoding="utf-8"?>
<ds:datastoreItem xmlns:ds="http://schemas.openxmlformats.org/officeDocument/2006/customXml" ds:itemID="{BE2224C1-63B4-4740-A7FD-68610F85BAF4}"/>
</file>

<file path=customXml/itemProps3.xml><?xml version="1.0" encoding="utf-8"?>
<ds:datastoreItem xmlns:ds="http://schemas.openxmlformats.org/officeDocument/2006/customXml" ds:itemID="{CBCFEEC4-6B99-46D6-9280-420BD9AFC9BF}"/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447</Words>
  <Application>Microsoft Office PowerPoint</Application>
  <PresentationFormat>Mukautettu</PresentationFormat>
  <Paragraphs>65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Artikkelit erisnimien kanssa  – Henkilönimet – More advanced</vt:lpstr>
      <vt:lpstr>Henkilönimet</vt:lpstr>
      <vt:lpstr>Henkilönimet</vt:lpstr>
      <vt:lpstr>Henkilönimet</vt:lpstr>
      <vt:lpstr>Practise. Add an article if needed.</vt:lpstr>
      <vt:lpstr>Practise. Add an article if needed.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Artikkelit erisnimien kanssa  Henkilönimet - More advanced</dc:title>
  <dc:creator>Väänänen Anna</dc:creator>
  <cp:lastModifiedBy>Paavilainen Laura</cp:lastModifiedBy>
  <cp:revision>6</cp:revision>
  <dcterms:created xsi:type="dcterms:W3CDTF">2020-05-05T09:10:38Z</dcterms:created>
  <dcterms:modified xsi:type="dcterms:W3CDTF">2022-08-16T09:50:59Z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