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88" r:id="rId12"/>
    <p:sldId id="290" r:id="rId13"/>
    <p:sldId id="291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B9901-2B52-4832-945C-70F72BF0ED23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83DDB-EB56-4FA1-B47B-45F20B21F9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1733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983DDB-EB56-4FA1-B47B-45F20B21F9FF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291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983DDB-EB56-4FA1-B47B-45F20B21F9FF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4952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2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28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6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8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3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9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0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96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7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5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0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839A9B9-F246-4779-A2BA-7AD3DAB54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86A7573-B2EC-5F36-2F52-98E524992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4964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fi-FI" sz="5600" i="0" dirty="0">
                <a:latin typeface="Arial Black" panose="020B0A04020102020204" pitchFamily="34" charset="0"/>
              </a:rPr>
              <a:t>VANHEMPAINILTA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E31C465-2E64-F763-BA91-5B253C945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4639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fi-FI" sz="3200" dirty="0">
                <a:latin typeface="Arial Black" panose="020B0A04020102020204" pitchFamily="34" charset="0"/>
              </a:rPr>
              <a:t>Riistavesi 19.8.2026 klo 18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89FF3C7-B796-4C63-BF20-B2EE56888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96" y="1"/>
            <a:ext cx="11282409" cy="2930115"/>
          </a:xfrm>
          <a:custGeom>
            <a:avLst/>
            <a:gdLst>
              <a:gd name="connsiteX0" fmla="*/ 1277174 w 11282409"/>
              <a:gd name="connsiteY0" fmla="*/ 0 h 2930115"/>
              <a:gd name="connsiteX1" fmla="*/ 11077320 w 11282409"/>
              <a:gd name="connsiteY1" fmla="*/ 0 h 2930115"/>
              <a:gd name="connsiteX2" fmla="*/ 10933044 w 11282409"/>
              <a:gd name="connsiteY2" fmla="*/ 93916 h 2930115"/>
              <a:gd name="connsiteX3" fmla="*/ 11087630 w 11282409"/>
              <a:gd name="connsiteY3" fmla="*/ 165214 h 2930115"/>
              <a:gd name="connsiteX4" fmla="*/ 10401271 w 11282409"/>
              <a:gd name="connsiteY4" fmla="*/ 582307 h 2930115"/>
              <a:gd name="connsiteX5" fmla="*/ 11038163 w 11282409"/>
              <a:gd name="connsiteY5" fmla="*/ 511009 h 2930115"/>
              <a:gd name="connsiteX6" fmla="*/ 11004154 w 11282409"/>
              <a:gd name="connsiteY6" fmla="*/ 568047 h 2930115"/>
              <a:gd name="connsiteX7" fmla="*/ 10970146 w 11282409"/>
              <a:gd name="connsiteY7" fmla="*/ 625085 h 2930115"/>
              <a:gd name="connsiteX8" fmla="*/ 11270042 w 11282409"/>
              <a:gd name="connsiteY8" fmla="*/ 589437 h 2930115"/>
              <a:gd name="connsiteX9" fmla="*/ 11270042 w 11282409"/>
              <a:gd name="connsiteY9" fmla="*/ 650039 h 2930115"/>
              <a:gd name="connsiteX10" fmla="*/ 11177291 w 11282409"/>
              <a:gd name="connsiteY10" fmla="*/ 721337 h 2930115"/>
              <a:gd name="connsiteX11" fmla="*/ 11270042 w 11282409"/>
              <a:gd name="connsiteY11" fmla="*/ 703512 h 2930115"/>
              <a:gd name="connsiteX12" fmla="*/ 11282409 w 11282409"/>
              <a:gd name="connsiteY12" fmla="*/ 703512 h 2930115"/>
              <a:gd name="connsiteX13" fmla="*/ 11282409 w 11282409"/>
              <a:gd name="connsiteY13" fmla="*/ 981574 h 2930115"/>
              <a:gd name="connsiteX14" fmla="*/ 4053985 w 11282409"/>
              <a:gd name="connsiteY14" fmla="*/ 2928005 h 2930115"/>
              <a:gd name="connsiteX15" fmla="*/ 3386175 w 11282409"/>
              <a:gd name="connsiteY15" fmla="*/ 2892355 h 2930115"/>
              <a:gd name="connsiteX16" fmla="*/ 3228499 w 11282409"/>
              <a:gd name="connsiteY16" fmla="*/ 2774714 h 2930115"/>
              <a:gd name="connsiteX17" fmla="*/ 3389267 w 11282409"/>
              <a:gd name="connsiteY17" fmla="*/ 2717676 h 2930115"/>
              <a:gd name="connsiteX18" fmla="*/ 3883942 w 11282409"/>
              <a:gd name="connsiteY18" fmla="*/ 2535866 h 2930115"/>
              <a:gd name="connsiteX19" fmla="*/ 3401634 w 11282409"/>
              <a:gd name="connsiteY19" fmla="*/ 2564386 h 2930115"/>
              <a:gd name="connsiteX20" fmla="*/ 4087994 w 11282409"/>
              <a:gd name="connsiteY20" fmla="*/ 2414660 h 2930115"/>
              <a:gd name="connsiteX21" fmla="*/ 4285864 w 11282409"/>
              <a:gd name="connsiteY21" fmla="*/ 2336233 h 2930115"/>
              <a:gd name="connsiteX22" fmla="*/ 4091088 w 11282409"/>
              <a:gd name="connsiteY22" fmla="*/ 2304149 h 2930115"/>
              <a:gd name="connsiteX23" fmla="*/ 3148114 w 11282409"/>
              <a:gd name="connsiteY23" fmla="*/ 2400401 h 2930115"/>
              <a:gd name="connsiteX24" fmla="*/ 3058455 w 11282409"/>
              <a:gd name="connsiteY24" fmla="*/ 2411095 h 2930115"/>
              <a:gd name="connsiteX25" fmla="*/ 2443203 w 11282409"/>
              <a:gd name="connsiteY25" fmla="*/ 2336233 h 2930115"/>
              <a:gd name="connsiteX26" fmla="*/ 2786383 w 11282409"/>
              <a:gd name="connsiteY26" fmla="*/ 2257805 h 2930115"/>
              <a:gd name="connsiteX27" fmla="*/ 2390644 w 11282409"/>
              <a:gd name="connsiteY27" fmla="*/ 2211461 h 2930115"/>
              <a:gd name="connsiteX28" fmla="*/ 1911429 w 11282409"/>
              <a:gd name="connsiteY28" fmla="*/ 2168683 h 2930115"/>
              <a:gd name="connsiteX29" fmla="*/ 1416755 w 11282409"/>
              <a:gd name="connsiteY29" fmla="*/ 2026087 h 2930115"/>
              <a:gd name="connsiteX30" fmla="*/ 1070483 w 11282409"/>
              <a:gd name="connsiteY30" fmla="*/ 1979743 h 2930115"/>
              <a:gd name="connsiteX31" fmla="*/ 1104491 w 11282409"/>
              <a:gd name="connsiteY31" fmla="*/ 1854972 h 2930115"/>
              <a:gd name="connsiteX32" fmla="*/ 1039566 w 11282409"/>
              <a:gd name="connsiteY32" fmla="*/ 1748026 h 2930115"/>
              <a:gd name="connsiteX33" fmla="*/ 1623900 w 11282409"/>
              <a:gd name="connsiteY33" fmla="*/ 1694553 h 2930115"/>
              <a:gd name="connsiteX34" fmla="*/ 1401296 w 11282409"/>
              <a:gd name="connsiteY34" fmla="*/ 1676728 h 2930115"/>
              <a:gd name="connsiteX35" fmla="*/ 1302362 w 11282409"/>
              <a:gd name="connsiteY35" fmla="*/ 1623255 h 2930115"/>
              <a:gd name="connsiteX36" fmla="*/ 1385838 w 11282409"/>
              <a:gd name="connsiteY36" fmla="*/ 1566216 h 2930115"/>
              <a:gd name="connsiteX37" fmla="*/ 1756843 w 11282409"/>
              <a:gd name="connsiteY37" fmla="*/ 1377277 h 2930115"/>
              <a:gd name="connsiteX38" fmla="*/ 721120 w 11282409"/>
              <a:gd name="connsiteY38" fmla="*/ 1387972 h 2930115"/>
              <a:gd name="connsiteX39" fmla="*/ 857154 w 11282409"/>
              <a:gd name="connsiteY39" fmla="*/ 1323803 h 2930115"/>
              <a:gd name="connsiteX40" fmla="*/ 2285525 w 11282409"/>
              <a:gd name="connsiteY40" fmla="*/ 924536 h 2930115"/>
              <a:gd name="connsiteX41" fmla="*/ 2569963 w 11282409"/>
              <a:gd name="connsiteY41" fmla="*/ 874628 h 2930115"/>
              <a:gd name="connsiteX42" fmla="*/ 1803218 w 11282409"/>
              <a:gd name="connsiteY42" fmla="*/ 856803 h 2930115"/>
              <a:gd name="connsiteX43" fmla="*/ 625276 w 11282409"/>
              <a:gd name="connsiteY43" fmla="*/ 682124 h 2930115"/>
              <a:gd name="connsiteX44" fmla="*/ 736578 w 11282409"/>
              <a:gd name="connsiteY44" fmla="*/ 521703 h 2930115"/>
              <a:gd name="connsiteX45" fmla="*/ 155336 w 11282409"/>
              <a:gd name="connsiteY45" fmla="*/ 550222 h 2930115"/>
              <a:gd name="connsiteX46" fmla="*/ 421223 w 11282409"/>
              <a:gd name="connsiteY46" fmla="*/ 425451 h 2930115"/>
              <a:gd name="connsiteX47" fmla="*/ 201712 w 11282409"/>
              <a:gd name="connsiteY47" fmla="*/ 404062 h 2930115"/>
              <a:gd name="connsiteX48" fmla="*/ 3843 w 11282409"/>
              <a:gd name="connsiteY48" fmla="*/ 314939 h 2930115"/>
              <a:gd name="connsiteX49" fmla="*/ 829329 w 11282409"/>
              <a:gd name="connsiteY49" fmla="*/ 175909 h 2930115"/>
              <a:gd name="connsiteX50" fmla="*/ 1045749 w 11282409"/>
              <a:gd name="connsiteY50" fmla="*/ 47572 h 2930115"/>
              <a:gd name="connsiteX51" fmla="*/ 1172509 w 11282409"/>
              <a:gd name="connsiteY51" fmla="*/ 11924 h 2930115"/>
              <a:gd name="connsiteX52" fmla="*/ 1257531 w 11282409"/>
              <a:gd name="connsiteY52" fmla="*/ 7914 h 293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282409" h="2930115">
                <a:moveTo>
                  <a:pt x="1277174" y="0"/>
                </a:moveTo>
                <a:lnTo>
                  <a:pt x="11077320" y="0"/>
                </a:lnTo>
                <a:lnTo>
                  <a:pt x="10933044" y="93916"/>
                </a:lnTo>
                <a:cubicBezTo>
                  <a:pt x="10973237" y="147389"/>
                  <a:pt x="11059805" y="83222"/>
                  <a:pt x="11087630" y="165214"/>
                </a:cubicBezTo>
                <a:cubicBezTo>
                  <a:pt x="10865028" y="304245"/>
                  <a:pt x="10660974" y="478924"/>
                  <a:pt x="10401271" y="582307"/>
                </a:cubicBezTo>
                <a:cubicBezTo>
                  <a:pt x="10614599" y="507443"/>
                  <a:pt x="10827927" y="543093"/>
                  <a:pt x="11038163" y="511009"/>
                </a:cubicBezTo>
                <a:cubicBezTo>
                  <a:pt x="11065988" y="553787"/>
                  <a:pt x="11019613" y="553787"/>
                  <a:pt x="11004154" y="568047"/>
                </a:cubicBezTo>
                <a:cubicBezTo>
                  <a:pt x="10988696" y="582307"/>
                  <a:pt x="10967053" y="593001"/>
                  <a:pt x="10970146" y="625085"/>
                </a:cubicBezTo>
                <a:cubicBezTo>
                  <a:pt x="11065988" y="639345"/>
                  <a:pt x="11171107" y="589437"/>
                  <a:pt x="11270042" y="589437"/>
                </a:cubicBezTo>
                <a:lnTo>
                  <a:pt x="11270042" y="650039"/>
                </a:lnTo>
                <a:cubicBezTo>
                  <a:pt x="11236032" y="671428"/>
                  <a:pt x="11192750" y="678558"/>
                  <a:pt x="11177291" y="721337"/>
                </a:cubicBezTo>
                <a:cubicBezTo>
                  <a:pt x="11208207" y="714208"/>
                  <a:pt x="11239125" y="710643"/>
                  <a:pt x="11270042" y="703512"/>
                </a:cubicBezTo>
                <a:lnTo>
                  <a:pt x="11282409" y="703512"/>
                </a:lnTo>
                <a:lnTo>
                  <a:pt x="11282409" y="981574"/>
                </a:lnTo>
                <a:cubicBezTo>
                  <a:pt x="9254245" y="2952959"/>
                  <a:pt x="4397165" y="2906615"/>
                  <a:pt x="4053985" y="2928005"/>
                </a:cubicBezTo>
                <a:cubicBezTo>
                  <a:pt x="3945776" y="2935134"/>
                  <a:pt x="3491294" y="2924439"/>
                  <a:pt x="3386175" y="2892355"/>
                </a:cubicBezTo>
                <a:cubicBezTo>
                  <a:pt x="3243956" y="2853141"/>
                  <a:pt x="3228499" y="2774714"/>
                  <a:pt x="3228499" y="2774714"/>
                </a:cubicBezTo>
                <a:cubicBezTo>
                  <a:pt x="3228499" y="2774714"/>
                  <a:pt x="3299608" y="2742630"/>
                  <a:pt x="3389267" y="2717676"/>
                </a:cubicBezTo>
                <a:cubicBezTo>
                  <a:pt x="3562404" y="2667768"/>
                  <a:pt x="3704623" y="2575080"/>
                  <a:pt x="3883942" y="2535866"/>
                </a:cubicBezTo>
                <a:cubicBezTo>
                  <a:pt x="3723173" y="2546561"/>
                  <a:pt x="3562404" y="2553691"/>
                  <a:pt x="3401634" y="2564386"/>
                </a:cubicBezTo>
                <a:cubicBezTo>
                  <a:pt x="3624237" y="2468133"/>
                  <a:pt x="3859208" y="2453874"/>
                  <a:pt x="4087994" y="2414660"/>
                </a:cubicBezTo>
                <a:cubicBezTo>
                  <a:pt x="4162197" y="2403966"/>
                  <a:pt x="4285864" y="2436049"/>
                  <a:pt x="4285864" y="2336233"/>
                </a:cubicBezTo>
                <a:cubicBezTo>
                  <a:pt x="4282774" y="2272064"/>
                  <a:pt x="4162197" y="2300584"/>
                  <a:pt x="4091088" y="2304149"/>
                </a:cubicBezTo>
                <a:cubicBezTo>
                  <a:pt x="3775732" y="2314843"/>
                  <a:pt x="3463469" y="2361187"/>
                  <a:pt x="3148114" y="2400401"/>
                </a:cubicBezTo>
                <a:cubicBezTo>
                  <a:pt x="3117196" y="2403966"/>
                  <a:pt x="3080097" y="2421790"/>
                  <a:pt x="3058455" y="2411095"/>
                </a:cubicBezTo>
                <a:cubicBezTo>
                  <a:pt x="2879135" y="2339797"/>
                  <a:pt x="2675082" y="2357622"/>
                  <a:pt x="2443203" y="2336233"/>
                </a:cubicBezTo>
                <a:cubicBezTo>
                  <a:pt x="2569963" y="2254241"/>
                  <a:pt x="2678173" y="2311278"/>
                  <a:pt x="2786383" y="2257805"/>
                </a:cubicBezTo>
                <a:cubicBezTo>
                  <a:pt x="2653440" y="2200766"/>
                  <a:pt x="2517405" y="2225722"/>
                  <a:pt x="2390644" y="2211461"/>
                </a:cubicBezTo>
                <a:cubicBezTo>
                  <a:pt x="2297893" y="2200766"/>
                  <a:pt x="1963988" y="2186507"/>
                  <a:pt x="1911429" y="2168683"/>
                </a:cubicBezTo>
                <a:cubicBezTo>
                  <a:pt x="1750660" y="2115209"/>
                  <a:pt x="1558974" y="2122339"/>
                  <a:pt x="1416755" y="2026087"/>
                </a:cubicBezTo>
                <a:cubicBezTo>
                  <a:pt x="1314728" y="1958354"/>
                  <a:pt x="1178693" y="2015393"/>
                  <a:pt x="1070483" y="1979743"/>
                </a:cubicBezTo>
                <a:cubicBezTo>
                  <a:pt x="1024107" y="1929835"/>
                  <a:pt x="1089033" y="1894186"/>
                  <a:pt x="1104491" y="1854972"/>
                </a:cubicBezTo>
                <a:cubicBezTo>
                  <a:pt x="1126133" y="1805064"/>
                  <a:pt x="1067391" y="1794370"/>
                  <a:pt x="1039566" y="1748026"/>
                </a:cubicBezTo>
                <a:cubicBezTo>
                  <a:pt x="1231252" y="1751591"/>
                  <a:pt x="1413663" y="1737331"/>
                  <a:pt x="1623900" y="1694553"/>
                </a:cubicBezTo>
                <a:cubicBezTo>
                  <a:pt x="1537332" y="1630384"/>
                  <a:pt x="1463130" y="1690987"/>
                  <a:pt x="1401296" y="1676728"/>
                </a:cubicBezTo>
                <a:cubicBezTo>
                  <a:pt x="1358012" y="1666033"/>
                  <a:pt x="1302362" y="1676728"/>
                  <a:pt x="1302362" y="1623255"/>
                </a:cubicBezTo>
                <a:cubicBezTo>
                  <a:pt x="1302362" y="1580476"/>
                  <a:pt x="1351829" y="1573345"/>
                  <a:pt x="1385838" y="1566216"/>
                </a:cubicBezTo>
                <a:cubicBezTo>
                  <a:pt x="1518781" y="1541262"/>
                  <a:pt x="1648633" y="1509178"/>
                  <a:pt x="1756843" y="1377277"/>
                </a:cubicBezTo>
                <a:cubicBezTo>
                  <a:pt x="1407480" y="1334499"/>
                  <a:pt x="1048840" y="1502049"/>
                  <a:pt x="721120" y="1387972"/>
                </a:cubicBezTo>
                <a:cubicBezTo>
                  <a:pt x="748945" y="1313109"/>
                  <a:pt x="813871" y="1327368"/>
                  <a:pt x="857154" y="1323803"/>
                </a:cubicBezTo>
                <a:cubicBezTo>
                  <a:pt x="1147775" y="1291720"/>
                  <a:pt x="2127849" y="903147"/>
                  <a:pt x="2285525" y="924536"/>
                </a:cubicBezTo>
                <a:cubicBezTo>
                  <a:pt x="2381369" y="935231"/>
                  <a:pt x="2480304" y="928101"/>
                  <a:pt x="2569963" y="874628"/>
                </a:cubicBezTo>
                <a:cubicBezTo>
                  <a:pt x="2678173" y="810460"/>
                  <a:pt x="1988721" y="945926"/>
                  <a:pt x="1803218" y="856803"/>
                </a:cubicBezTo>
                <a:cubicBezTo>
                  <a:pt x="1713559" y="814024"/>
                  <a:pt x="956090" y="689253"/>
                  <a:pt x="625276" y="682124"/>
                </a:cubicBezTo>
                <a:cubicBezTo>
                  <a:pt x="656194" y="614390"/>
                  <a:pt x="770587" y="617955"/>
                  <a:pt x="736578" y="521703"/>
                </a:cubicBezTo>
                <a:cubicBezTo>
                  <a:pt x="557259" y="514574"/>
                  <a:pt x="365573" y="575176"/>
                  <a:pt x="155336" y="550222"/>
                </a:cubicBezTo>
                <a:cubicBezTo>
                  <a:pt x="229537" y="464666"/>
                  <a:pt x="337746" y="471795"/>
                  <a:pt x="421223" y="425451"/>
                </a:cubicBezTo>
                <a:cubicBezTo>
                  <a:pt x="356297" y="361283"/>
                  <a:pt x="275913" y="400497"/>
                  <a:pt x="201712" y="404062"/>
                </a:cubicBezTo>
                <a:cubicBezTo>
                  <a:pt x="136786" y="407627"/>
                  <a:pt x="-27075" y="318505"/>
                  <a:pt x="3843" y="314939"/>
                </a:cubicBezTo>
                <a:cubicBezTo>
                  <a:pt x="282096" y="293551"/>
                  <a:pt x="551076" y="197299"/>
                  <a:pt x="829329" y="175909"/>
                </a:cubicBezTo>
                <a:cubicBezTo>
                  <a:pt x="922080" y="168779"/>
                  <a:pt x="1027200" y="175909"/>
                  <a:pt x="1045749" y="47572"/>
                </a:cubicBezTo>
                <a:cubicBezTo>
                  <a:pt x="1048840" y="11924"/>
                  <a:pt x="1039566" y="4795"/>
                  <a:pt x="1172509" y="11924"/>
                </a:cubicBezTo>
                <a:cubicBezTo>
                  <a:pt x="1198789" y="13707"/>
                  <a:pt x="1228933" y="14598"/>
                  <a:pt x="1257531" y="791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675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A9D11-224E-F872-11B6-080652643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063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Laatukysely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43298-79EA-3A30-F339-105D27010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582"/>
            <a:ext cx="10515600" cy="521638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OPPILAAT</a:t>
            </a:r>
          </a:p>
          <a:p>
            <a:r>
              <a:rPr lang="en-US" sz="2600" b="1" dirty="0" err="1"/>
              <a:t>Koulussa</a:t>
            </a:r>
            <a:r>
              <a:rPr lang="en-US" sz="2600" b="1" dirty="0"/>
              <a:t> </a:t>
            </a:r>
            <a:r>
              <a:rPr lang="en-US" sz="2600" b="1" dirty="0" err="1"/>
              <a:t>minua</a:t>
            </a:r>
            <a:r>
              <a:rPr lang="en-US" sz="2600" b="1" dirty="0"/>
              <a:t> </a:t>
            </a:r>
            <a:r>
              <a:rPr lang="en-US" sz="2600" b="1" dirty="0" err="1"/>
              <a:t>kannustetaan</a:t>
            </a:r>
            <a:r>
              <a:rPr lang="en-US" sz="2600" b="1" dirty="0"/>
              <a:t> </a:t>
            </a:r>
            <a:r>
              <a:rPr lang="en-US" sz="2600" b="1" dirty="0" err="1"/>
              <a:t>löytämään</a:t>
            </a:r>
            <a:r>
              <a:rPr lang="en-US" sz="2600" b="1" dirty="0"/>
              <a:t> </a:t>
            </a:r>
            <a:r>
              <a:rPr lang="en-US" sz="2600" b="1" dirty="0" err="1"/>
              <a:t>omat</a:t>
            </a:r>
            <a:r>
              <a:rPr lang="en-US" sz="2600" b="1" dirty="0"/>
              <a:t> </a:t>
            </a:r>
            <a:r>
              <a:rPr lang="en-US" sz="2600" b="1" dirty="0" err="1"/>
              <a:t>vahvuuteni</a:t>
            </a:r>
            <a:r>
              <a:rPr lang="en-US" sz="2600" b="1" dirty="0"/>
              <a:t> </a:t>
            </a:r>
            <a:r>
              <a:rPr lang="en-US" b="1" dirty="0"/>
              <a:t>                    4,0 / ka 3,8</a:t>
            </a:r>
          </a:p>
          <a:p>
            <a:r>
              <a:rPr lang="en-US" b="1" dirty="0" err="1"/>
              <a:t>Kouluun</a:t>
            </a:r>
            <a:r>
              <a:rPr lang="en-US" b="1" dirty="0"/>
              <a:t> on kiva </a:t>
            </a:r>
            <a:r>
              <a:rPr lang="en-US" b="1" dirty="0" err="1"/>
              <a:t>mennä</a:t>
            </a:r>
            <a:r>
              <a:rPr lang="en-US" b="1" dirty="0"/>
              <a:t>            4,2 / ka 4,0</a:t>
            </a:r>
          </a:p>
          <a:p>
            <a:r>
              <a:rPr lang="en-US" b="1" dirty="0" err="1"/>
              <a:t>Läksyjä</a:t>
            </a:r>
            <a:r>
              <a:rPr lang="en-US" b="1" dirty="0"/>
              <a:t> on </a:t>
            </a:r>
            <a:r>
              <a:rPr lang="en-US" b="1" dirty="0" err="1"/>
              <a:t>sopiva</a:t>
            </a:r>
            <a:r>
              <a:rPr lang="en-US" b="1" dirty="0"/>
              <a:t> </a:t>
            </a:r>
            <a:r>
              <a:rPr lang="en-US" b="1" dirty="0" err="1"/>
              <a:t>määrä</a:t>
            </a:r>
            <a:r>
              <a:rPr lang="en-US" b="1" dirty="0"/>
              <a:t>           3,8 / ka 3,6</a:t>
            </a:r>
          </a:p>
          <a:p>
            <a:r>
              <a:rPr lang="en-US" b="1" dirty="0" err="1"/>
              <a:t>Läksyt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sopivan</a:t>
            </a:r>
            <a:r>
              <a:rPr lang="en-US" b="1" dirty="0"/>
              <a:t> </a:t>
            </a:r>
            <a:r>
              <a:rPr lang="en-US" b="1" dirty="0" err="1"/>
              <a:t>haastavia</a:t>
            </a:r>
            <a:r>
              <a:rPr lang="en-US" b="1" dirty="0"/>
              <a:t>         4,0 / ka 3,7</a:t>
            </a:r>
          </a:p>
          <a:p>
            <a:r>
              <a:rPr lang="en-US" b="1" dirty="0" err="1"/>
              <a:t>Läksyt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sopivan</a:t>
            </a:r>
            <a:r>
              <a:rPr lang="en-US" b="1" dirty="0"/>
              <a:t> </a:t>
            </a:r>
            <a:r>
              <a:rPr lang="en-US" b="1" dirty="0" err="1"/>
              <a:t>helppoja</a:t>
            </a:r>
            <a:r>
              <a:rPr lang="en-US" b="1" dirty="0"/>
              <a:t>         4,3 / ka 4,1</a:t>
            </a:r>
          </a:p>
          <a:p>
            <a:r>
              <a:rPr lang="en-US" b="1" dirty="0" err="1"/>
              <a:t>Liikun</a:t>
            </a:r>
            <a:r>
              <a:rPr lang="en-US" b="1" dirty="0"/>
              <a:t> </a:t>
            </a:r>
            <a:r>
              <a:rPr lang="en-US" b="1" dirty="0" err="1"/>
              <a:t>vähintään</a:t>
            </a:r>
            <a:r>
              <a:rPr lang="en-US" b="1" dirty="0"/>
              <a:t> 2 </a:t>
            </a:r>
            <a:r>
              <a:rPr lang="en-US" b="1" dirty="0" err="1"/>
              <a:t>tuntia</a:t>
            </a:r>
            <a:r>
              <a:rPr lang="en-US" b="1" dirty="0"/>
              <a:t> / </a:t>
            </a:r>
            <a:r>
              <a:rPr lang="en-US" b="1" dirty="0" err="1"/>
              <a:t>pv</a:t>
            </a:r>
            <a:r>
              <a:rPr lang="en-US" b="1" dirty="0"/>
              <a:t>         4,4 / ka 4,2</a:t>
            </a:r>
          </a:p>
          <a:p>
            <a:r>
              <a:rPr lang="en-US" b="1" dirty="0" err="1"/>
              <a:t>Luokassani</a:t>
            </a:r>
            <a:r>
              <a:rPr lang="en-US" b="1" dirty="0"/>
              <a:t> on </a:t>
            </a:r>
            <a:r>
              <a:rPr lang="en-US" b="1" dirty="0" err="1"/>
              <a:t>hyvä</a:t>
            </a:r>
            <a:r>
              <a:rPr lang="en-US" b="1" dirty="0"/>
              <a:t> </a:t>
            </a:r>
            <a:r>
              <a:rPr lang="en-US" b="1" dirty="0" err="1"/>
              <a:t>työrauha</a:t>
            </a:r>
            <a:r>
              <a:rPr lang="en-US" b="1" dirty="0"/>
              <a:t>         3,6 / ka 3,3</a:t>
            </a:r>
          </a:p>
          <a:p>
            <a:r>
              <a:rPr lang="en-US" b="1" dirty="0" err="1"/>
              <a:t>Minulla</a:t>
            </a:r>
            <a:r>
              <a:rPr lang="en-US" b="1" dirty="0"/>
              <a:t> on </a:t>
            </a:r>
            <a:r>
              <a:rPr lang="en-US" b="1" dirty="0" err="1"/>
              <a:t>kavereita</a:t>
            </a:r>
            <a:r>
              <a:rPr lang="en-US" b="1" dirty="0"/>
              <a:t> </a:t>
            </a:r>
            <a:r>
              <a:rPr lang="en-US" b="1" dirty="0" err="1"/>
              <a:t>koulussa</a:t>
            </a:r>
            <a:r>
              <a:rPr lang="en-US" b="1" dirty="0"/>
              <a:t>         4,7 / ka 4,4</a:t>
            </a:r>
          </a:p>
          <a:p>
            <a:r>
              <a:rPr lang="en-US" b="1" dirty="0" err="1"/>
              <a:t>Opettaja</a:t>
            </a:r>
            <a:r>
              <a:rPr lang="en-US" b="1" dirty="0"/>
              <a:t> </a:t>
            </a:r>
            <a:r>
              <a:rPr lang="en-US" b="1" dirty="0" err="1"/>
              <a:t>opettaa</a:t>
            </a:r>
            <a:r>
              <a:rPr lang="en-US" b="1" dirty="0"/>
              <a:t> </a:t>
            </a:r>
            <a:r>
              <a:rPr lang="en-US" b="1" dirty="0" err="1"/>
              <a:t>hyvin</a:t>
            </a:r>
            <a:r>
              <a:rPr lang="en-US" b="1" dirty="0"/>
              <a:t>            4,9 / ka 4,7</a:t>
            </a:r>
          </a:p>
          <a:p>
            <a:r>
              <a:rPr lang="en-US" b="1" dirty="0" err="1"/>
              <a:t>Tunnen</a:t>
            </a:r>
            <a:r>
              <a:rPr lang="en-US" b="1" dirty="0"/>
              <a:t> </a:t>
            </a:r>
            <a:r>
              <a:rPr lang="en-US" b="1" dirty="0" err="1"/>
              <a:t>oloni</a:t>
            </a:r>
            <a:r>
              <a:rPr lang="en-US" b="1" dirty="0"/>
              <a:t> </a:t>
            </a:r>
            <a:r>
              <a:rPr lang="en-US" b="1" dirty="0" err="1"/>
              <a:t>turvalliseksi</a:t>
            </a:r>
            <a:r>
              <a:rPr lang="en-US" b="1" dirty="0"/>
              <a:t> </a:t>
            </a:r>
            <a:r>
              <a:rPr lang="en-US" b="1" dirty="0" err="1"/>
              <a:t>koulussa</a:t>
            </a:r>
            <a:r>
              <a:rPr lang="en-US" b="1" dirty="0"/>
              <a:t>       4,4 / ka 4,1</a:t>
            </a:r>
          </a:p>
        </p:txBody>
      </p:sp>
    </p:spTree>
    <p:extLst>
      <p:ext uri="{BB962C8B-B14F-4D97-AF65-F5344CB8AC3E}">
        <p14:creationId xmlns:p14="http://schemas.microsoft.com/office/powerpoint/2010/main" val="805891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2263E-9CE7-9C03-E6CC-9003757E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24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Laatukysely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6D61C-C5F7-11D0-EDC6-A486A84E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625"/>
            <a:ext cx="10515600" cy="5113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OPPILAAT</a:t>
            </a:r>
          </a:p>
          <a:p>
            <a:r>
              <a:rPr lang="en-US" b="1" dirty="0" err="1"/>
              <a:t>Arvostan</a:t>
            </a:r>
            <a:r>
              <a:rPr lang="en-US" b="1" dirty="0"/>
              <a:t> </a:t>
            </a:r>
            <a:r>
              <a:rPr lang="en-US" b="1" dirty="0" err="1"/>
              <a:t>itseäni</a:t>
            </a:r>
            <a:r>
              <a:rPr lang="en-US" b="1" dirty="0"/>
              <a:t> </a:t>
            </a:r>
            <a:r>
              <a:rPr lang="en-US" b="1" dirty="0" err="1"/>
              <a:t>juuri</a:t>
            </a:r>
            <a:r>
              <a:rPr lang="en-US" b="1" dirty="0"/>
              <a:t> </a:t>
            </a:r>
            <a:r>
              <a:rPr lang="en-US" b="1" dirty="0" err="1"/>
              <a:t>sellaisena</a:t>
            </a:r>
            <a:r>
              <a:rPr lang="en-US" b="1" dirty="0"/>
              <a:t> </a:t>
            </a:r>
            <a:r>
              <a:rPr lang="en-US" b="1" dirty="0" err="1"/>
              <a:t>kuin</a:t>
            </a:r>
            <a:r>
              <a:rPr lang="en-US" b="1" dirty="0"/>
              <a:t> </a:t>
            </a:r>
            <a:r>
              <a:rPr lang="en-US" b="1" dirty="0" err="1"/>
              <a:t>olen</a:t>
            </a:r>
            <a:r>
              <a:rPr lang="en-US" b="1" dirty="0"/>
              <a:t>    4,2 / ka 3,9</a:t>
            </a:r>
          </a:p>
          <a:p>
            <a:r>
              <a:rPr lang="en-US" b="1" dirty="0" err="1"/>
              <a:t>Huoltajat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kiinnostuneita</a:t>
            </a:r>
            <a:r>
              <a:rPr lang="en-US" b="1" dirty="0"/>
              <a:t> </a:t>
            </a:r>
            <a:r>
              <a:rPr lang="en-US" b="1" dirty="0" err="1"/>
              <a:t>koulunkäynnistäni</a:t>
            </a:r>
            <a:r>
              <a:rPr lang="en-US" b="1" dirty="0"/>
              <a:t> 4,4 / ka 4,3</a:t>
            </a:r>
          </a:p>
          <a:p>
            <a:r>
              <a:rPr lang="en-US" b="1" dirty="0" err="1"/>
              <a:t>Käyttämäni</a:t>
            </a:r>
            <a:r>
              <a:rPr lang="en-US" b="1" dirty="0"/>
              <a:t> </a:t>
            </a:r>
            <a:r>
              <a:rPr lang="en-US" b="1" dirty="0" err="1"/>
              <a:t>aika</a:t>
            </a:r>
            <a:r>
              <a:rPr lang="en-US" b="1" dirty="0"/>
              <a:t> </a:t>
            </a:r>
            <a:r>
              <a:rPr lang="en-US" b="1" dirty="0" err="1"/>
              <a:t>digilaitteilla</a:t>
            </a:r>
            <a:r>
              <a:rPr lang="en-US" b="1" dirty="0"/>
              <a:t> on </a:t>
            </a:r>
            <a:r>
              <a:rPr lang="en-US" b="1" dirty="0" err="1"/>
              <a:t>kohtuullista</a:t>
            </a:r>
            <a:r>
              <a:rPr lang="en-US" b="1" dirty="0"/>
              <a:t>   3,9 / ka 3,7</a:t>
            </a:r>
          </a:p>
          <a:p>
            <a:r>
              <a:rPr lang="en-US" b="1" dirty="0" err="1"/>
              <a:t>Keskityn</a:t>
            </a:r>
            <a:r>
              <a:rPr lang="en-US" b="1" dirty="0"/>
              <a:t> </a:t>
            </a:r>
            <a:r>
              <a:rPr lang="en-US" b="1" dirty="0" err="1"/>
              <a:t>oppitunnilla</a:t>
            </a:r>
            <a:r>
              <a:rPr lang="en-US" b="1" dirty="0"/>
              <a:t> </a:t>
            </a:r>
            <a:r>
              <a:rPr lang="en-US" b="1" dirty="0" err="1"/>
              <a:t>opetettavaan</a:t>
            </a:r>
            <a:r>
              <a:rPr lang="en-US" b="1" dirty="0"/>
              <a:t> </a:t>
            </a:r>
            <a:r>
              <a:rPr lang="en-US" b="1" dirty="0" err="1"/>
              <a:t>asiaan</a:t>
            </a:r>
            <a:r>
              <a:rPr lang="en-US" b="1" dirty="0"/>
              <a:t>    4,0 / ka 3,9</a:t>
            </a:r>
          </a:p>
          <a:p>
            <a:r>
              <a:rPr lang="en-US" b="1" dirty="0" err="1"/>
              <a:t>Kuraattori</a:t>
            </a:r>
            <a:r>
              <a:rPr lang="en-US" b="1" dirty="0"/>
              <a:t> on </a:t>
            </a:r>
            <a:r>
              <a:rPr lang="en-US" b="1" dirty="0" err="1"/>
              <a:t>helppo</a:t>
            </a:r>
            <a:r>
              <a:rPr lang="en-US" b="1" dirty="0"/>
              <a:t> </a:t>
            </a:r>
            <a:r>
              <a:rPr lang="en-US" b="1" dirty="0" err="1"/>
              <a:t>tavoittaa</a:t>
            </a:r>
            <a:r>
              <a:rPr lang="en-US" b="1" dirty="0"/>
              <a:t>         3,1 / ka 3,3</a:t>
            </a:r>
          </a:p>
          <a:p>
            <a:r>
              <a:rPr lang="en-US" b="1" dirty="0" err="1"/>
              <a:t>Psykologi</a:t>
            </a:r>
            <a:r>
              <a:rPr lang="en-US" b="1" dirty="0"/>
              <a:t> on </a:t>
            </a:r>
            <a:r>
              <a:rPr lang="en-US" b="1" dirty="0" err="1"/>
              <a:t>helppo</a:t>
            </a:r>
            <a:r>
              <a:rPr lang="en-US" b="1" dirty="0"/>
              <a:t> </a:t>
            </a:r>
            <a:r>
              <a:rPr lang="en-US" b="1" dirty="0" err="1"/>
              <a:t>tavoittaa</a:t>
            </a:r>
            <a:r>
              <a:rPr lang="en-US" b="1" dirty="0"/>
              <a:t>         3,0 / ka 3,2</a:t>
            </a:r>
          </a:p>
          <a:p>
            <a:r>
              <a:rPr lang="en-US" b="1" dirty="0" err="1"/>
              <a:t>Terveydenhoitaja</a:t>
            </a:r>
            <a:r>
              <a:rPr lang="en-US" b="1" dirty="0"/>
              <a:t> on </a:t>
            </a:r>
            <a:r>
              <a:rPr lang="en-US" b="1" dirty="0" err="1"/>
              <a:t>helppo</a:t>
            </a:r>
            <a:r>
              <a:rPr lang="en-US" b="1" dirty="0"/>
              <a:t> </a:t>
            </a:r>
            <a:r>
              <a:rPr lang="en-US" b="1" dirty="0" err="1"/>
              <a:t>tavoittaa</a:t>
            </a:r>
            <a:r>
              <a:rPr lang="en-US" b="1" dirty="0"/>
              <a:t>      3,6 / ka 3,6</a:t>
            </a:r>
          </a:p>
          <a:p>
            <a:r>
              <a:rPr lang="en-US" b="1" dirty="0" err="1"/>
              <a:t>Koulun</a:t>
            </a:r>
            <a:r>
              <a:rPr lang="en-US" b="1" dirty="0"/>
              <a:t> </a:t>
            </a:r>
            <a:r>
              <a:rPr lang="en-US" b="1" dirty="0" err="1"/>
              <a:t>sisätilat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viihtyisät</a:t>
            </a:r>
            <a:r>
              <a:rPr lang="en-US" b="1" dirty="0"/>
              <a:t>         3,5 / ka 2,9</a:t>
            </a:r>
          </a:p>
          <a:p>
            <a:r>
              <a:rPr lang="en-US" b="1" dirty="0" err="1"/>
              <a:t>Koulun</a:t>
            </a:r>
            <a:r>
              <a:rPr lang="en-US" b="1" dirty="0"/>
              <a:t> </a:t>
            </a:r>
            <a:r>
              <a:rPr lang="en-US" b="1" dirty="0" err="1"/>
              <a:t>piha</a:t>
            </a:r>
            <a:r>
              <a:rPr lang="en-US" b="1" dirty="0"/>
              <a:t> on kiva ja </a:t>
            </a:r>
            <a:r>
              <a:rPr lang="en-US" b="1" dirty="0" err="1"/>
              <a:t>innostava</a:t>
            </a:r>
            <a:r>
              <a:rPr lang="en-US" b="1" dirty="0"/>
              <a:t>        4,1 / ka 3,6  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54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E3CD8-4050-4BFD-F21E-9BAB39051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990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Laatukysely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CE393-529D-BE41-35F8-60CD78319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0696"/>
            <a:ext cx="10515600" cy="529697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HUOLTAJAT</a:t>
            </a:r>
          </a:p>
          <a:p>
            <a:r>
              <a:rPr lang="en-US" b="1" dirty="0" err="1"/>
              <a:t>Tiedän</a:t>
            </a:r>
            <a:r>
              <a:rPr lang="en-US" b="1" dirty="0"/>
              <a:t> </a:t>
            </a:r>
            <a:r>
              <a:rPr lang="en-US" b="1" dirty="0" err="1"/>
              <a:t>mitä</a:t>
            </a:r>
            <a:r>
              <a:rPr lang="en-US" b="1" dirty="0"/>
              <a:t> </a:t>
            </a:r>
            <a:r>
              <a:rPr lang="en-US" b="1" dirty="0" err="1"/>
              <a:t>lapsi</a:t>
            </a:r>
            <a:r>
              <a:rPr lang="en-US" b="1" dirty="0"/>
              <a:t> </a:t>
            </a:r>
            <a:r>
              <a:rPr lang="en-US" b="1" dirty="0" err="1"/>
              <a:t>tekee</a:t>
            </a:r>
            <a:r>
              <a:rPr lang="en-US" b="1" dirty="0"/>
              <a:t> </a:t>
            </a:r>
            <a:r>
              <a:rPr lang="en-US" b="1" dirty="0" err="1"/>
              <a:t>vapaa-ajalla</a:t>
            </a:r>
            <a:r>
              <a:rPr lang="en-US" b="1" dirty="0"/>
              <a:t>       4,2 / ka 4.0</a:t>
            </a:r>
          </a:p>
          <a:p>
            <a:r>
              <a:rPr lang="en-US" b="1" dirty="0" err="1"/>
              <a:t>Ajatuksiani</a:t>
            </a:r>
            <a:r>
              <a:rPr lang="en-US" b="1" dirty="0"/>
              <a:t> </a:t>
            </a:r>
            <a:r>
              <a:rPr lang="en-US" b="1" dirty="0" err="1"/>
              <a:t>kuunnellaan</a:t>
            </a:r>
            <a:r>
              <a:rPr lang="en-US" b="1" dirty="0"/>
              <a:t> </a:t>
            </a:r>
            <a:r>
              <a:rPr lang="en-US" b="1" dirty="0" err="1"/>
              <a:t>koulun</a:t>
            </a:r>
            <a:r>
              <a:rPr lang="en-US" b="1" dirty="0"/>
              <a:t> </a:t>
            </a:r>
            <a:r>
              <a:rPr lang="en-US" b="1" dirty="0" err="1"/>
              <a:t>tapaamisissa</a:t>
            </a:r>
            <a:r>
              <a:rPr lang="en-US" b="1" dirty="0"/>
              <a:t>    4,2 / ka 4,2</a:t>
            </a:r>
          </a:p>
          <a:p>
            <a:r>
              <a:rPr lang="en-US" b="1" dirty="0" err="1"/>
              <a:t>Koulu</a:t>
            </a:r>
            <a:r>
              <a:rPr lang="en-US" b="1" dirty="0"/>
              <a:t> </a:t>
            </a:r>
            <a:r>
              <a:rPr lang="en-US" b="1" dirty="0" err="1"/>
              <a:t>tiedottaa</a:t>
            </a:r>
            <a:r>
              <a:rPr lang="en-US" b="1" dirty="0"/>
              <a:t> </a:t>
            </a:r>
            <a:r>
              <a:rPr lang="en-US" b="1" dirty="0" err="1"/>
              <a:t>ajankohtaisista</a:t>
            </a:r>
            <a:r>
              <a:rPr lang="en-US" b="1" dirty="0"/>
              <a:t> </a:t>
            </a:r>
            <a:r>
              <a:rPr lang="en-US" b="1" dirty="0" err="1"/>
              <a:t>asioista</a:t>
            </a:r>
            <a:r>
              <a:rPr lang="en-US" b="1" dirty="0"/>
              <a:t>      4,5 / ka 4,5</a:t>
            </a:r>
          </a:p>
          <a:p>
            <a:r>
              <a:rPr lang="en-US" b="1" dirty="0" err="1"/>
              <a:t>Koulussa</a:t>
            </a:r>
            <a:r>
              <a:rPr lang="en-US" b="1" dirty="0"/>
              <a:t> </a:t>
            </a:r>
            <a:r>
              <a:rPr lang="en-US" b="1" dirty="0" err="1"/>
              <a:t>kannustetaan</a:t>
            </a:r>
            <a:r>
              <a:rPr lang="en-US" b="1" dirty="0"/>
              <a:t> </a:t>
            </a:r>
            <a:r>
              <a:rPr lang="en-US" b="1" dirty="0" err="1"/>
              <a:t>lastani</a:t>
            </a:r>
            <a:r>
              <a:rPr lang="en-US" b="1" dirty="0"/>
              <a:t> </a:t>
            </a:r>
            <a:r>
              <a:rPr lang="en-US" b="1" dirty="0" err="1"/>
              <a:t>löytämään</a:t>
            </a:r>
            <a:r>
              <a:rPr lang="en-US" b="1" dirty="0"/>
              <a:t> </a:t>
            </a:r>
            <a:r>
              <a:rPr lang="en-US" b="1" dirty="0" err="1"/>
              <a:t>omat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vahvuutensa</a:t>
            </a:r>
            <a:r>
              <a:rPr lang="en-US" b="1" dirty="0"/>
              <a:t>                   	4,0 / ka 3,9</a:t>
            </a:r>
          </a:p>
          <a:p>
            <a:r>
              <a:rPr lang="en-US" b="1" dirty="0" err="1"/>
              <a:t>Koulussa</a:t>
            </a:r>
            <a:r>
              <a:rPr lang="en-US" b="1" dirty="0"/>
              <a:t> </a:t>
            </a:r>
            <a:r>
              <a:rPr lang="en-US" b="1" dirty="0" err="1"/>
              <a:t>toimitaan</a:t>
            </a:r>
            <a:r>
              <a:rPr lang="en-US" b="1" dirty="0"/>
              <a:t> </a:t>
            </a:r>
            <a:r>
              <a:rPr lang="en-US" b="1" dirty="0" err="1"/>
              <a:t>lapseni</a:t>
            </a:r>
            <a:r>
              <a:rPr lang="en-US" b="1" dirty="0"/>
              <a:t> </a:t>
            </a:r>
            <a:r>
              <a:rPr lang="en-US" b="1" dirty="0" err="1"/>
              <a:t>parhaaksi</a:t>
            </a:r>
            <a:r>
              <a:rPr lang="en-US" b="1" dirty="0"/>
              <a:t>       4,3 / ka 4,3</a:t>
            </a:r>
          </a:p>
          <a:p>
            <a:r>
              <a:rPr lang="en-US" sz="2600" b="1" dirty="0" err="1"/>
              <a:t>Koulusta</a:t>
            </a:r>
            <a:r>
              <a:rPr lang="en-US" sz="2600" b="1" dirty="0"/>
              <a:t> </a:t>
            </a:r>
            <a:r>
              <a:rPr lang="en-US" sz="2600" b="1" dirty="0" err="1"/>
              <a:t>välittyy</a:t>
            </a:r>
            <a:r>
              <a:rPr lang="en-US" sz="2600" b="1" dirty="0"/>
              <a:t> </a:t>
            </a:r>
            <a:r>
              <a:rPr lang="en-US" sz="2600" b="1" dirty="0" err="1"/>
              <a:t>kannustava</a:t>
            </a:r>
            <a:r>
              <a:rPr lang="en-US" sz="2600" b="1" dirty="0"/>
              <a:t> ja </a:t>
            </a:r>
            <a:r>
              <a:rPr lang="en-US" sz="2600" b="1" dirty="0" err="1"/>
              <a:t>myönteinen</a:t>
            </a:r>
            <a:r>
              <a:rPr lang="en-US" sz="2600" b="1" dirty="0"/>
              <a:t> </a:t>
            </a:r>
            <a:r>
              <a:rPr lang="en-US" sz="2600" b="1" dirty="0" err="1"/>
              <a:t>ilmapiiri</a:t>
            </a:r>
            <a:r>
              <a:rPr lang="en-US" sz="2600" b="1" dirty="0"/>
              <a:t> 	</a:t>
            </a:r>
            <a:r>
              <a:rPr lang="en-US" b="1" dirty="0"/>
              <a:t>4,2 / ka 4,1  </a:t>
            </a:r>
          </a:p>
          <a:p>
            <a:r>
              <a:rPr lang="en-US" b="1" dirty="0" err="1"/>
              <a:t>Läksyjä</a:t>
            </a:r>
            <a:r>
              <a:rPr lang="en-US" b="1" dirty="0"/>
              <a:t> on </a:t>
            </a:r>
            <a:r>
              <a:rPr lang="en-US" b="1" dirty="0" err="1"/>
              <a:t>sopiva</a:t>
            </a:r>
            <a:r>
              <a:rPr lang="en-US" b="1" dirty="0"/>
              <a:t> </a:t>
            </a:r>
            <a:r>
              <a:rPr lang="en-US" b="1" dirty="0" err="1"/>
              <a:t>määrä</a:t>
            </a:r>
            <a:r>
              <a:rPr lang="en-US" b="1" dirty="0"/>
              <a:t>            4,0 / ka 4,0</a:t>
            </a:r>
          </a:p>
          <a:p>
            <a:r>
              <a:rPr lang="en-US" b="1" dirty="0" err="1"/>
              <a:t>Läksyt</a:t>
            </a:r>
            <a:r>
              <a:rPr lang="en-US" b="1" dirty="0"/>
              <a:t> on </a:t>
            </a:r>
            <a:r>
              <a:rPr lang="en-US" b="1" dirty="0" err="1"/>
              <a:t>sopivan</a:t>
            </a:r>
            <a:r>
              <a:rPr lang="en-US" b="1" dirty="0"/>
              <a:t> </a:t>
            </a:r>
            <a:r>
              <a:rPr lang="en-US" b="1" dirty="0" err="1"/>
              <a:t>haastavia</a:t>
            </a:r>
            <a:r>
              <a:rPr lang="en-US" b="1" dirty="0"/>
              <a:t>           4,1 / ka 4,0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08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682B-D516-3EAC-3692-0C98C5E8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843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Laatukysely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DA895-7EE5-8182-D15F-709094EA9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876" y="109582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HUOLTAJAT</a:t>
            </a:r>
          </a:p>
          <a:p>
            <a:r>
              <a:rPr lang="en-US" b="1" dirty="0" err="1"/>
              <a:t>Lapsella</a:t>
            </a:r>
            <a:r>
              <a:rPr lang="en-US" b="1" dirty="0"/>
              <a:t> on </a:t>
            </a:r>
            <a:r>
              <a:rPr lang="en-US" b="1" dirty="0" err="1"/>
              <a:t>kavereita</a:t>
            </a:r>
            <a:r>
              <a:rPr lang="en-US" b="1" dirty="0"/>
              <a:t> </a:t>
            </a:r>
            <a:r>
              <a:rPr lang="en-US" b="1" dirty="0" err="1"/>
              <a:t>koulussa</a:t>
            </a:r>
            <a:r>
              <a:rPr lang="en-US" b="1" dirty="0"/>
              <a:t>        4,5 / ka 4,4</a:t>
            </a:r>
          </a:p>
          <a:p>
            <a:r>
              <a:rPr lang="en-US" b="1" dirty="0"/>
              <a:t>Lapsi </a:t>
            </a:r>
            <a:r>
              <a:rPr lang="en-US" b="1" dirty="0" err="1"/>
              <a:t>liikkuu</a:t>
            </a:r>
            <a:r>
              <a:rPr lang="en-US" b="1" dirty="0"/>
              <a:t> </a:t>
            </a:r>
            <a:r>
              <a:rPr lang="en-US" b="1" dirty="0" err="1"/>
              <a:t>vähintään</a:t>
            </a:r>
            <a:r>
              <a:rPr lang="en-US" b="1" dirty="0"/>
              <a:t> 2 h/</a:t>
            </a:r>
            <a:r>
              <a:rPr lang="en-US" b="1" dirty="0" err="1"/>
              <a:t>päivä</a:t>
            </a:r>
            <a:r>
              <a:rPr lang="en-US" b="1" dirty="0"/>
              <a:t>      4,1 / ka 4,0</a:t>
            </a:r>
          </a:p>
          <a:p>
            <a:r>
              <a:rPr lang="en-US" sz="2600" b="1" dirty="0"/>
              <a:t>Olen </a:t>
            </a:r>
            <a:r>
              <a:rPr lang="en-US" sz="2600" b="1" dirty="0" err="1"/>
              <a:t>tyytyväinen</a:t>
            </a:r>
            <a:r>
              <a:rPr lang="en-US" sz="2600" b="1" dirty="0"/>
              <a:t> </a:t>
            </a:r>
            <a:r>
              <a:rPr lang="en-US" sz="2600" b="1" dirty="0" err="1"/>
              <a:t>lapseni</a:t>
            </a:r>
            <a:r>
              <a:rPr lang="en-US" sz="2600" b="1" dirty="0"/>
              <a:t> </a:t>
            </a:r>
            <a:r>
              <a:rPr lang="en-US" sz="2600" b="1" dirty="0" err="1"/>
              <a:t>saamaan</a:t>
            </a:r>
            <a:r>
              <a:rPr lang="en-US" sz="2600" b="1" dirty="0"/>
              <a:t> </a:t>
            </a:r>
            <a:r>
              <a:rPr lang="en-US" sz="2600" b="1" dirty="0" err="1"/>
              <a:t>opetukseen</a:t>
            </a:r>
            <a:r>
              <a:rPr lang="en-US" sz="2600" b="1" dirty="0"/>
              <a:t> </a:t>
            </a:r>
            <a:r>
              <a:rPr lang="en-US" b="1" dirty="0"/>
              <a:t>4,2 / ka 4,2</a:t>
            </a:r>
          </a:p>
          <a:p>
            <a:r>
              <a:rPr lang="en-US" b="1" dirty="0" err="1"/>
              <a:t>Tiedän</a:t>
            </a:r>
            <a:r>
              <a:rPr lang="en-US" b="1" dirty="0"/>
              <a:t> </a:t>
            </a:r>
            <a:r>
              <a:rPr lang="en-US" b="1" dirty="0" err="1"/>
              <a:t>mitä</a:t>
            </a:r>
            <a:r>
              <a:rPr lang="en-US" b="1" dirty="0"/>
              <a:t> </a:t>
            </a:r>
            <a:r>
              <a:rPr lang="en-US" b="1" dirty="0" err="1"/>
              <a:t>lapsi</a:t>
            </a:r>
            <a:r>
              <a:rPr lang="en-US" b="1" dirty="0"/>
              <a:t> </a:t>
            </a:r>
            <a:r>
              <a:rPr lang="en-US" b="1" dirty="0" err="1"/>
              <a:t>tekee</a:t>
            </a:r>
            <a:r>
              <a:rPr lang="en-US" b="1" dirty="0"/>
              <a:t> </a:t>
            </a:r>
            <a:r>
              <a:rPr lang="en-US" b="1" dirty="0" err="1"/>
              <a:t>digilaitteilla</a:t>
            </a:r>
            <a:r>
              <a:rPr lang="en-US" b="1" dirty="0"/>
              <a:t>     4,2 / ka 4,0</a:t>
            </a:r>
          </a:p>
        </p:txBody>
      </p:sp>
    </p:spTree>
    <p:extLst>
      <p:ext uri="{BB962C8B-B14F-4D97-AF65-F5344CB8AC3E}">
        <p14:creationId xmlns:p14="http://schemas.microsoft.com/office/powerpoint/2010/main" val="95453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91E605-88EF-E79B-C365-3DBFAB8AF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>
            <a:normAutofit/>
          </a:bodyPr>
          <a:lstStyle/>
          <a:p>
            <a:r>
              <a:rPr lang="fi-FI" i="0" dirty="0">
                <a:latin typeface="Arial Black" panose="020B0A04020102020204" pitchFamily="34" charset="0"/>
              </a:rPr>
              <a:t>Ohjelma: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3427E7-EC79-205C-C19E-FE1D576B5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09057"/>
            <a:ext cx="3816096" cy="4467906"/>
          </a:xfrm>
        </p:spPr>
        <p:txBody>
          <a:bodyPr>
            <a:normAutofit fontScale="92500" lnSpcReduction="10000"/>
          </a:bodyPr>
          <a:lstStyle/>
          <a:p>
            <a:r>
              <a:rPr lang="fi-FI" sz="2200" dirty="0">
                <a:latin typeface="Arial Black" panose="020B0A04020102020204" pitchFamily="34" charset="0"/>
              </a:rPr>
              <a:t>Kirjaston terveiset!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Henkilökunnan esittely.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Lukuvuoden painopisteet.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Suomen harrastamisen –malli.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Laatukyselyt.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Psykologin alustus teemaan Liikunnan vaikutus lapsen/nuoren hyvinvointiin.</a:t>
            </a:r>
          </a:p>
          <a:p>
            <a:r>
              <a:rPr lang="fi-FI" sz="2200" dirty="0">
                <a:latin typeface="Arial Black" panose="020B0A04020102020204" pitchFamily="34" charset="0"/>
              </a:rPr>
              <a:t>Luokkakohtaiset aiheet.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113D9-9850-28B2-F392-20869B4832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36" r="22875"/>
          <a:stretch>
            <a:fillRect/>
          </a:stretch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9055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5E0B8E-EA95-279E-D532-24E6BECC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r>
              <a:rPr lang="fi-FI" i="0" dirty="0">
                <a:latin typeface="Arial Black" panose="020B0A04020102020204" pitchFamily="34" charset="0"/>
              </a:rPr>
              <a:t>Henkilökunnan esittely: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FED456-028B-0368-F9B0-33BC3DBB8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5658"/>
            <a:ext cx="10515600" cy="4996542"/>
          </a:xfrm>
        </p:spPr>
        <p:txBody>
          <a:bodyPr>
            <a:normAutofit lnSpcReduction="10000"/>
          </a:bodyPr>
          <a:lstStyle/>
          <a:p>
            <a:r>
              <a:rPr lang="fi-FI" sz="3200" dirty="0">
                <a:latin typeface="Arial Black" panose="020B0A04020102020204" pitchFamily="34" charset="0"/>
              </a:rPr>
              <a:t>Psykologi Joonas Heinonen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Kuraattori Eini Kukkonen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Terveydenhoitaja Sari </a:t>
            </a:r>
            <a:r>
              <a:rPr lang="fi-FI" sz="3200" dirty="0" err="1">
                <a:latin typeface="Arial Black" panose="020B0A04020102020204" pitchFamily="34" charset="0"/>
              </a:rPr>
              <a:t>Lahtoniemi</a:t>
            </a:r>
            <a:endParaRPr lang="fi-FI" sz="3200" dirty="0">
              <a:latin typeface="Arial Black" panose="020B0A04020102020204" pitchFamily="34" charset="0"/>
            </a:endParaRPr>
          </a:p>
          <a:p>
            <a:r>
              <a:rPr lang="fi-FI" sz="3200" dirty="0">
                <a:latin typeface="Arial Black" panose="020B0A04020102020204" pitchFamily="34" charset="0"/>
              </a:rPr>
              <a:t>Ohjaaja 1.-9. luokat + ip-toiminta Päivi Muttonen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Ohjaaja 1.-4. luokat + ip-toiminta Eeva-Liisa Väänänen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Ohjaaja 1.-9. luokat Petri Pirskanen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Sihteeri Tarja Turunen </a:t>
            </a:r>
          </a:p>
        </p:txBody>
      </p:sp>
    </p:spTree>
    <p:extLst>
      <p:ext uri="{BB962C8B-B14F-4D97-AF65-F5344CB8AC3E}">
        <p14:creationId xmlns:p14="http://schemas.microsoft.com/office/powerpoint/2010/main" val="274048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298304-5591-5B8B-8130-C8E48AA2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6474"/>
          </a:xfrm>
        </p:spPr>
        <p:txBody>
          <a:bodyPr>
            <a:normAutofit/>
          </a:bodyPr>
          <a:lstStyle/>
          <a:p>
            <a:r>
              <a:rPr lang="fi-FI" sz="2800" i="0" dirty="0">
                <a:latin typeface="Arial Black" panose="020B0A04020102020204" pitchFamily="34" charset="0"/>
              </a:rPr>
              <a:t>Opettajien esittely, luokanopettajat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8607DD-C111-F9E0-D0F5-18A92AF7B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7657"/>
            <a:ext cx="10515600" cy="4702628"/>
          </a:xfrm>
        </p:spPr>
        <p:txBody>
          <a:bodyPr>
            <a:noAutofit/>
          </a:bodyPr>
          <a:lstStyle/>
          <a:p>
            <a:r>
              <a:rPr lang="fi-FI" sz="3200" dirty="0">
                <a:latin typeface="Arial Black" panose="020B0A04020102020204" pitchFamily="34" charset="0"/>
              </a:rPr>
              <a:t>1.-2. luokat Tanja Lintu (23 oppilasta)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3.-4. luokat Mikko Nenonen (22 oppilasta)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5. luokka Sini-Maarit Sirkka (19 oppilasta)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6. luokka Matias Kiiskinen (26 oppilasta)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5.-6. erityisluokka Mirjam Kekäläinen</a:t>
            </a:r>
          </a:p>
        </p:txBody>
      </p:sp>
    </p:spTree>
    <p:extLst>
      <p:ext uri="{BB962C8B-B14F-4D97-AF65-F5344CB8AC3E}">
        <p14:creationId xmlns:p14="http://schemas.microsoft.com/office/powerpoint/2010/main" val="129962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3D1EA2-BB85-7EB7-571F-F35554A9D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715"/>
            <a:ext cx="10515600" cy="914399"/>
          </a:xfrm>
        </p:spPr>
        <p:txBody>
          <a:bodyPr>
            <a:normAutofit fontScale="90000"/>
          </a:bodyPr>
          <a:lstStyle/>
          <a:p>
            <a:r>
              <a:rPr lang="fi-FI" sz="3200" i="0" dirty="0">
                <a:latin typeface="Arial Black" panose="020B0A04020102020204" pitchFamily="34" charset="0"/>
              </a:rPr>
              <a:t>Opettajien esittely, luokanohjaajat/aineenopettajat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F24123-7A1F-0247-3A1B-7AB203E25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114"/>
            <a:ext cx="10515600" cy="5508171"/>
          </a:xfrm>
        </p:spPr>
        <p:txBody>
          <a:bodyPr>
            <a:noAutofit/>
          </a:bodyPr>
          <a:lstStyle/>
          <a:p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7a </a:t>
            </a:r>
            <a:r>
              <a:rPr lang="fi-FI" dirty="0">
                <a:latin typeface="Arial Black" panose="020B0A04020102020204" pitchFamily="34" charset="0"/>
              </a:rPr>
              <a:t>(15) luokanohjaaja Sari Kukkonen, äidinkieli, draamaa/vuorovaikutusta/viestintää, erätaidot</a:t>
            </a:r>
          </a:p>
          <a:p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7b </a:t>
            </a:r>
            <a:r>
              <a:rPr lang="fi-FI" dirty="0">
                <a:latin typeface="Arial Black" panose="020B0A04020102020204" pitchFamily="34" charset="0"/>
              </a:rPr>
              <a:t>(15)  luokanohjaaja Roosa-Maria Ihalainen, englanti, ruotsi</a:t>
            </a:r>
          </a:p>
          <a:p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8a </a:t>
            </a:r>
            <a:r>
              <a:rPr lang="fi-FI" dirty="0">
                <a:latin typeface="Arial Black" panose="020B0A04020102020204" pitchFamily="34" charset="0"/>
              </a:rPr>
              <a:t>(17) luokanohjaaja Jussi Haverinen, liikunta, terveystieto, valinnaisliikunnat</a:t>
            </a:r>
          </a:p>
          <a:p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8b </a:t>
            </a:r>
            <a:r>
              <a:rPr lang="fi-FI" dirty="0">
                <a:latin typeface="Arial Black" panose="020B0A04020102020204" pitchFamily="34" charset="0"/>
              </a:rPr>
              <a:t>(16) luokanohjaajat Maarit Tuomainen, biologia, maantiede sekä Taija Tirkkonen, kotitalous, valinnaiskotitalous</a:t>
            </a:r>
          </a:p>
          <a:p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9. </a:t>
            </a:r>
            <a:r>
              <a:rPr lang="fi-FI" dirty="0" err="1">
                <a:solidFill>
                  <a:srgbClr val="C00000"/>
                </a:solidFill>
                <a:latin typeface="Arial Black" panose="020B0A04020102020204" pitchFamily="34" charset="0"/>
              </a:rPr>
              <a:t>lk</a:t>
            </a:r>
            <a:r>
              <a:rPr lang="fi-FI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fi-FI" dirty="0">
                <a:latin typeface="Arial Black" panose="020B0A04020102020204" pitchFamily="34" charset="0"/>
              </a:rPr>
              <a:t>(23) luokanohjaaja Marjo Harakka, matematiikka, fysiikka, käsityö</a:t>
            </a:r>
          </a:p>
        </p:txBody>
      </p:sp>
    </p:spTree>
    <p:extLst>
      <p:ext uri="{BB962C8B-B14F-4D97-AF65-F5344CB8AC3E}">
        <p14:creationId xmlns:p14="http://schemas.microsoft.com/office/powerpoint/2010/main" val="3479549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853CF8-EC45-CC27-E20F-6CD19A2C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/>
          <a:lstStyle/>
          <a:p>
            <a:r>
              <a:rPr lang="fi-FI" i="0" dirty="0">
                <a:latin typeface="Arial Black" panose="020B0A04020102020204" pitchFamily="34" charset="0"/>
              </a:rPr>
              <a:t>Opettajien esittely, aineenopettajat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60BD9D-F24C-BD6C-9F9A-29DEE76ED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971"/>
            <a:ext cx="10515600" cy="4931229"/>
          </a:xfrm>
        </p:spPr>
        <p:txBody>
          <a:bodyPr>
            <a:normAutofit fontScale="92500" lnSpcReduction="20000"/>
          </a:bodyPr>
          <a:lstStyle/>
          <a:p>
            <a:r>
              <a:rPr lang="fi-FI" dirty="0">
                <a:latin typeface="Arial Black" panose="020B0A04020102020204" pitchFamily="34" charset="0"/>
              </a:rPr>
              <a:t>Akseli Ekola, elämänkatsomustieto</a:t>
            </a:r>
          </a:p>
          <a:p>
            <a:r>
              <a:rPr lang="fi-FI" dirty="0">
                <a:latin typeface="Arial Black" panose="020B0A04020102020204" pitchFamily="34" charset="0"/>
              </a:rPr>
              <a:t>Ari Hopponen, käsityö</a:t>
            </a:r>
          </a:p>
          <a:p>
            <a:r>
              <a:rPr lang="fi-FI" dirty="0">
                <a:latin typeface="Arial Black" panose="020B0A04020102020204" pitchFamily="34" charset="0"/>
              </a:rPr>
              <a:t>Eeva-Kaarina Kemppainen, uskonto</a:t>
            </a:r>
          </a:p>
          <a:p>
            <a:r>
              <a:rPr lang="fi-FI" dirty="0">
                <a:latin typeface="Arial Black" panose="020B0A04020102020204" pitchFamily="34" charset="0"/>
              </a:rPr>
              <a:t>Olli Koskela, ortodoksiuskonto</a:t>
            </a:r>
          </a:p>
          <a:p>
            <a:r>
              <a:rPr lang="fi-FI" dirty="0">
                <a:latin typeface="Arial Black" panose="020B0A04020102020204" pitchFamily="34" charset="0"/>
              </a:rPr>
              <a:t>Tuomas Laitinen, kuvataide (syyslukukausi)</a:t>
            </a:r>
          </a:p>
          <a:p>
            <a:r>
              <a:rPr lang="fi-FI" dirty="0">
                <a:latin typeface="Arial Black" panose="020B0A04020102020204" pitchFamily="34" charset="0"/>
              </a:rPr>
              <a:t>Matias Kiiskinen, uskonto</a:t>
            </a:r>
          </a:p>
          <a:p>
            <a:r>
              <a:rPr lang="fi-FI" dirty="0">
                <a:latin typeface="Arial Black" panose="020B0A04020102020204" pitchFamily="34" charset="0"/>
              </a:rPr>
              <a:t>Mikko Nenonen, englanti</a:t>
            </a:r>
          </a:p>
          <a:p>
            <a:r>
              <a:rPr lang="fi-FI" dirty="0">
                <a:latin typeface="Arial Black" panose="020B0A04020102020204" pitchFamily="34" charset="0"/>
              </a:rPr>
              <a:t>Matti Pietarinen, matematiikka ja kemia</a:t>
            </a:r>
          </a:p>
          <a:p>
            <a:r>
              <a:rPr lang="fi-FI" dirty="0">
                <a:latin typeface="Arial Black" panose="020B0A04020102020204" pitchFamily="34" charset="0"/>
              </a:rPr>
              <a:t>Piia Säkkinen, opinto-ohjaus</a:t>
            </a:r>
          </a:p>
          <a:p>
            <a:r>
              <a:rPr lang="fi-FI" dirty="0">
                <a:latin typeface="Arial Black" panose="020B0A04020102020204" pitchFamily="34" charset="0"/>
              </a:rPr>
              <a:t>Sisko Viikki-Dufva, historia, yhteiskuntaoppi, uskonto</a:t>
            </a:r>
          </a:p>
          <a:p>
            <a:r>
              <a:rPr lang="fi-FI" dirty="0">
                <a:latin typeface="Arial Black" panose="020B0A04020102020204" pitchFamily="34" charset="0"/>
              </a:rPr>
              <a:t>Sini </a:t>
            </a:r>
            <a:r>
              <a:rPr lang="fi-FI" dirty="0" err="1">
                <a:latin typeface="Arial Black" panose="020B0A04020102020204" pitchFamily="34" charset="0"/>
              </a:rPr>
              <a:t>Vänni</a:t>
            </a:r>
            <a:r>
              <a:rPr lang="fi-FI" dirty="0">
                <a:latin typeface="Arial Black" panose="020B0A04020102020204" pitchFamily="34" charset="0"/>
              </a:rPr>
              <a:t>, musiikki</a:t>
            </a:r>
          </a:p>
        </p:txBody>
      </p:sp>
    </p:spTree>
    <p:extLst>
      <p:ext uri="{BB962C8B-B14F-4D97-AF65-F5344CB8AC3E}">
        <p14:creationId xmlns:p14="http://schemas.microsoft.com/office/powerpoint/2010/main" val="142999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1DB958-0D82-A0A7-F21A-55A5083B2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i="0" dirty="0">
                <a:latin typeface="Arial Black" panose="020B0A04020102020204" pitchFamily="34" charset="0"/>
              </a:rPr>
              <a:t>Opettajien esittely, erityisopettajat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62ECB5-B526-94A5-A436-A1658589F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2970"/>
            <a:ext cx="10515600" cy="4169229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Arial Black" panose="020B0A04020102020204" pitchFamily="34" charset="0"/>
              </a:rPr>
              <a:t>Marjo Leskinen 7.-9. luokat</a:t>
            </a:r>
          </a:p>
          <a:p>
            <a:r>
              <a:rPr lang="fi-FI" sz="3600" dirty="0">
                <a:latin typeface="Arial Black" panose="020B0A04020102020204" pitchFamily="34" charset="0"/>
              </a:rPr>
              <a:t>Hanna Räsänen 1.-6. luokat</a:t>
            </a:r>
          </a:p>
          <a:p>
            <a:r>
              <a:rPr lang="fi-FI" sz="3600" dirty="0">
                <a:latin typeface="Arial Black" panose="020B0A04020102020204" pitchFamily="34" charset="0"/>
              </a:rPr>
              <a:t>Anna-Kaisa Tuunainen 1.-7. luokat</a:t>
            </a:r>
          </a:p>
        </p:txBody>
      </p:sp>
    </p:spTree>
    <p:extLst>
      <p:ext uri="{BB962C8B-B14F-4D97-AF65-F5344CB8AC3E}">
        <p14:creationId xmlns:p14="http://schemas.microsoft.com/office/powerpoint/2010/main" val="1923111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BBB9B0-01D9-4F94-725C-A3B34BBF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8504"/>
          </a:xfrm>
        </p:spPr>
        <p:txBody>
          <a:bodyPr>
            <a:normAutofit/>
          </a:bodyPr>
          <a:lstStyle/>
          <a:p>
            <a:r>
              <a:rPr lang="fi-FI" sz="3200" i="0" dirty="0">
                <a:latin typeface="Arial Black" panose="020B0A04020102020204" pitchFamily="34" charset="0"/>
              </a:rPr>
              <a:t>Lukuvuosi 2026-27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961394-65C8-1F8A-6F4D-90CE1F9CC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0655"/>
            <a:ext cx="10515600" cy="5274425"/>
          </a:xfrm>
        </p:spPr>
        <p:txBody>
          <a:bodyPr>
            <a:normAutofit fontScale="47500" lnSpcReduction="20000"/>
          </a:bodyPr>
          <a:lstStyle/>
          <a:p>
            <a:pPr marL="0" lvl="0" indent="0" fontAlgn="base">
              <a:buNone/>
            </a:pPr>
            <a:endParaRPr lang="en-US" dirty="0"/>
          </a:p>
          <a:p>
            <a:pPr lvl="0" fontAlgn="base"/>
            <a:r>
              <a:rPr lang="fi-FI" sz="4200" dirty="0">
                <a:latin typeface="Arial Black" panose="020B0A04020102020204" pitchFamily="34" charset="0"/>
              </a:rPr>
              <a:t>Kasvatuksellisten toimien, kurinpitokeinojen ja turvaamistoimien käyttämistä koskeva suunnitelma. </a:t>
            </a:r>
            <a:r>
              <a:rPr lang="en-US" sz="4200" dirty="0">
                <a:latin typeface="Arial Black" panose="020B0A04020102020204" pitchFamily="34" charset="0"/>
              </a:rPr>
              <a:t>​</a:t>
            </a:r>
          </a:p>
          <a:p>
            <a:pPr lvl="0" fontAlgn="base"/>
            <a:r>
              <a:rPr lang="fi-FI" sz="4200" dirty="0">
                <a:latin typeface="Arial Black" panose="020B0A04020102020204" pitchFamily="34" charset="0"/>
              </a:rPr>
              <a:t>Liikunnallisen elämäntavan edistämisen suunnitelma. </a:t>
            </a:r>
            <a:endParaRPr lang="en-US" sz="4200" dirty="0">
              <a:latin typeface="Arial Black" panose="020B0A04020102020204" pitchFamily="34" charset="0"/>
            </a:endParaRPr>
          </a:p>
          <a:p>
            <a:pPr lvl="0" fontAlgn="base"/>
            <a:r>
              <a:rPr lang="fi-FI" sz="4200" dirty="0">
                <a:latin typeface="Arial Black" panose="020B0A04020102020204" pitchFamily="34" charset="0"/>
              </a:rPr>
              <a:t>Kuntakohtaiset kehittämistavoitteet: </a:t>
            </a:r>
          </a:p>
          <a:p>
            <a:pPr marL="0" lvl="0" indent="0" fontAlgn="base">
              <a:buNone/>
            </a:pPr>
            <a:r>
              <a:rPr lang="fi-FI" sz="4200" dirty="0">
                <a:latin typeface="Arial Black" panose="020B0A04020102020204" pitchFamily="34" charset="0"/>
              </a:rPr>
              <a:t>1) Liikunnallisen toimintakulttuurin edistäminen.</a:t>
            </a:r>
          </a:p>
          <a:p>
            <a:pPr marL="0" lvl="0" indent="0" fontAlgn="base">
              <a:buNone/>
            </a:pPr>
            <a:r>
              <a:rPr lang="fi-FI" sz="4200" dirty="0">
                <a:latin typeface="Arial Black" panose="020B0A04020102020204" pitchFamily="34" charset="0"/>
              </a:rPr>
              <a:t>2) Yhteisöllisen toimintakulttuurin ja osallisuuden vahvistaminen.</a:t>
            </a:r>
            <a:r>
              <a:rPr lang="en-US" sz="4200" dirty="0">
                <a:latin typeface="Arial Black" panose="020B0A04020102020204" pitchFamily="34" charset="0"/>
              </a:rPr>
              <a:t>​</a:t>
            </a:r>
          </a:p>
          <a:p>
            <a:pPr lvl="0" fontAlgn="base"/>
            <a:r>
              <a:rPr lang="fi-FI" sz="4200" dirty="0">
                <a:latin typeface="Arial Black" panose="020B0A04020102020204" pitchFamily="34" charset="0"/>
              </a:rPr>
              <a:t>Koulukohtainen kehittämistavoite: ?</a:t>
            </a:r>
          </a:p>
          <a:p>
            <a:pPr lvl="0" fontAlgn="base"/>
            <a:r>
              <a:rPr lang="fi-FI" sz="4200" dirty="0">
                <a:latin typeface="Arial Black" panose="020B0A04020102020204" pitchFamily="34" charset="0"/>
              </a:rPr>
              <a:t>Monialaiset oppimiskokonaisuudet (</a:t>
            </a:r>
            <a:r>
              <a:rPr lang="fi-FI" sz="4200" dirty="0" err="1">
                <a:latin typeface="Arial Black" panose="020B0A04020102020204" pitchFamily="34" charset="0"/>
              </a:rPr>
              <a:t>MOK:t</a:t>
            </a:r>
            <a:r>
              <a:rPr lang="fi-FI" sz="4200" dirty="0">
                <a:latin typeface="Arial Black" panose="020B0A04020102020204" pitchFamily="34" charset="0"/>
              </a:rPr>
              <a:t>):</a:t>
            </a:r>
          </a:p>
          <a:p>
            <a:pPr marL="0" lvl="0" indent="0" fontAlgn="base">
              <a:buNone/>
            </a:pPr>
            <a:r>
              <a:rPr lang="fi-FI" sz="4200" dirty="0">
                <a:latin typeface="Arial Black" panose="020B0A04020102020204" pitchFamily="34" charset="0"/>
              </a:rPr>
              <a:t>1) Kuntakohtainen: Hyvinvointi. </a:t>
            </a:r>
            <a:r>
              <a:rPr lang="fi-FI" sz="4200" dirty="0">
                <a:latin typeface="Arial Black" panose="020B0A04020102020204" pitchFamily="34" charset="0"/>
                <a:sym typeface="Wingdings" panose="05000000000000000000" pitchFamily="2" charset="2"/>
              </a:rPr>
              <a:t> Liikunnan merkitys hyvinvointiin!</a:t>
            </a:r>
          </a:p>
          <a:p>
            <a:pPr marL="0" lvl="0" indent="0" fontAlgn="base">
              <a:buNone/>
            </a:pPr>
            <a:r>
              <a:rPr lang="fi-FI" sz="4200" dirty="0">
                <a:latin typeface="Arial Black" panose="020B0A04020102020204" pitchFamily="34" charset="0"/>
              </a:rPr>
              <a:t>2) Koulukohtainen: Yrittäjyys (ainakin 5.-6. luokilla).</a:t>
            </a:r>
          </a:p>
          <a:p>
            <a:pPr lvl="0" fontAlgn="base"/>
            <a:r>
              <a:rPr lang="en-US" sz="4200" dirty="0">
                <a:latin typeface="Arial Black" panose="020B0A04020102020204" pitchFamily="34" charset="0"/>
              </a:rPr>
              <a:t>Liikunnanopettaja ja </a:t>
            </a:r>
            <a:r>
              <a:rPr lang="en-US" sz="4200" dirty="0" err="1">
                <a:latin typeface="Arial Black" panose="020B0A04020102020204" pitchFamily="34" charset="0"/>
              </a:rPr>
              <a:t>apulaisjohtaja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lähettävät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lähiaikoina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koteihin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kartoittavan</a:t>
            </a:r>
            <a:r>
              <a:rPr lang="en-US" sz="4200" dirty="0">
                <a:latin typeface="Arial Black" panose="020B0A04020102020204" pitchFamily="34" charset="0"/>
              </a:rPr>
              <a:t>   </a:t>
            </a:r>
            <a:r>
              <a:rPr lang="en-US" sz="4200" dirty="0" err="1">
                <a:latin typeface="Arial Black" panose="020B0A04020102020204" pitchFamily="34" charset="0"/>
              </a:rPr>
              <a:t>harrastuskyselyn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liittyen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Suomen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harrastamisen</a:t>
            </a:r>
            <a:r>
              <a:rPr lang="en-US" sz="4200" dirty="0">
                <a:latin typeface="Arial Black" panose="020B0A04020102020204" pitchFamily="34" charset="0"/>
              </a:rPr>
              <a:t>  -</a:t>
            </a:r>
            <a:r>
              <a:rPr lang="en-US" sz="4200" dirty="0" err="1">
                <a:latin typeface="Arial Black" panose="020B0A04020102020204" pitchFamily="34" charset="0"/>
              </a:rPr>
              <a:t>malliin</a:t>
            </a:r>
            <a:r>
              <a:rPr lang="en-US" sz="4200" dirty="0">
                <a:latin typeface="Arial Black" panose="020B0A04020102020204" pitchFamily="34" charset="0"/>
              </a:rPr>
              <a:t>, </a:t>
            </a:r>
            <a:r>
              <a:rPr lang="en-US" sz="4200" dirty="0" err="1">
                <a:latin typeface="Arial Black" panose="020B0A04020102020204" pitchFamily="34" charset="0"/>
              </a:rPr>
              <a:t>mikä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pitää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sisällään</a:t>
            </a:r>
            <a:r>
              <a:rPr lang="en-US" sz="4200" dirty="0">
                <a:latin typeface="Arial Black" panose="020B0A04020102020204" pitchFamily="34" charset="0"/>
              </a:rPr>
              <a:t>  </a:t>
            </a:r>
            <a:r>
              <a:rPr lang="en-US" sz="4200" dirty="0" err="1">
                <a:latin typeface="Arial Black" panose="020B0A04020102020204" pitchFamily="34" charset="0"/>
              </a:rPr>
              <a:t>koulupäivän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jälkeisen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harrastustoiminnan</a:t>
            </a:r>
            <a:r>
              <a:rPr lang="en-US" sz="4200" dirty="0">
                <a:latin typeface="Arial Black" panose="020B0A04020102020204" pitchFamily="34" charset="0"/>
              </a:rPr>
              <a:t>. </a:t>
            </a:r>
            <a:r>
              <a:rPr lang="en-US" sz="4200" dirty="0" err="1">
                <a:latin typeface="Arial Black" panose="020B0A04020102020204" pitchFamily="34" charset="0"/>
              </a:rPr>
              <a:t>Kuljetusoppilaille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järjestetään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kyyti</a:t>
            </a:r>
            <a:r>
              <a:rPr lang="en-US" sz="4200" dirty="0">
                <a:latin typeface="Arial Black" panose="020B0A04020102020204" pitchFamily="34" charset="0"/>
              </a:rPr>
              <a:t> </a:t>
            </a:r>
            <a:r>
              <a:rPr lang="en-US" sz="4200" dirty="0" err="1">
                <a:latin typeface="Arial Black" panose="020B0A04020102020204" pitchFamily="34" charset="0"/>
              </a:rPr>
              <a:t>tarvittaessa</a:t>
            </a:r>
            <a:r>
              <a:rPr lang="en-US" sz="4200" dirty="0">
                <a:latin typeface="Arial Black" panose="020B0A04020102020204" pitchFamily="34" charset="0"/>
              </a:rPr>
              <a:t>.</a:t>
            </a:r>
          </a:p>
          <a:p>
            <a:pPr marL="0" lvl="0" indent="0" fontAlgn="base">
              <a:buNone/>
            </a:pPr>
            <a:r>
              <a:rPr lang="en-US" sz="3100" dirty="0">
                <a:latin typeface="Arial Black" panose="020B0A04020102020204" pitchFamily="34" charset="0"/>
              </a:rPr>
              <a:t>​</a:t>
            </a:r>
          </a:p>
          <a:p>
            <a:pPr marL="0" lvl="0" indent="0" fontAlgn="base">
              <a:buNone/>
            </a:pPr>
            <a:endParaRPr lang="en-US" sz="31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955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139458-AD69-D5F8-855A-6655EE28E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2766"/>
          </a:xfrm>
        </p:spPr>
        <p:txBody>
          <a:bodyPr>
            <a:normAutofit/>
          </a:bodyPr>
          <a:lstStyle/>
          <a:p>
            <a:r>
              <a:rPr lang="fi-FI" sz="3200" i="0" dirty="0">
                <a:latin typeface="Arial Black" panose="020B0A04020102020204" pitchFamily="34" charset="0"/>
              </a:rPr>
              <a:t>Laatukyselyt kaupungin oppilaille, huoltajille ja henkilökunnalle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4397F4-9E34-740F-63E1-62E2889F9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709" y="1708727"/>
            <a:ext cx="10515600" cy="4204854"/>
          </a:xfrm>
        </p:spPr>
        <p:txBody>
          <a:bodyPr>
            <a:noAutofit/>
          </a:bodyPr>
          <a:lstStyle/>
          <a:p>
            <a:r>
              <a:rPr lang="fi-FI" sz="3200" dirty="0">
                <a:latin typeface="Arial Black" panose="020B0A04020102020204" pitchFamily="34" charset="0"/>
              </a:rPr>
              <a:t>Keväällä 2026.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Kiitos vastauksista.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Meidän koulun tulokset kaikkien vastaajien osalta olivat lähellä keskiarvoa tai keskiarvoa paremmat.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Ei huolta aiheuttavia asioita.</a:t>
            </a:r>
          </a:p>
          <a:p>
            <a:r>
              <a:rPr lang="fi-FI" sz="3200" dirty="0">
                <a:latin typeface="Arial Black" panose="020B0A04020102020204" pitchFamily="34" charset="0"/>
              </a:rPr>
              <a:t>Käyty läpi henkilökunnan kanssa lukuvuoden aluksi.</a:t>
            </a:r>
          </a:p>
        </p:txBody>
      </p:sp>
    </p:spTree>
    <p:extLst>
      <p:ext uri="{BB962C8B-B14F-4D97-AF65-F5344CB8AC3E}">
        <p14:creationId xmlns:p14="http://schemas.microsoft.com/office/powerpoint/2010/main" val="2732013657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706</Words>
  <Application>Microsoft Office PowerPoint</Application>
  <PresentationFormat>Laajakuva</PresentationFormat>
  <Paragraphs>107</Paragraphs>
  <Slides>13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9" baseType="lpstr">
      <vt:lpstr>Aptos</vt:lpstr>
      <vt:lpstr>Arial</vt:lpstr>
      <vt:lpstr>Arial Black</vt:lpstr>
      <vt:lpstr>Century Gothic</vt:lpstr>
      <vt:lpstr>Elephant</vt:lpstr>
      <vt:lpstr>BrushVTI</vt:lpstr>
      <vt:lpstr>VANHEMPAINILTA</vt:lpstr>
      <vt:lpstr>Ohjelma:</vt:lpstr>
      <vt:lpstr>Henkilökunnan esittely:</vt:lpstr>
      <vt:lpstr>Opettajien esittely, luokanopettajat</vt:lpstr>
      <vt:lpstr>Opettajien esittely, luokanohjaajat/aineenopettajat</vt:lpstr>
      <vt:lpstr>Opettajien esittely, aineenopettajat</vt:lpstr>
      <vt:lpstr>Opettajien esittely, erityisopettajat</vt:lpstr>
      <vt:lpstr>Lukuvuosi 2026-27</vt:lpstr>
      <vt:lpstr>Laatukyselyt kaupungin oppilaille, huoltajille ja henkilökunnalle</vt:lpstr>
      <vt:lpstr>Laatukysely </vt:lpstr>
      <vt:lpstr>Laatukysely </vt:lpstr>
      <vt:lpstr>Laatukysely </vt:lpstr>
      <vt:lpstr>Laatukysely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Kemppainen Eeva-Kaarina</dc:creator>
  <cp:lastModifiedBy>Kemppainen Eeva-Kaarina</cp:lastModifiedBy>
  <cp:revision>3</cp:revision>
  <dcterms:created xsi:type="dcterms:W3CDTF">2026-08-18T17:49:37Z</dcterms:created>
  <dcterms:modified xsi:type="dcterms:W3CDTF">2026-08-19T11:32:57Z</dcterms:modified>
</cp:coreProperties>
</file>