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721"/>
  </p:normalViewPr>
  <p:slideViewPr>
    <p:cSldViewPr snapToGrid="0" snapToObjects="1">
      <p:cViewPr varScale="1">
        <p:scale>
          <a:sx n="68" d="100"/>
          <a:sy n="68" d="100"/>
        </p:scale>
        <p:origin x="7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1BFA0-04FF-D64D-AC96-951874215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DED84-AF5E-2A4A-B877-29D26D088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3A050-60F5-754A-9F6C-3ABF867B9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CDF0C-3D1D-8142-8124-2AA693FB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4F3EA-91E0-BC42-8806-B2FEF145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963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0B8E-C971-C14C-86BD-18F083C0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49341-71F5-5340-9BEE-CC9EC7700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6CC0D-0CC3-F043-BA3E-69A3BEEA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3E99-27F6-4144-9629-EEA967463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F7FBE-C80E-9344-8898-B7315F9D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39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B29584-3017-524B-B1C8-DFC0F9713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9AEB-06BF-114A-91BB-1684AF751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4585A-5A79-8346-A388-EEC2AF66C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4E846-B2DC-6441-A568-AAA98B40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50AB6-D0DD-CD48-81E8-945FC51F5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564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0656-DFF9-184F-876E-E415BAC2F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B6AC0-4DD8-AB4D-ADEB-31CB865BA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9F475-F618-8A43-B84A-7C07FEC2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8E127-5FCA-474A-9158-341039235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22D38-3DA2-DE41-B8CB-FABA1516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72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C119C-E6A2-8442-B060-55454009A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737EE-684E-0B48-9BE2-48D5DCFF7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005CB-4D3A-9E40-8503-306BC478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463DF-9489-9646-AFA7-99104216C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2216E-EDB3-3843-844C-DEC0D64C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84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310C-F09B-3A43-89CA-6DD2DE45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138FC-7AC8-5440-AB9F-42D76A8F1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1DB22-BBDB-6C42-8E1D-8A7B78EFF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30534F-0709-BF4D-878A-E5FA75316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1C41-AE7F-C74D-AA81-4356645A4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58607-39A6-4E40-931B-B42462EE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96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F571C-E286-6F49-B969-B146D5AB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E99E7-B03D-B648-AA3B-CE1CAD4CA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491190-81B0-8643-B2F9-A54A260EC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698B4-1947-8840-8407-F9BFD7791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72CE6-4A2D-5D4F-934A-501FEE90F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0C83EF-E419-F745-9221-7AD73B82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258E22-D23F-E945-A63D-1CBEBACF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0766AF-22EF-CB43-BF35-3FEA14DD9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87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A19B-8E12-E144-B5A4-1F8A1F8B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6ED86-96B0-2B4B-9773-8B1FC8E0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8532E1-AB7F-9B4A-97C9-9A6BE8352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C2DB1-F4AD-BE4C-B117-BCF9C52D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35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0E6B8-A3CB-DB42-8D5F-CF8DF6BAA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A98442-94C4-2144-B60B-54798F6C5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A81F1-1288-5C4E-8C09-72DD1A312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22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D7302-8E6D-9640-9C33-003A0FC76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013F0-5E7E-CD42-84F3-82044FEEB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CDD69-14DD-E049-9992-2973F3138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4DD22-C094-0B48-951B-FC0DF875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F3F58-BDBE-8F4B-AB1A-CB81A2BCE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5C9DC-54FB-F34C-85FA-860255EC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38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D5E1-8BF7-B943-8413-64441681B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11B03-E637-E74D-9EB3-633C3F508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96F5C-3BCA-CF4B-B714-E9CBC3401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6A23D-2A8E-E045-B2ED-FE416BE8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03440-DFBB-E644-8451-703042F19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F7BA5-CE42-FE46-854E-2DFE804C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005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3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890D4C-EDE3-9744-AA21-0FD390698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DC34C-D5C4-CF4E-92E1-B6B13FE07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A2E2-20AA-4244-9B5D-43A22E601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C01E3-7640-7A4F-900C-1BFD6C51472C}" type="datetimeFigureOut">
              <a:rPr lang="fi-FI" smtClean="0"/>
              <a:t>11.9.2019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7B086-4045-6D40-9560-A8600B5F7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B818-C206-284F-9B12-987421529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90EA3-8768-4148-AEB5-8D4593E29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339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" b="1" dirty="0"/>
              <a:t>10. Sosiaalipsykologinen tutkimus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s. 136-147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50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Tiedostettujen ja tiedostamattomien ilmiöiden tutkiminen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Implisiittinen toiminta</a:t>
            </a:r>
            <a:r>
              <a:rPr lang="fi-FI" sz="2400" dirty="0">
                <a:solidFill>
                  <a:schemeClr val="dk1"/>
                </a:solidFill>
              </a:rPr>
              <a:t> tarkoittaa mielen tiedostamatonta toimintaa, joka perustuu spontaaneihin reaktioihin ja nopeisiin mielleyhtymiin eli assosiaatioihin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esimerkiksi </a:t>
            </a:r>
            <a:r>
              <a:rPr lang="fi-FI" b="1" dirty="0">
                <a:solidFill>
                  <a:schemeClr val="dk1"/>
                </a:solidFill>
              </a:rPr>
              <a:t>implisiittinen asenne</a:t>
            </a:r>
            <a:r>
              <a:rPr lang="fi-FI" dirty="0">
                <a:solidFill>
                  <a:schemeClr val="dk1"/>
                </a:solidFill>
              </a:rPr>
              <a:t> tarkoittaa asennetta, josta ei olla erityisen tietoisia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niiden syntyyn vaikuttavat automaattiset ja nopeat ajatteluprosessit</a:t>
            </a:r>
          </a:p>
          <a:p>
            <a:pPr marL="914400" lvl="1" indent="-304800"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implisiittisistä asenteista saadaan tietoa esimerkiksi implisiittisten assosiaatioiden testin avulla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663"/>
            <a:ext cx="10515600" cy="1325563"/>
          </a:xfrm>
        </p:spPr>
        <p:txBody>
          <a:bodyPr/>
          <a:lstStyle/>
          <a:p>
            <a:r>
              <a:rPr lang="fi" b="1" dirty="0"/>
              <a:t>Mitä on sosiaalipsykologia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5413"/>
            <a:ext cx="10515600" cy="4351338"/>
          </a:xfrm>
        </p:spPr>
        <p:txBody>
          <a:bodyPr>
            <a:noAutofit/>
          </a:bodyPr>
          <a:lstStyle/>
          <a:p>
            <a:pPr marL="457200" lvl="0" indent="-3810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4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Sosiaalipsykologia</a:t>
            </a:r>
            <a:r>
              <a:rPr lang="fi-FI" sz="2400" dirty="0">
                <a:solidFill>
                  <a:schemeClr val="dk1"/>
                </a:solidFill>
              </a:rPr>
              <a:t> on psykologian osa-alue, joka tutkii ihmisten keskinäistä vuorovaikutusta, ryhmätoimintaan liittyviä ilmiöitä sekä ihmisen ja kulttuurin suhdetta</a:t>
            </a:r>
          </a:p>
          <a:p>
            <a:pPr marL="457200" lvl="0" indent="-3810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400"/>
              <a:buChar char="-"/>
            </a:pPr>
            <a:r>
              <a:rPr lang="fi-FI" sz="2400" dirty="0">
                <a:solidFill>
                  <a:schemeClr val="dk1"/>
                </a:solidFill>
              </a:rPr>
              <a:t>Läheiset tieteenalat ovat sosiologia ja antropologia</a:t>
            </a:r>
          </a:p>
          <a:p>
            <a:pPr marL="914400" lvl="1" indent="-3810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400"/>
              <a:buChar char="-"/>
            </a:pPr>
            <a:r>
              <a:rPr lang="fi-FI" b="1" dirty="0">
                <a:solidFill>
                  <a:schemeClr val="dk1"/>
                </a:solidFill>
              </a:rPr>
              <a:t>sosiologia</a:t>
            </a:r>
            <a:r>
              <a:rPr lang="fi-FI" dirty="0">
                <a:solidFill>
                  <a:schemeClr val="dk1"/>
                </a:solidFill>
              </a:rPr>
              <a:t> tutkii yhteiskuntaa, sen rakenteita ja jäseniä</a:t>
            </a:r>
          </a:p>
          <a:p>
            <a:pPr marL="914400" lvl="1" indent="-3810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400"/>
              <a:buChar char="-"/>
            </a:pPr>
            <a:r>
              <a:rPr lang="fi-FI" dirty="0">
                <a:solidFill>
                  <a:schemeClr val="dk1"/>
                </a:solidFill>
              </a:rPr>
              <a:t>sosiologiassa pyritään ymmärtämään, miten ihmiset ja yhteiskunnat muodostavat monimutkaisen verkoston, jossa eri tahot ovat keskenään vastavuoroisessa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419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ECC6-A6CC-684C-B74E-BB651DB5D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Kvantitatiivinen ja kvalitatiivinen tutkimus sosiaalipsykologiassa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76035-AF1C-204D-9B58-B7DB349A5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9721"/>
          </a:xfrm>
        </p:spPr>
        <p:txBody>
          <a:bodyPr>
            <a:noAutofit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 smtClean="0">
                <a:solidFill>
                  <a:schemeClr val="dk1"/>
                </a:solidFill>
              </a:rPr>
              <a:t>Kvantitatiivinen </a:t>
            </a:r>
            <a:r>
              <a:rPr lang="fi-FI" sz="2400" b="1" dirty="0">
                <a:solidFill>
                  <a:schemeClr val="dk1"/>
                </a:solidFill>
              </a:rPr>
              <a:t>tutkimus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tuottaa määrällistä aineistoa; etenkin kokeellinen tutkimus ja korrelaatiotutkimus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tutkimuksessa selvitetään syy-seuraussuhteita sekä luokitellaan ja vertaillaan tutkittavia ilmiöitä numeerisessa muodossa olevan aineiston avulla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Kvalitatiivinen tutkimus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 smtClean="0">
                <a:solidFill>
                  <a:schemeClr val="dk1"/>
                </a:solidFill>
              </a:rPr>
              <a:t>tutkimusta</a:t>
            </a:r>
            <a:r>
              <a:rPr lang="fi-FI" dirty="0">
                <a:solidFill>
                  <a:schemeClr val="dk1"/>
                </a:solidFill>
              </a:rPr>
              <a:t>, jonka aineisto on laadullisessa muodossa, kuten tarinoina tai puheena; esimerkiksi tapaustutkimus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tutkimuksen avulla pyritään ymmärtämään, kuvaamaan tai selittämään tutkittavaa ilmiötä kokonaisvaltaisesti. 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2810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5C282-00F6-F942-970F-2E8C218D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Kokeellinen tutkimus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3A5EA-D703-704C-AE1C-30E7D7685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6995"/>
          </a:xfrm>
        </p:spPr>
        <p:txBody>
          <a:bodyPr>
            <a:noAutofit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dirty="0">
                <a:solidFill>
                  <a:schemeClr val="dk1"/>
                </a:solidFill>
              </a:rPr>
              <a:t>Monimutkaisia sosiaalipsykologisia ilmiöitä voi tutkia kokeellisesti ja muuttujien välille on mahdollista rakentaa </a:t>
            </a:r>
            <a:r>
              <a:rPr lang="fi-FI" sz="2400" b="1" dirty="0">
                <a:solidFill>
                  <a:schemeClr val="dk1"/>
                </a:solidFill>
              </a:rPr>
              <a:t>syy-seuraussuhteita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dirty="0">
                <a:solidFill>
                  <a:schemeClr val="dk1"/>
                </a:solidFill>
              </a:rPr>
              <a:t>Kokeellisella tutkimuksella on sosiaalipsykologiassa vahva perinne; esimerkiksi tutkimus tilannetekijöiden vaikutuksesta </a:t>
            </a:r>
            <a:r>
              <a:rPr lang="fi-FI" sz="2400" dirty="0" smtClean="0">
                <a:solidFill>
                  <a:schemeClr val="dk1"/>
                </a:solidFill>
              </a:rPr>
              <a:t>ihmiseen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 smtClean="0">
                <a:solidFill>
                  <a:schemeClr val="dk1"/>
                </a:solidFill>
              </a:rPr>
              <a:t>validiteetti</a:t>
            </a:r>
            <a:r>
              <a:rPr lang="fi-FI" sz="2400" dirty="0" smtClean="0">
                <a:solidFill>
                  <a:schemeClr val="dk1"/>
                </a:solidFill>
              </a:rPr>
              <a:t> tutkimuksessa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 smtClean="0">
                <a:solidFill>
                  <a:schemeClr val="dk1"/>
                </a:solidFill>
              </a:rPr>
              <a:t>tutkimuksen </a:t>
            </a:r>
            <a:r>
              <a:rPr lang="fi-FI" dirty="0">
                <a:solidFill>
                  <a:schemeClr val="dk1"/>
                </a:solidFill>
              </a:rPr>
              <a:t>validiteetti on silloin hyvä, kun se mittaa juuri sitä, mitä se on tarkoituskin mitata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ekologinen validiteetti</a:t>
            </a:r>
            <a:r>
              <a:rPr lang="fi-FI" dirty="0">
                <a:solidFill>
                  <a:schemeClr val="dk1"/>
                </a:solidFill>
              </a:rPr>
              <a:t> tarkoittaa tutkimustuloksen tosielämän vastaavuutta: jos ihminen käyttäytyy jollakin tavalla laboratoriossa ja rakennetussa koetilanteessa, voidaanko siitä vetää johtopäätös, että ihminen toimii samoin myös luonnollisissa tilanteissa ja arkielämässä</a:t>
            </a:r>
            <a:endParaRPr lang="fi-FI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8133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7045-0124-484D-9730-7D50D55D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Kenttätutkimus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47E3B-FF52-934C-95BA-355E95DAA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Kenttätutkimus</a:t>
            </a:r>
            <a:r>
              <a:rPr lang="fi-FI" dirty="0">
                <a:solidFill>
                  <a:schemeClr val="dk1"/>
                </a:solidFill>
              </a:rPr>
              <a:t> tarkoittaa asetelmaa, jossa tutkittavasta ilmiöstä kerätään järjestelmällisesti tietoa mahdollisimman luonnollisissa olosuhteissa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Kenttätutkimus voi olla sekä kokeellista että ei-kokeellista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Esimerkiksi tutkimukset sivustakatsoja-efektistä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Simulointi</a:t>
            </a:r>
            <a:r>
              <a:rPr lang="fi-FI" dirty="0">
                <a:solidFill>
                  <a:schemeClr val="dk1"/>
                </a:solidFill>
              </a:rPr>
              <a:t>: keinotekoinen tilanne, joka muistuttaa mahdollisimman paljon todellista tilannetta; esimerkiksi Philip </a:t>
            </a:r>
            <a:r>
              <a:rPr lang="fi-FI" dirty="0" err="1">
                <a:solidFill>
                  <a:schemeClr val="dk1"/>
                </a:solidFill>
              </a:rPr>
              <a:t>Zimbardon</a:t>
            </a:r>
            <a:r>
              <a:rPr lang="fi-FI" dirty="0">
                <a:solidFill>
                  <a:schemeClr val="dk1"/>
                </a:solidFill>
              </a:rPr>
              <a:t> työryhmineen luoma vankilakoe 1970-luvulla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134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0C54F-F7D7-D542-8061-6906B3C32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Ei-kokeellinen tutkimus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7DFFE-C7C6-2545-84D4-0E4AC5FFB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Yksi keskeisimmistä </a:t>
            </a:r>
            <a:r>
              <a:rPr lang="fi-FI" b="1" dirty="0">
                <a:solidFill>
                  <a:schemeClr val="dk1"/>
                </a:solidFill>
              </a:rPr>
              <a:t>tekstianalyysi</a:t>
            </a:r>
            <a:r>
              <a:rPr lang="fi-FI" dirty="0">
                <a:solidFill>
                  <a:schemeClr val="dk1"/>
                </a:solidFill>
              </a:rPr>
              <a:t>: tarinoiden, uutisten ja muiden tekstien sisällön ja muodon tutkimiseen tarkoitettujen menetelmien joukko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Tekstianalyysimenetelmien avulla tutkitaan, miten ihmisten ja yhteisöjen todellisuus rakentuu kielellisesti; esimerkiksi narratiivinen tutkimus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Narratiivinen tutkimus</a:t>
            </a:r>
            <a:r>
              <a:rPr lang="fi-FI" dirty="0">
                <a:solidFill>
                  <a:schemeClr val="dk1"/>
                </a:solidFill>
              </a:rPr>
              <a:t>: tutkimusmenetelmä, jonka avulla tutkitaan tarinoita ja juonellisia kertomuksia</a:t>
            </a:r>
          </a:p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Toimintatutkimus</a:t>
            </a:r>
            <a:r>
              <a:rPr lang="fi-FI" dirty="0">
                <a:solidFill>
                  <a:schemeClr val="dk1"/>
                </a:solidFill>
              </a:rPr>
              <a:t>: ei-kokeellinen tutkimusmenetelmä, jossa sekä tutkitaan että yritetään muuttaa vallitsevia käytäntöjä; sen avulla etsitään ratkaisuja esimerkiksi yhteiskunnallisiin, sosiaalisiin tai eettisiin ongelmiin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599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Sosiaalipsykologian keskeisiä tiedonkeruumenetelmiä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9874"/>
          </a:xfrm>
        </p:spPr>
        <p:txBody>
          <a:bodyPr>
            <a:normAutofit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Havainnointi</a:t>
            </a:r>
            <a:r>
              <a:rPr lang="fi-FI" sz="2400" dirty="0">
                <a:solidFill>
                  <a:schemeClr val="dk1"/>
                </a:solidFill>
              </a:rPr>
              <a:t> eli observointi tarkoittaa tiedonkeruumenetelmää, joka perustuu tutkimuskohteen järjestelmälliseen tarkkailuun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osallistuva havainnointi</a:t>
            </a:r>
            <a:r>
              <a:rPr lang="fi-FI" dirty="0">
                <a:solidFill>
                  <a:schemeClr val="dk1"/>
                </a:solidFill>
              </a:rPr>
              <a:t>: menetelmä, jossa tutkijalla on aktiivinen rooli havainnoitavassa toiminnassa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b="1" dirty="0">
                <a:solidFill>
                  <a:schemeClr val="dk1"/>
                </a:solidFill>
              </a:rPr>
              <a:t>ei-osallistuva havainnointi</a:t>
            </a:r>
            <a:r>
              <a:rPr lang="fi-FI" dirty="0">
                <a:solidFill>
                  <a:schemeClr val="dk1"/>
                </a:solidFill>
              </a:rPr>
              <a:t>: perustuu siihen, että tutkija pitäytyy havainnoijana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havainnointi voi myös olla </a:t>
            </a:r>
            <a:r>
              <a:rPr lang="fi-FI" b="1" dirty="0">
                <a:solidFill>
                  <a:schemeClr val="dk1"/>
                </a:solidFill>
              </a:rPr>
              <a:t>strukturoitua</a:t>
            </a:r>
            <a:r>
              <a:rPr lang="fi-FI" dirty="0">
                <a:solidFill>
                  <a:schemeClr val="dk1"/>
                </a:solidFill>
              </a:rPr>
              <a:t> eli erittäin yksityiskohtaisesti suunniteltua tai </a:t>
            </a:r>
            <a:r>
              <a:rPr lang="fi-FI" b="1" dirty="0">
                <a:solidFill>
                  <a:schemeClr val="dk1"/>
                </a:solidFill>
              </a:rPr>
              <a:t>strukturoimatonta</a:t>
            </a:r>
            <a:r>
              <a:rPr lang="fi-FI" dirty="0">
                <a:solidFill>
                  <a:schemeClr val="dk1"/>
                </a:solidFill>
              </a:rPr>
              <a:t> eli joustavaa ja tilanteen mukaan etenevää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 smtClean="0">
                <a:solidFill>
                  <a:schemeClr val="dk1"/>
                </a:solidFill>
              </a:rPr>
              <a:t>havainnointia käytetään erityisesti kenttätutkimuksissa, kun ilmiötä halutaan tutkia luonnollisissa olosuhteissa</a:t>
            </a:r>
          </a:p>
        </p:txBody>
      </p:sp>
    </p:spTree>
    <p:extLst>
      <p:ext uri="{BB962C8B-B14F-4D97-AF65-F5344CB8AC3E}">
        <p14:creationId xmlns:p14="http://schemas.microsoft.com/office/powerpoint/2010/main" val="400475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Sosiaalipsykologian keskeisiä tiedonkeruumenetelmiä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Itsearviointi</a:t>
            </a:r>
            <a:r>
              <a:rPr lang="fi-FI" sz="2400" dirty="0">
                <a:solidFill>
                  <a:schemeClr val="dk1"/>
                </a:solidFill>
              </a:rPr>
              <a:t>: erityisesti </a:t>
            </a:r>
            <a:r>
              <a:rPr lang="fi-FI" sz="2400" b="1" dirty="0">
                <a:solidFill>
                  <a:schemeClr val="dk1"/>
                </a:solidFill>
              </a:rPr>
              <a:t>kyselyä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käytetään</a:t>
            </a:r>
            <a:r>
              <a:rPr lang="fi-FI" sz="2400" dirty="0">
                <a:solidFill>
                  <a:schemeClr val="dk1"/>
                </a:solidFill>
              </a:rPr>
              <a:t> silloin, kun halutaan tietoa koko </a:t>
            </a:r>
            <a:r>
              <a:rPr lang="fi-FI" sz="2400" dirty="0" err="1">
                <a:solidFill>
                  <a:schemeClr val="dk1"/>
                </a:solidFill>
              </a:rPr>
              <a:t>väestön</a:t>
            </a:r>
            <a:r>
              <a:rPr lang="fi-FI" sz="2400" dirty="0">
                <a:solidFill>
                  <a:schemeClr val="dk1"/>
                </a:solidFill>
              </a:rPr>
              <a:t> tai </a:t>
            </a:r>
            <a:r>
              <a:rPr lang="fi-FI" sz="2400" dirty="0" err="1">
                <a:solidFill>
                  <a:schemeClr val="dk1"/>
                </a:solidFill>
              </a:rPr>
              <a:t>väestönosan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mielipiteista</a:t>
            </a:r>
            <a:r>
              <a:rPr lang="fi-FI" sz="2400" dirty="0">
                <a:solidFill>
                  <a:schemeClr val="dk1"/>
                </a:solidFill>
              </a:rPr>
              <a:t>̈ tai tavoista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kvantitatiivinen itsearviointi tapahtuu kyselylomakkeissa usein </a:t>
            </a:r>
            <a:r>
              <a:rPr lang="fi-FI" b="1" dirty="0">
                <a:solidFill>
                  <a:schemeClr val="dk1"/>
                </a:solidFill>
              </a:rPr>
              <a:t>Likert-asteikolla</a:t>
            </a:r>
            <a:r>
              <a:rPr lang="fi-FI" dirty="0">
                <a:solidFill>
                  <a:schemeClr val="dk1"/>
                </a:solidFill>
              </a:rPr>
              <a:t>, joka koostuu joukosta myönteisiä tai kielteisiä väittämiä, joihin suhtautumista pyydetään arvioimaan numeroasteikolla, esimerkiksi yhdestä viiteen</a:t>
            </a: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343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b="1" dirty="0"/>
              <a:t>Tiedostettujen ja tiedostamattomien ilmiöiden tutkiminen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0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sz="2400" b="1" dirty="0">
                <a:solidFill>
                  <a:schemeClr val="dk1"/>
                </a:solidFill>
              </a:rPr>
              <a:t>Eksplisiittinen toiminta</a:t>
            </a:r>
            <a:r>
              <a:rPr lang="fi-FI" sz="2400" dirty="0">
                <a:solidFill>
                  <a:schemeClr val="dk1"/>
                </a:solidFill>
              </a:rPr>
              <a:t> kuvaa ihmisen toimintaa, josta hän on itse tietoinen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perustuu harkintaan ja analyyttiseen ajatteluun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esimerkiksi </a:t>
            </a:r>
            <a:r>
              <a:rPr lang="fi-FI" b="1" dirty="0">
                <a:solidFill>
                  <a:schemeClr val="dk1"/>
                </a:solidFill>
              </a:rPr>
              <a:t>eksplisiittinen asenne</a:t>
            </a:r>
            <a:r>
              <a:rPr lang="fi-FI" dirty="0">
                <a:solidFill>
                  <a:schemeClr val="dk1"/>
                </a:solidFill>
              </a:rPr>
              <a:t> tarkoittaa tietoista asennetta, jolloin siitä kyetään kertomaan toisille</a:t>
            </a:r>
          </a:p>
          <a:p>
            <a:pPr marL="914400" lvl="1" indent="-3048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200"/>
              <a:buChar char="-"/>
            </a:pPr>
            <a:r>
              <a:rPr lang="fi-FI" dirty="0">
                <a:solidFill>
                  <a:schemeClr val="dk1"/>
                </a:solidFill>
              </a:rPr>
              <a:t>eksplisiittisistä asenteista saadaan tietoa etenkin itsearvioinnin, kuten haastattelun tai kyselyn avulla. </a:t>
            </a:r>
            <a:endParaRPr lang="fi-FI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9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528</Words>
  <Application>Microsoft Office PowerPoint</Application>
  <PresentationFormat>Laajakuva</PresentationFormat>
  <Paragraphs>49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10. Sosiaalipsykologinen tutkimus</vt:lpstr>
      <vt:lpstr>Mitä on sosiaalipsykologia</vt:lpstr>
      <vt:lpstr>Kvantitatiivinen ja kvalitatiivinen tutkimus sosiaalipsykologiassa</vt:lpstr>
      <vt:lpstr>Kokeellinen tutkimus</vt:lpstr>
      <vt:lpstr>Kenttätutkimus</vt:lpstr>
      <vt:lpstr>Ei-kokeellinen tutkimus</vt:lpstr>
      <vt:lpstr>Sosiaalipsykologian keskeisiä tiedonkeruumenetelmiä</vt:lpstr>
      <vt:lpstr>Sosiaalipsykologian keskeisiä tiedonkeruumenetelmiä</vt:lpstr>
      <vt:lpstr>Tiedostettujen ja tiedostamattomien ilmiöiden tutkiminen</vt:lpstr>
      <vt:lpstr>Tiedostettujen ja tiedostamattomien ilmiöiden tutkiminen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Lahjakkuus, luovuus ja vahvuudet</dc:title>
  <dc:creator>Åhs, Vesa A A</dc:creator>
  <cp:lastModifiedBy>Syrjäläinen Jarno Antero</cp:lastModifiedBy>
  <cp:revision>4</cp:revision>
  <dcterms:created xsi:type="dcterms:W3CDTF">2018-06-13T09:35:00Z</dcterms:created>
  <dcterms:modified xsi:type="dcterms:W3CDTF">2019-09-11T09:37:26Z</dcterms:modified>
</cp:coreProperties>
</file>