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9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9402-BEA7-468F-A76F-2EB43ACF3F6D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688BB-4BA8-4EAE-88F8-385104A799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4632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Mannerjää </a:t>
            </a:r>
            <a:r>
              <a:rPr lang="fi-FI" dirty="0" err="1" smtClean="0"/>
              <a:t>Pohjois-Eur</a:t>
            </a:r>
            <a:r>
              <a:rPr lang="fi-FI" dirty="0" smtClean="0"/>
              <a:t> Brittein saarilta ja Jyllannista</a:t>
            </a:r>
            <a:r>
              <a:rPr lang="fi-FI" baseline="0" dirty="0" smtClean="0"/>
              <a:t> Berliiniin Varsovaan ja </a:t>
            </a:r>
            <a:r>
              <a:rPr lang="fi-FI" baseline="0" dirty="0" err="1" smtClean="0"/>
              <a:t>Moskovans</a:t>
            </a:r>
            <a:r>
              <a:rPr lang="fi-FI" baseline="0" dirty="0" smtClean="0"/>
              <a:t> </a:t>
            </a:r>
            <a:r>
              <a:rPr lang="fi-FI" baseline="0" dirty="0" err="1" smtClean="0"/>
              <a:t>euduille</a:t>
            </a:r>
            <a:r>
              <a:rPr lang="fi-FI" baseline="0" dirty="0" smtClean="0"/>
              <a:t>, vuoden keskilämpötila 8  c nykyistä alempana</a:t>
            </a:r>
          </a:p>
          <a:p>
            <a:r>
              <a:rPr lang="fi-FI" baseline="0" dirty="0" smtClean="0"/>
              <a:t>Mannerjää sitoi paljon vettä Engl. Kanaali kuivilla</a:t>
            </a:r>
          </a:p>
          <a:p>
            <a:r>
              <a:rPr lang="fi-FI" baseline="0" dirty="0" smtClean="0"/>
              <a:t>Pohjanlahdella maa nousee vielä 100- 150 m nykyisestä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88BB-4BA8-4EAE-88F8-385104A79977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0414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  <p:sp>
        <p:nvSpPr>
          <p:cNvPr id="32" name="Suorakulmi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Suorakulmi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Suorakulmi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Suorakulmi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Suorakulmi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56" name="Suorakulmi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Suorakulmi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Suorakulmi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Suorakulmi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uolivapaa piirto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Puolivapaa piirto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Puolivapaa piirto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Puolivapaa piirto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Puolivapaa piirto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Puolivapaa piirto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Puolivapaa piirto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Puolivapaa piirto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Puolivapaa piirto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Puolivapaa piirto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Puolivapaa piirto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Puolivapaa piirto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Puolivapaa piirto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Puolivapaa piirto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Puolivapaa piirto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uorakulmi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Suorakulmi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Suorakulmi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Suorakulmi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Suorakulmi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Suorakulmi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Suorakulmi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Suorakulmi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Suorakulmi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Suorakulmi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Suorakulmi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uora yhdysviiva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Ryhmä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uora yhdysviiva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uora yhdysviiva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uora yhdysviiva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grpSp>
        <p:nvGrpSpPr>
          <p:cNvPr id="14" name="Ryhmä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uora yhdysviiva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uora yhdysviiva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uora yhdysviiva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Ryhmä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uora yhdysviiva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uora yhdysviiva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uora yhdysviiva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Suorakulmi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Suorakulmi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Suorakulmi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Suorakulmi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C8D05AF-E214-44F8-ABBC-7731252B73E9}" type="datetimeFigureOut">
              <a:rPr lang="fi-FI" smtClean="0"/>
              <a:t>7.4.2017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79EBD3F-A235-4374-97E2-344BE43E7185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extras.csc.fi/arctinet/pronssikausi/027.phtml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Suomen asuttaminen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8674" y="908720"/>
            <a:ext cx="447317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06084" y="3938588"/>
            <a:ext cx="4106066" cy="2730772"/>
          </a:xfrm>
          <a:prstGeom prst="rect">
            <a:avLst/>
          </a:prstGeom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1522765"/>
            <a:ext cx="3121099" cy="424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734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/>
              <a:t>pronssikaudella Suomi jakautui kahteen 	 kulttuuripiiriin: 	1)Kiukaisten kulttuuri sai siirtolaisia lännestä ja väestö asui kiinteissä  taloissa ja viljeli maata ja kalasti tehokkaasti; 	</a:t>
            </a:r>
          </a:p>
          <a:p>
            <a:r>
              <a:rPr lang="fi-FI" b="1" dirty="0" smtClean="0"/>
              <a:t>2)  Sisämaassa jatkui liikkuva </a:t>
            </a:r>
            <a:r>
              <a:rPr lang="fi-FI" b="1" dirty="0" smtClean="0">
                <a:hlinkClick r:id="rId2"/>
              </a:rPr>
              <a:t>eränkäynti </a:t>
            </a:r>
            <a:r>
              <a:rPr lang="fi-FI" b="1" dirty="0" smtClean="0"/>
              <a:t>			  (saamelaisia?)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fi-FI" dirty="0"/>
          </a:p>
        </p:txBody>
      </p:sp>
      <p:pic>
        <p:nvPicPr>
          <p:cNvPr id="22530" name="Picture 2" descr="https://extras.csc.fi/arctinet/pronssikausi/kuvat/kuva2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548680"/>
            <a:ext cx="3714750" cy="2009776"/>
          </a:xfrm>
          <a:prstGeom prst="rect">
            <a:avLst/>
          </a:prstGeom>
          <a:noFill/>
        </p:spPr>
      </p:pic>
      <p:pic>
        <p:nvPicPr>
          <p:cNvPr id="22532" name="Picture 4" descr="https://extras.csc.fi/arctinet/pronssikausi/kuvat/kuva8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2780928"/>
            <a:ext cx="3619500" cy="2000251"/>
          </a:xfrm>
          <a:prstGeom prst="rect">
            <a:avLst/>
          </a:prstGeom>
          <a:noFill/>
        </p:spPr>
      </p:pic>
      <p:pic>
        <p:nvPicPr>
          <p:cNvPr id="22534" name="Picture 6" descr="https://extras.csc.fi/arctinet/pronssikausi/kuvat/kuva8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4941168"/>
            <a:ext cx="3714750" cy="2076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VI Rautakausi (500 eKr.-1150 jKr.)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 smtClean="0"/>
              <a:t>asutus jatkui katkeamattomana vaikka alusta vähän löytöjä. Suomi sai Virosta ja Ruotsista 	siirtolaisia, jotka sulautuivat kantaväestöön.  Asutus laajeni rannikolta sisämaahan vesireittejä pitkin: Varsinais-Suomi, Häme, Laatokan länsiranta</a:t>
            </a:r>
            <a:endParaRPr lang="fi-FI" dirty="0" smtClean="0"/>
          </a:p>
          <a:p>
            <a:r>
              <a:rPr lang="fi-FI" b="1" dirty="0" smtClean="0"/>
              <a:t> Suomessa n. 6000 asukasta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fi-FI" dirty="0"/>
          </a:p>
        </p:txBody>
      </p:sp>
      <p:pic>
        <p:nvPicPr>
          <p:cNvPr id="24578" name="Picture 2" descr=" Suomen asutus rautakauden lopulla&#10; Kuva: Museovirasto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700808"/>
            <a:ext cx="2543175" cy="4143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/>
              <a:t>Rautakauden arki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 smtClean="0"/>
              <a:t>Viikingit: kulkivat itään Suomenlahtea </a:t>
            </a:r>
            <a:r>
              <a:rPr lang="fi-FI" b="1" smtClean="0"/>
              <a:t>pitkin </a:t>
            </a:r>
            <a:endParaRPr lang="fi-FI" b="1" dirty="0" smtClean="0">
              <a:sym typeface="Wingdings" pitchFamily="2" charset="2"/>
            </a:endParaRPr>
          </a:p>
          <a:p>
            <a:r>
              <a:rPr lang="fi-FI" b="1" dirty="0" smtClean="0"/>
              <a:t>kalmistoesineet </a:t>
            </a:r>
            <a:r>
              <a:rPr lang="fi-FI" b="1" dirty="0"/>
              <a:t>ja muinaislöydöt: </a:t>
            </a:r>
            <a:endParaRPr lang="fi-FI" dirty="0"/>
          </a:p>
          <a:p>
            <a:r>
              <a:rPr lang="fi-FI" b="1" dirty="0" smtClean="0"/>
              <a:t> </a:t>
            </a:r>
            <a:r>
              <a:rPr lang="fi-FI" b="1" dirty="0"/>
              <a:t>kaskeaminen: ohra, ruis, vehnä, kaura ja </a:t>
            </a:r>
            <a:r>
              <a:rPr lang="fi-FI" b="1" dirty="0" smtClean="0"/>
              <a:t>herne</a:t>
            </a:r>
            <a:r>
              <a:rPr lang="fi-FI" b="1" dirty="0"/>
              <a:t>	</a:t>
            </a:r>
            <a:r>
              <a:rPr lang="fi-FI" b="1" dirty="0" smtClean="0"/>
              <a:t>+ </a:t>
            </a:r>
            <a:r>
              <a:rPr lang="fi-FI" b="1" dirty="0"/>
              <a:t>metsästys ja kalastus</a:t>
            </a:r>
            <a:endParaRPr lang="fi-FI" dirty="0"/>
          </a:p>
          <a:p>
            <a:r>
              <a:rPr lang="fi-FI" b="1" dirty="0" smtClean="0"/>
              <a:t>kyliä </a:t>
            </a:r>
            <a:r>
              <a:rPr lang="fi-FI" b="1" dirty="0">
                <a:sym typeface="Wingdings"/>
              </a:rPr>
              <a:t></a:t>
            </a:r>
            <a:r>
              <a:rPr lang="fi-FI" b="1" dirty="0"/>
              <a:t> </a:t>
            </a:r>
            <a:r>
              <a:rPr lang="fi-FI" b="1" dirty="0" err="1"/>
              <a:t>pitäjiä</a:t>
            </a:r>
            <a:r>
              <a:rPr lang="fi-FI" b="1" dirty="0" err="1">
                <a:sym typeface="Wingdings"/>
              </a:rPr>
              <a:t></a:t>
            </a:r>
            <a:r>
              <a:rPr lang="fi-FI" b="1" dirty="0"/>
              <a:t> maakuntia : puolustukseen </a:t>
            </a:r>
            <a:r>
              <a:rPr lang="fi-FI" b="1" dirty="0">
                <a:sym typeface="Wingdings" pitchFamily="2" charset="2"/>
              </a:rPr>
              <a:t>merkkitulet </a:t>
            </a:r>
            <a:r>
              <a:rPr lang="fi-FI" b="1" dirty="0" smtClean="0">
                <a:sym typeface="Wingdings" pitchFamily="2" charset="2"/>
              </a:rPr>
              <a:t>, </a:t>
            </a:r>
            <a:r>
              <a:rPr lang="fi-FI" b="1" dirty="0" smtClean="0"/>
              <a:t>mäkilinnoja</a:t>
            </a:r>
            <a:r>
              <a:rPr lang="fi-FI" b="1" dirty="0"/>
              <a:t>,</a:t>
            </a:r>
            <a:endParaRPr lang="fi-FI" dirty="0"/>
          </a:p>
          <a:p>
            <a:r>
              <a:rPr lang="fi-FI" b="1" dirty="0"/>
              <a:t>talot suuria, jopa 24 m pitkiä ns. hallitaloja jossa kiuas antoi lämpöä</a:t>
            </a:r>
            <a:endParaRPr lang="fi-FI" dirty="0"/>
          </a:p>
          <a:p>
            <a:r>
              <a:rPr lang="fi-FI" b="1" dirty="0" smtClean="0"/>
              <a:t>puuroa</a:t>
            </a:r>
            <a:r>
              <a:rPr lang="fi-FI" b="1" dirty="0"/>
              <a:t>, litteää leipää, kalaa ja lihaa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6493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JUMALAT JA PALVONTAPAIKAT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fi-FI" b="1" dirty="0" smtClean="0"/>
              <a:t>vainajien </a:t>
            </a:r>
            <a:r>
              <a:rPr lang="fi-FI" b="1" dirty="0"/>
              <a:t>palvonta: lepyttäminen, uhraus ---&gt; ruokaa, 	juomaa</a:t>
            </a:r>
            <a:endParaRPr lang="fi-FI" dirty="0"/>
          </a:p>
          <a:p>
            <a:r>
              <a:rPr lang="fi-FI" b="1" dirty="0" smtClean="0"/>
              <a:t>Luonnossa </a:t>
            </a:r>
            <a:r>
              <a:rPr lang="fi-FI" b="1" dirty="0"/>
              <a:t>jumaluusolentoja, haltijoita: hyviä &amp; 		pahoja ---&gt; uhreja, loitsuja, taikoja</a:t>
            </a:r>
          </a:p>
          <a:p>
            <a:r>
              <a:rPr lang="fi-FI" b="1" dirty="0" smtClean="0"/>
              <a:t>”</a:t>
            </a:r>
            <a:r>
              <a:rPr lang="fi-FI" b="1" dirty="0"/>
              <a:t>pyhät on pihlajat pihalla” =pitämyspuu, juurelle 	ensimaito, -juusto</a:t>
            </a:r>
            <a:endParaRPr lang="fi-FI" dirty="0"/>
          </a:p>
          <a:p>
            <a:pPr marL="68580" indent="0">
              <a:buNone/>
            </a:pPr>
            <a:r>
              <a:rPr lang="fi-FI" b="1" dirty="0"/>
              <a:t>Jumalat:</a:t>
            </a:r>
            <a:endParaRPr lang="fi-FI" dirty="0"/>
          </a:p>
          <a:p>
            <a:r>
              <a:rPr lang="fi-FI" b="1" dirty="0" smtClean="0"/>
              <a:t>Ukko </a:t>
            </a:r>
            <a:r>
              <a:rPr lang="fi-FI" b="1" dirty="0"/>
              <a:t>ylijumala: ukkosilma, -sade --&gt; Ukon  malja alkukesän kuivina aikoina</a:t>
            </a:r>
            <a:endParaRPr lang="fi-FI" dirty="0"/>
          </a:p>
          <a:p>
            <a:r>
              <a:rPr lang="fi-FI" b="1" dirty="0" smtClean="0"/>
              <a:t> </a:t>
            </a:r>
            <a:r>
              <a:rPr lang="fi-FI" b="1" dirty="0"/>
              <a:t>Ilmarinen, Rauha tyven sää</a:t>
            </a:r>
            <a:endParaRPr lang="fi-FI" dirty="0"/>
          </a:p>
          <a:p>
            <a:r>
              <a:rPr lang="fi-FI" b="1" dirty="0" smtClean="0"/>
              <a:t>Tapio </a:t>
            </a:r>
            <a:r>
              <a:rPr lang="fi-FI" b="1" dirty="0"/>
              <a:t>metsän haltija, riista =”Tapion karja”</a:t>
            </a:r>
            <a:endParaRPr lang="fi-FI" dirty="0"/>
          </a:p>
          <a:p>
            <a:r>
              <a:rPr lang="fi-FI" b="1" dirty="0" smtClean="0"/>
              <a:t> </a:t>
            </a:r>
            <a:r>
              <a:rPr lang="fi-FI" b="1" dirty="0"/>
              <a:t>Hiisi =palvontapaikka, ”Piru”</a:t>
            </a:r>
            <a:endParaRPr lang="fi-FI" dirty="0"/>
          </a:p>
          <a:p>
            <a:r>
              <a:rPr lang="fi-FI" b="1" dirty="0" smtClean="0"/>
              <a:t>Ahti </a:t>
            </a:r>
            <a:r>
              <a:rPr lang="fi-FI" b="1" dirty="0"/>
              <a:t>ja </a:t>
            </a:r>
            <a:r>
              <a:rPr lang="fi-FI" b="1" dirty="0" err="1"/>
              <a:t>Veen</a:t>
            </a:r>
            <a:r>
              <a:rPr lang="fi-FI" b="1" dirty="0"/>
              <a:t> emä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916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Jääkausi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Kylmin vaihe 18 000 vs. : Pohjois-Eurooppa jään peitossa: paksuus jopa 3 km.</a:t>
            </a:r>
          </a:p>
          <a:p>
            <a:r>
              <a:rPr lang="fi-FI" dirty="0" smtClean="0"/>
              <a:t>Merenpinta 100 m. alempana</a:t>
            </a:r>
          </a:p>
          <a:p>
            <a:r>
              <a:rPr lang="fi-FI" dirty="0" smtClean="0"/>
              <a:t>Suomessa ei oltu luolamiehiä: ei luolia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poikkitieteellinen tutkimus: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kieli, arkeologia, </a:t>
            </a:r>
            <a:r>
              <a:rPr lang="fi-FI" b="1" dirty="0" err="1" smtClean="0"/>
              <a:t>geeni</a:t>
            </a:r>
            <a:r>
              <a:rPr lang="fi-FI" b="1" dirty="0" err="1" smtClean="0">
                <a:sym typeface="Wingdings" pitchFamily="2" charset="2"/>
              </a:rPr>
              <a:t></a:t>
            </a:r>
            <a:endParaRPr lang="fi-FI" dirty="0" smtClean="0"/>
          </a:p>
          <a:p>
            <a:pPr>
              <a:buNone/>
            </a:pPr>
            <a:r>
              <a:rPr lang="fi-FI" b="1" dirty="0" smtClean="0"/>
              <a:t>	25% aasialaista</a:t>
            </a:r>
            <a:endParaRPr lang="fi-FI" dirty="0" smtClean="0"/>
          </a:p>
          <a:p>
            <a:pPr>
              <a:buNone/>
            </a:pPr>
            <a:r>
              <a:rPr lang="fi-FI" b="1" dirty="0" smtClean="0"/>
              <a:t>	20-50% balttilaista</a:t>
            </a:r>
            <a:endParaRPr lang="fi-FI" dirty="0" smtClean="0"/>
          </a:p>
          <a:p>
            <a:pPr>
              <a:buNone/>
            </a:pPr>
            <a:r>
              <a:rPr lang="fi-FI" b="1" dirty="0" smtClean="0"/>
              <a:t>	vajaa 50% germaania</a:t>
            </a:r>
            <a:endParaRPr lang="fi-FI" dirty="0" smtClean="0"/>
          </a:p>
          <a:p>
            <a:r>
              <a:rPr lang="fi-FI" b="1" dirty="0" smtClean="0"/>
              <a:t>Suomi on rajamaa; idän ja lännen kohtaamispaikka</a:t>
            </a:r>
          </a:p>
          <a:p>
            <a:r>
              <a:rPr lang="fi-FI" b="1" dirty="0" smtClean="0"/>
              <a:t>Tacituksen </a:t>
            </a:r>
            <a:r>
              <a:rPr lang="fi-FI" b="1" dirty="0" err="1" smtClean="0"/>
              <a:t>Germania</a:t>
            </a:r>
            <a:r>
              <a:rPr lang="fi-FI" b="1" dirty="0" smtClean="0"/>
              <a:t> v. 98 </a:t>
            </a:r>
            <a:r>
              <a:rPr lang="fi-FI" b="1" dirty="0" smtClean="0">
                <a:sym typeface="Wingdings" pitchFamily="2" charset="2"/>
              </a:rPr>
              <a:t> </a:t>
            </a:r>
            <a:r>
              <a:rPr lang="fi-FI" b="1" dirty="0" err="1" smtClean="0">
                <a:sym typeface="Wingdings" pitchFamily="2" charset="2"/>
              </a:rPr>
              <a:t>fennit</a:t>
            </a:r>
            <a:endParaRPr lang="fi-FI" b="1" dirty="0" smtClean="0">
              <a:sym typeface="Wingdings" pitchFamily="2" charset="2"/>
            </a:endParaRPr>
          </a:p>
          <a:p>
            <a:r>
              <a:rPr lang="fi-FI" b="1" dirty="0" smtClean="0">
                <a:sym typeface="Wingdings" pitchFamily="2" charset="2"/>
              </a:rPr>
              <a:t>Susiluola n. 120 </a:t>
            </a:r>
            <a:r>
              <a:rPr lang="fi-FI" b="1" smtClean="0">
                <a:sym typeface="Wingdings" pitchFamily="2" charset="2"/>
              </a:rPr>
              <a:t>000 vs.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Suomalaiset ovat kahta eri kansaa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Suomi on keinotekoinen kansakunta, joka on muodostettu liittämällä yhteen kaksi eri etnistä ryhmää.</a:t>
            </a:r>
          </a:p>
          <a:p>
            <a:r>
              <a:rPr lang="fi-FI" dirty="0"/>
              <a:t>Länsisuomalaiset ja itäsuomalaiset ovat geeniperimältäänkin yhtä kaukana toisistaan kuin ruotsalaiset ja italialaiset.</a:t>
            </a:r>
          </a:p>
          <a:p>
            <a:r>
              <a:rPr lang="fi-FI" dirty="0"/>
              <a:t>Länsisuomalaisilla on ollut 1800-luvulta lähtien kansakunnassa yliote, ja edelleen he ovat yliedustettuina esimerkiksi teollisuuden johtopaikoilla</a:t>
            </a:r>
            <a:r>
              <a:rPr lang="fi-FI" dirty="0" smtClean="0"/>
              <a:t>. HS kuukausiliite 7/2010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224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Kivikausi 7300-1500 eKr.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 smtClean="0"/>
              <a:t>I vanhin ns. Suomusjärven kulttuuri (7000-4200 eKr.)</a:t>
            </a:r>
            <a:endParaRPr lang="fi-FI" dirty="0" smtClean="0"/>
          </a:p>
          <a:p>
            <a:r>
              <a:rPr lang="fi-FI" b="1" dirty="0" smtClean="0"/>
              <a:t> löytöjä ympäri maata meren rannalta= </a:t>
            </a:r>
            <a:r>
              <a:rPr lang="fi-FI" b="1" dirty="0" err="1" smtClean="0"/>
              <a:t>kalastus,hylkeenpyynti</a:t>
            </a:r>
            <a:endParaRPr lang="fi-FI" dirty="0" smtClean="0"/>
          </a:p>
          <a:p>
            <a:r>
              <a:rPr lang="fi-FI" b="1" dirty="0" smtClean="0"/>
              <a:t> jousi</a:t>
            </a:r>
            <a:endParaRPr lang="fi-FI" dirty="0" smtClean="0"/>
          </a:p>
          <a:p>
            <a:r>
              <a:rPr lang="fi-FI" b="1" dirty="0" smtClean="0"/>
              <a:t>väestöä Virosta, yhteydet Skandinaviaan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fi-FI" dirty="0"/>
          </a:p>
        </p:txBody>
      </p:sp>
      <p:pic>
        <p:nvPicPr>
          <p:cNvPr id="1026" name="Picture 2" descr="https://extras.csc.fi/arctinet/kivikaus/m2/img/K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210677"/>
            <a:ext cx="2808312" cy="5139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 smtClean="0"/>
              <a:t>II Kampakeraaminen (4200-2000 eKr.)</a:t>
            </a:r>
            <a:endParaRPr lang="fi-FI" dirty="0" smtClean="0"/>
          </a:p>
          <a:p>
            <a:r>
              <a:rPr lang="fi-FI" b="1" dirty="0" smtClean="0"/>
              <a:t> osa Uralilta ulottuvaa kulttuuria</a:t>
            </a:r>
            <a:endParaRPr lang="fi-FI" dirty="0" smtClean="0"/>
          </a:p>
          <a:p>
            <a:r>
              <a:rPr lang="fi-FI" b="1" dirty="0" smtClean="0"/>
              <a:t> pyynti- ja kaupparetkiä Venäjän sisäosista 		   Itämerelle</a:t>
            </a:r>
            <a:endParaRPr lang="fi-FI" dirty="0" smtClean="0"/>
          </a:p>
          <a:p>
            <a:r>
              <a:rPr lang="fi-FI" b="1" dirty="0" smtClean="0"/>
              <a:t> puhuivat </a:t>
            </a:r>
            <a:r>
              <a:rPr lang="fi-FI" b="1" dirty="0" err="1" smtClean="0"/>
              <a:t>tod</a:t>
            </a:r>
            <a:r>
              <a:rPr lang="fi-FI" b="1" dirty="0" smtClean="0"/>
              <a:t>. </a:t>
            </a:r>
            <a:r>
              <a:rPr lang="fi-FI" b="1" dirty="0" err="1" smtClean="0"/>
              <a:t>näk</a:t>
            </a:r>
            <a:r>
              <a:rPr lang="fi-FI" b="1" dirty="0" smtClean="0"/>
              <a:t>. suomalais-ugrilaista kieltä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fi-FI"/>
          </a:p>
        </p:txBody>
      </p:sp>
      <p:pic>
        <p:nvPicPr>
          <p:cNvPr id="19458" name="Picture 2" descr="https://extras.csc.fi/arctinet/kivikaus/m2/img/kampak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924944"/>
            <a:ext cx="4089026" cy="3816424"/>
          </a:xfrm>
          <a:prstGeom prst="rect">
            <a:avLst/>
          </a:prstGeom>
          <a:noFill/>
        </p:spPr>
      </p:pic>
      <p:pic>
        <p:nvPicPr>
          <p:cNvPr id="19460" name="Picture 4" descr="https://extras.csc.fi/arctinet/kivikaus/m2/img/323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76672"/>
            <a:ext cx="2220859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 smtClean="0"/>
              <a:t>III Vasarakirves- eli nuorakeraaminen kulttuuri 	(2500-2100 eKr.)</a:t>
            </a:r>
            <a:endParaRPr lang="fi-FI" dirty="0" smtClean="0"/>
          </a:p>
          <a:p>
            <a:r>
              <a:rPr lang="fi-FI" b="1" dirty="0" smtClean="0"/>
              <a:t> Baltiasta</a:t>
            </a:r>
            <a:endParaRPr lang="fi-FI" dirty="0" smtClean="0"/>
          </a:p>
          <a:p>
            <a:r>
              <a:rPr lang="fi-FI" b="1" dirty="0" smtClean="0"/>
              <a:t>asuinpaikoista päätelty: karjanhoito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482" name="Picture 2" descr="https://extras.csc.fi/arctinet/kivikaus/m2/img/vasara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88640"/>
            <a:ext cx="3714750" cy="3695701"/>
          </a:xfrm>
          <a:prstGeom prst="rect">
            <a:avLst/>
          </a:prstGeom>
          <a:noFill/>
        </p:spPr>
      </p:pic>
      <p:pic>
        <p:nvPicPr>
          <p:cNvPr id="20484" name="Picture 4" descr="https://extras.csc.fi/arctinet/kivikaus/m2/img/vasrk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049688"/>
            <a:ext cx="3017194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 smtClean="0"/>
              <a:t>IV Kiukaisten kulttuuri (2100-1500 eKr.)</a:t>
            </a:r>
            <a:endParaRPr lang="fi-FI" dirty="0" smtClean="0"/>
          </a:p>
          <a:p>
            <a:r>
              <a:rPr lang="fi-FI" b="1" dirty="0" smtClean="0"/>
              <a:t>yhteyksiä Ruotsiin</a:t>
            </a:r>
            <a:endParaRPr lang="fi-FI" dirty="0" smtClean="0"/>
          </a:p>
          <a:p>
            <a:r>
              <a:rPr lang="fi-FI" b="1" dirty="0" smtClean="0"/>
              <a:t>pyynti, maanviljelystä merkkejä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21506" name="Picture 2" descr="https://extras.csc.fi/arctinet/kivikaus/m2/img/kiukkir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84234"/>
            <a:ext cx="2553072" cy="1672262"/>
          </a:xfrm>
          <a:prstGeom prst="rect">
            <a:avLst/>
          </a:prstGeom>
          <a:noFill/>
        </p:spPr>
      </p:pic>
      <p:pic>
        <p:nvPicPr>
          <p:cNvPr id="21508" name="Picture 4" descr="https://extras.csc.fi/arctinet/kivikaus/m2/img/kiukk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2636912"/>
            <a:ext cx="2265040" cy="3986472"/>
          </a:xfrm>
          <a:prstGeom prst="rect">
            <a:avLst/>
          </a:prstGeom>
          <a:noFill/>
        </p:spPr>
      </p:pic>
      <p:pic>
        <p:nvPicPr>
          <p:cNvPr id="21510" name="Picture 6" descr="http://www.nba.fi/fi/Image/4752/kk-24-piisirpp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221088"/>
            <a:ext cx="3810000" cy="2457451"/>
          </a:xfrm>
          <a:prstGeom prst="rect">
            <a:avLst/>
          </a:prstGeom>
          <a:noFill/>
        </p:spPr>
      </p:pic>
      <p:sp>
        <p:nvSpPr>
          <p:cNvPr id="8" name="Tekstikehys 7"/>
          <p:cNvSpPr txBox="1"/>
          <p:nvPr/>
        </p:nvSpPr>
        <p:spPr>
          <a:xfrm>
            <a:off x="4355976" y="515719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piisirppi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V Pronssikausi (1500-500 eKr.)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smtClean="0"/>
              <a:t> vähän löytöjä verrattuna naapurimaihin</a:t>
            </a:r>
            <a:endParaRPr lang="fi-FI" dirty="0" smtClean="0"/>
          </a:p>
          <a:p>
            <a:r>
              <a:rPr lang="fi-FI" b="1" dirty="0" smtClean="0"/>
              <a:t>hautoina käytettiin kiviröykkiöitä eli  hiidenkiukaita, joita oli rannikkoalueilla n. 3000 </a:t>
            </a:r>
            <a:endParaRPr lang="fi-FI" dirty="0" smtClean="0"/>
          </a:p>
          <a:p>
            <a:r>
              <a:rPr lang="fi-FI" b="1" dirty="0" smtClean="0"/>
              <a:t>muutos kivikaudesta oli hidas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fi-FI" dirty="0"/>
          </a:p>
        </p:txBody>
      </p:sp>
      <p:pic>
        <p:nvPicPr>
          <p:cNvPr id="23554" name="Picture 2" descr="http://www.nba.fi/fi/Image/4839/zz-kartta-pronssikausi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484784"/>
            <a:ext cx="3028181" cy="5062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128</TotalTime>
  <Words>282</Words>
  <Application>Microsoft Office PowerPoint</Application>
  <PresentationFormat>Näytössä katseltava diaesitys (4:3)</PresentationFormat>
  <Paragraphs>63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2" baseType="lpstr">
      <vt:lpstr>Arial</vt:lpstr>
      <vt:lpstr>Calibri</vt:lpstr>
      <vt:lpstr>Consolas</vt:lpstr>
      <vt:lpstr>Corbel</vt:lpstr>
      <vt:lpstr>Wingdings</vt:lpstr>
      <vt:lpstr>Wingdings 2</vt:lpstr>
      <vt:lpstr>Wingdings 3</vt:lpstr>
      <vt:lpstr>Metro</vt:lpstr>
      <vt:lpstr>Suomen asuttaminen</vt:lpstr>
      <vt:lpstr>Jääkausi</vt:lpstr>
      <vt:lpstr>poikkitieteellinen tutkimus:</vt:lpstr>
      <vt:lpstr>Suomalaiset ovat kahta eri kansaa</vt:lpstr>
      <vt:lpstr>Kivikausi 7300-1500 eKr. </vt:lpstr>
      <vt:lpstr>PowerPoint-esitys</vt:lpstr>
      <vt:lpstr>PowerPoint-esitys</vt:lpstr>
      <vt:lpstr>PowerPoint-esitys</vt:lpstr>
      <vt:lpstr>V Pronssikausi (1500-500 eKr.) </vt:lpstr>
      <vt:lpstr>PowerPoint-esitys</vt:lpstr>
      <vt:lpstr>PowerPoint-esitys</vt:lpstr>
      <vt:lpstr>VI Rautakausi (500 eKr.-1150 jKr.) </vt:lpstr>
      <vt:lpstr>Rautakauden arki </vt:lpstr>
      <vt:lpstr>JUMALAT JA PALVONTAPAIKAT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asuttaminen</dc:title>
  <dc:creator>Ilkka</dc:creator>
  <cp:lastModifiedBy>Koivusalo Ilkka</cp:lastModifiedBy>
  <cp:revision>11</cp:revision>
  <dcterms:created xsi:type="dcterms:W3CDTF">2012-02-06T20:43:26Z</dcterms:created>
  <dcterms:modified xsi:type="dcterms:W3CDTF">2017-04-07T06:18:38Z</dcterms:modified>
</cp:coreProperties>
</file>