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285" r:id="rId2"/>
    <p:sldId id="284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79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80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83" r:id="rId27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0826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3" d="100"/>
          <a:sy n="63" d="100"/>
        </p:scale>
        <p:origin x="780" y="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6C9AE74-3F10-460C-A88C-110E17EC55E0}" type="datetimeFigureOut">
              <a:rPr lang="fi-FI" smtClean="0"/>
              <a:t>27.11.2024</a:t>
            </a:fld>
            <a:endParaRPr lang="fi-FI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i-FI" smtClean="0"/>
              <a:t>Muokkaa tekstin perustyylejä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3FF5FF9-4A0F-480F-B3E4-1534F2A3776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0230139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smtClean="0"/>
              <a:t>Muokkaa alaotsikon perustyyliä napsautt.</a:t>
            </a:r>
            <a:endParaRPr lang="fi-FI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Esityksen laatija: Rosa-Maria Tuisku, hanketyöntekijä, Laukaan kunta 2024</a:t>
            </a:r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6F0DF-F5DE-46E0-88C6-8606E3166523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373477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 smtClean="0"/>
              <a:t>Muokkaa tekstin perustyylejä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Esityksen laatija: Rosa-Maria Tuisku, hanketyöntekijä, Laukaan kunta 2024</a:t>
            </a:r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6F0DF-F5DE-46E0-88C6-8606E3166523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5131029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i-FI" smtClean="0"/>
              <a:t>Muokkaa tekstin perustyylejä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Esityksen laatija: Rosa-Maria Tuisku, hanketyöntekijä, Laukaan kunta 2024</a:t>
            </a:r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6F0DF-F5DE-46E0-88C6-8606E3166523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65446888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_Otsikko_sisältö_2_väritaust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Kuva 12">
            <a:extLst>
              <a:ext uri="{FF2B5EF4-FFF2-40B4-BE49-F238E27FC236}">
                <a16:creationId xmlns:a16="http://schemas.microsoft.com/office/drawing/2014/main" id="{CDB17FD9-2C29-DC9C-FBF6-AF499BE0785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88" y="0"/>
            <a:ext cx="12190412" cy="6858893"/>
          </a:xfrm>
          <a:prstGeom prst="rect">
            <a:avLst/>
          </a:prstGeom>
        </p:spPr>
      </p:pic>
      <p:sp>
        <p:nvSpPr>
          <p:cNvPr id="2" name="Otsikko 1"/>
          <p:cNvSpPr>
            <a:spLocks noGrp="1"/>
          </p:cNvSpPr>
          <p:nvPr>
            <p:ph type="title" hasCustomPrompt="1"/>
          </p:nvPr>
        </p:nvSpPr>
        <p:spPr>
          <a:xfrm>
            <a:off x="838200" y="365129"/>
            <a:ext cx="9570044" cy="1325563"/>
          </a:xfrm>
        </p:spPr>
        <p:txBody>
          <a:bodyPr>
            <a:normAutofit/>
          </a:bodyPr>
          <a:lstStyle>
            <a:lvl1pPr>
              <a:defRPr sz="3600">
                <a:solidFill>
                  <a:schemeClr val="tx2"/>
                </a:solidFill>
              </a:defRPr>
            </a:lvl1pPr>
          </a:lstStyle>
          <a:p>
            <a:r>
              <a:rPr lang="fi-FI" dirty="0"/>
              <a:t>Muokkaa tekstiä naps.</a:t>
            </a:r>
          </a:p>
        </p:txBody>
      </p:sp>
      <p:sp>
        <p:nvSpPr>
          <p:cNvPr id="4" name="Tekstin paikkamerkki 3"/>
          <p:cNvSpPr>
            <a:spLocks noGrp="1"/>
          </p:cNvSpPr>
          <p:nvPr>
            <p:ph type="body" sz="quarter" idx="15" hasCustomPrompt="1"/>
          </p:nvPr>
        </p:nvSpPr>
        <p:spPr>
          <a:xfrm>
            <a:off x="838418" y="2028825"/>
            <a:ext cx="5112005" cy="3653632"/>
          </a:xfrm>
        </p:spPr>
        <p:txBody>
          <a:bodyPr>
            <a:normAutofit/>
          </a:bodyPr>
          <a:lstStyle>
            <a:lvl1pPr>
              <a:defRPr sz="22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</a:lstStyle>
          <a:p>
            <a:pPr lvl="0"/>
            <a:r>
              <a:rPr lang="fi-FI" dirty="0"/>
              <a:t>Muokkaa tekstiä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5" name="Tekstin paikkamerkki 3"/>
          <p:cNvSpPr>
            <a:spLocks noGrp="1"/>
          </p:cNvSpPr>
          <p:nvPr>
            <p:ph type="body" sz="quarter" idx="16" hasCustomPrompt="1"/>
          </p:nvPr>
        </p:nvSpPr>
        <p:spPr>
          <a:xfrm>
            <a:off x="6241795" y="2028825"/>
            <a:ext cx="4166449" cy="3653632"/>
          </a:xfrm>
        </p:spPr>
        <p:txBody>
          <a:bodyPr>
            <a:normAutofit/>
          </a:bodyPr>
          <a:lstStyle>
            <a:lvl1pPr>
              <a:defRPr sz="22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</a:lstStyle>
          <a:p>
            <a:pPr lvl="0"/>
            <a:r>
              <a:rPr lang="fi-FI" dirty="0"/>
              <a:t>Muokkaa tekstiä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7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838419" y="6356350"/>
            <a:ext cx="27431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bg1"/>
                </a:solidFill>
              </a:defRPr>
            </a:lvl1pPr>
          </a:lstStyle>
          <a:p>
            <a:endParaRPr lang="fi-FI" dirty="0"/>
          </a:p>
        </p:txBody>
      </p:sp>
      <p:sp>
        <p:nvSpPr>
          <p:cNvPr id="8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4038859" y="6356350"/>
            <a:ext cx="411428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bg1"/>
                </a:solidFill>
              </a:defRPr>
            </a:lvl1pPr>
          </a:lstStyle>
          <a:p>
            <a:r>
              <a:rPr lang="fi-FI" smtClean="0"/>
              <a:t>Esityksen laatija: Rosa-Maria Tuisku, hanketyöntekijä, Laukaan kunta 2024</a:t>
            </a:r>
            <a:endParaRPr lang="fi-FI" dirty="0"/>
          </a:p>
        </p:txBody>
      </p:sp>
      <p:sp>
        <p:nvSpPr>
          <p:cNvPr id="9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8610461" y="6356350"/>
            <a:ext cx="274312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4F4F8806-C074-1048-BDDB-408E5170414D}" type="slidenum">
              <a:rPr lang="fi-FI" smtClean="0"/>
              <a:pPr/>
              <a:t>‹#›</a:t>
            </a:fld>
            <a:endParaRPr lang="fi-FI" dirty="0"/>
          </a:p>
        </p:txBody>
      </p:sp>
      <p:pic>
        <p:nvPicPr>
          <p:cNvPr id="11" name="Kuva 10">
            <a:extLst>
              <a:ext uri="{FF2B5EF4-FFF2-40B4-BE49-F238E27FC236}">
                <a16:creationId xmlns:a16="http://schemas.microsoft.com/office/drawing/2014/main" id="{075DB0BA-27D7-85D4-9A4E-09433043973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75800" y="380223"/>
            <a:ext cx="1022616" cy="647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24561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 smtClean="0"/>
              <a:t>Muokkaa tekstin perustyylejä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Esityksen laatija: Rosa-Maria Tuisku, hanketyöntekijä, Laukaan kunta 2024</a:t>
            </a:r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6F0DF-F5DE-46E0-88C6-8606E3166523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6787122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 smtClean="0"/>
              <a:t>Muokkaa tekstin perustyylejä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Esityksen laatija: Rosa-Maria Tuisku, hanketyöntekijä, Laukaan kunta 2024</a:t>
            </a:r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6F0DF-F5DE-46E0-88C6-8606E3166523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9134252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 smtClean="0"/>
              <a:t>Muokkaa tekstin perustyylejä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 smtClean="0"/>
              <a:t>Muokkaa tekstin perustyylejä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Esityksen laatija: Rosa-Maria Tuisku, hanketyöntekijä, Laukaan kunta 2024</a:t>
            </a:r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6F0DF-F5DE-46E0-88C6-8606E3166523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0120973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smtClean="0"/>
              <a:t>Muokkaa tekstin perustyylejä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i-FI" smtClean="0"/>
              <a:t>Muokkaa tekstin perustyylejä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5" name="Tekstin paikkamerkki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smtClean="0"/>
              <a:t>Muokkaa tekstin perustyylejä</a:t>
            </a:r>
          </a:p>
        </p:txBody>
      </p:sp>
      <p:sp>
        <p:nvSpPr>
          <p:cNvPr id="6" name="Sisällön paikkamerkk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i-FI" smtClean="0"/>
              <a:t>Muokkaa tekstin perustyylejä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7" name="Päivämäärän paikkamerkki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8" name="Alatunnisteen paikkamerk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Esityksen laatija: Rosa-Maria Tuisku, hanketyöntekijä, Laukaan kunta 2024</a:t>
            </a:r>
            <a:endParaRPr lang="fi-FI"/>
          </a:p>
        </p:txBody>
      </p:sp>
      <p:sp>
        <p:nvSpPr>
          <p:cNvPr id="9" name="Dian numeron paikkamerkki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6F0DF-F5DE-46E0-88C6-8606E3166523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9634217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Esityksen laatija: Rosa-Maria Tuisku, hanketyöntekijä, Laukaan kunta 2024</a:t>
            </a:r>
            <a:endParaRPr lang="fi-FI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6F0DF-F5DE-46E0-88C6-8606E3166523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1159110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3" name="Alatunnisteen paikkamerk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Esityksen laatija: Rosa-Maria Tuisku, hanketyöntekijä, Laukaan kunta 2024</a:t>
            </a:r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6F0DF-F5DE-46E0-88C6-8606E3166523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0686559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tsiko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 smtClean="0"/>
              <a:t>Muokkaa tekstin perustyylejä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 smtClean="0"/>
              <a:t>Muokkaa tekstin perustyylejä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Esityksen laatija: Rosa-Maria Tuisku, hanketyöntekijä, Laukaan kunta 2024</a:t>
            </a:r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6F0DF-F5DE-46E0-88C6-8606E3166523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4270530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tsiko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Kuvan paikkamerkki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 smtClean="0"/>
              <a:t>Muokkaa tekstin perustyylejä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Esityksen laatija: Rosa-Maria Tuisku, hanketyöntekijä, Laukaan kunta 2024</a:t>
            </a:r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6F0DF-F5DE-46E0-88C6-8606E3166523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3176426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 smtClean="0"/>
              <a:t>Muokkaa tekstin perustyylejä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i-FI" smtClean="0"/>
              <a:t>Esityksen laatija: Rosa-Maria Tuisku, hanketyöntekijä, Laukaan kunta 2024</a:t>
            </a:r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C6F0DF-F5DE-46E0-88C6-8606E3166523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6901096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open.spotify.com/episode/7L2ZZIIlcITQgTe8zSdXX1?si=E5iYV3j4T7Stp6Ykk2-pzQ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inlex.fi/fi/laki/ajantasa/1889/18890039001#a8.7.2022-723" TargetMode="External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hyperlink" Target="https://www.nuoretjarikollisuus.fi/articles/jakamalla-toisen-nuden-voit-syyllistya-rikokseen-2" TargetMode="Externa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5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mailto:kirsi.alastalo@hyvaks.fi" TargetMode="External"/><Relationship Id="rId2" Type="http://schemas.openxmlformats.org/officeDocument/2006/relationships/hyperlink" Target="mailto:rosa-maria.tuisku@laukaa.fi" TargetMode="Externa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uOnkKppCNiU" TargetMode="External"/><Relationship Id="rId2" Type="http://schemas.openxmlformats.org/officeDocument/2006/relationships/hyperlink" Target="https://www.youtube.com/watch?v=pZwvrxVavnQ" TargetMode="Externa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latunnisteen paikkamerkki 1"/>
          <p:cNvSpPr>
            <a:spLocks noGrp="1"/>
          </p:cNvSpPr>
          <p:nvPr>
            <p:ph type="ftr" sz="quarter" idx="11"/>
          </p:nvPr>
        </p:nvSpPr>
        <p:spPr>
          <a:xfrm>
            <a:off x="2082800" y="6171305"/>
            <a:ext cx="8534400" cy="568960"/>
          </a:xfrm>
        </p:spPr>
        <p:txBody>
          <a:bodyPr/>
          <a:lstStyle/>
          <a:p>
            <a:r>
              <a:rPr lang="fi-FI" sz="1800" dirty="0" smtClean="0"/>
              <a:t>Esityksen laatija: Rosa-Maria Tuisku, hanketyöntekijä, Laukaan kunta </a:t>
            </a:r>
            <a:r>
              <a:rPr lang="fi-FI" sz="1800" dirty="0" smtClean="0"/>
              <a:t>2024, </a:t>
            </a:r>
          </a:p>
          <a:p>
            <a:r>
              <a:rPr lang="fi-FI" sz="1800" dirty="0" smtClean="0"/>
              <a:t>Laadittu </a:t>
            </a:r>
            <a:r>
              <a:rPr lang="fi-FI" sz="1800" dirty="0" err="1" smtClean="0"/>
              <a:t>OKM:n</a:t>
            </a:r>
            <a:r>
              <a:rPr lang="fi-FI" sz="1800" dirty="0" smtClean="0"/>
              <a:t> rahoittamassa Kouluturvallisuuden vahvistaminen -hankkeessa</a:t>
            </a:r>
            <a:endParaRPr lang="fi-FI" sz="1800" dirty="0"/>
          </a:p>
        </p:txBody>
      </p:sp>
      <p:sp>
        <p:nvSpPr>
          <p:cNvPr id="4" name="Otsikko 1"/>
          <p:cNvSpPr txBox="1">
            <a:spLocks/>
          </p:cNvSpPr>
          <p:nvPr/>
        </p:nvSpPr>
        <p:spPr>
          <a:xfrm>
            <a:off x="426720" y="335451"/>
            <a:ext cx="9712960" cy="7821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900" b="1" kern="1200" spc="3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i-FI" sz="3600" dirty="0" err="1" smtClean="0">
                <a:solidFill>
                  <a:schemeClr val="tx1"/>
                </a:solidFill>
                <a:latin typeface="+mn-lt"/>
              </a:rPr>
              <a:t>Podcast</a:t>
            </a:r>
            <a:r>
              <a:rPr lang="fi-FI" sz="3600" dirty="0" smtClean="0">
                <a:solidFill>
                  <a:schemeClr val="tx1"/>
                </a:solidFill>
                <a:latin typeface="+mn-lt"/>
              </a:rPr>
              <a:t>: Nuoret kysyy – </a:t>
            </a:r>
          </a:p>
          <a:p>
            <a:r>
              <a:rPr lang="fi-FI" sz="3600" dirty="0" smtClean="0">
                <a:solidFill>
                  <a:schemeClr val="tx1"/>
                </a:solidFill>
                <a:latin typeface="+mn-lt"/>
              </a:rPr>
              <a:t>Seksuaalinen häirintä ja rikokset</a:t>
            </a:r>
          </a:p>
        </p:txBody>
      </p:sp>
      <p:pic>
        <p:nvPicPr>
          <p:cNvPr id="5" name="Kuva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49280" y="231201"/>
            <a:ext cx="1196360" cy="752549"/>
          </a:xfrm>
          <a:prstGeom prst="rect">
            <a:avLst/>
          </a:prstGeom>
        </p:spPr>
      </p:pic>
      <p:sp>
        <p:nvSpPr>
          <p:cNvPr id="6" name="Suorakulmio 5"/>
          <p:cNvSpPr/>
          <p:nvPr/>
        </p:nvSpPr>
        <p:spPr>
          <a:xfrm>
            <a:off x="625723" y="1257084"/>
            <a:ext cx="1094055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i-FI" dirty="0" err="1"/>
              <a:t>Podcast</a:t>
            </a:r>
            <a:r>
              <a:rPr lang="fi-FI" dirty="0"/>
              <a:t> löytyy osoitteesta: </a:t>
            </a:r>
            <a:r>
              <a:rPr lang="fi-FI" dirty="0">
                <a:hlinkClick r:id="rId3"/>
              </a:rPr>
              <a:t>https://</a:t>
            </a:r>
            <a:r>
              <a:rPr lang="fi-FI" dirty="0" smtClean="0">
                <a:hlinkClick r:id="rId3"/>
              </a:rPr>
              <a:t>open.spotify.com/episode/7L2ZZIIlcITQgTe8zSdXX1?si=E5iYV3j4T7Stp6Ykk2-pzQ</a:t>
            </a:r>
            <a:endParaRPr lang="fi-FI" dirty="0" smtClean="0"/>
          </a:p>
        </p:txBody>
      </p:sp>
      <p:sp>
        <p:nvSpPr>
          <p:cNvPr id="7" name="Suorakulmio 6"/>
          <p:cNvSpPr/>
          <p:nvPr/>
        </p:nvSpPr>
        <p:spPr>
          <a:xfrm>
            <a:off x="6475164" y="1775202"/>
            <a:ext cx="5371396" cy="4247317"/>
          </a:xfrm>
          <a:prstGeom prst="rect">
            <a:avLst/>
          </a:prstGeom>
          <a:ln w="19050"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fi-FI" dirty="0"/>
              <a:t>Kuvaus: </a:t>
            </a:r>
          </a:p>
          <a:p>
            <a:pPr lvl="1"/>
            <a:r>
              <a:rPr lang="fi-FI" i="1" dirty="0"/>
              <a:t>Milloin seksuaalinen häirintä on rikos? Onko alastonkuvien lähettäminen ok, jos toinen suostuu? </a:t>
            </a:r>
          </a:p>
          <a:p>
            <a:pPr lvl="1"/>
            <a:r>
              <a:rPr lang="fi-FI" dirty="0" err="1"/>
              <a:t>Podcastissa</a:t>
            </a:r>
            <a:r>
              <a:rPr lang="fi-FI" dirty="0"/>
              <a:t> pysähdytään näihin ja moniin </a:t>
            </a:r>
            <a:r>
              <a:rPr lang="fi-FI" dirty="0" smtClean="0"/>
              <a:t>muihin </a:t>
            </a:r>
            <a:r>
              <a:rPr lang="fi-FI" dirty="0"/>
              <a:t>nuorten esittämiin kysymyksiin seksuaalisesta väkivallasta ja häirinnästä. Kysymysten äärellä keskustelevat rikosylikonstaapeli ja ankkuripoliisi Riitta Korhonen </a:t>
            </a:r>
            <a:r>
              <a:rPr lang="fi-FI" dirty="0" err="1"/>
              <a:t>Sisä</a:t>
            </a:r>
            <a:r>
              <a:rPr lang="fi-FI" dirty="0"/>
              <a:t>-Suomen poliisista yhdessä kuraattori Kirsi </a:t>
            </a:r>
            <a:r>
              <a:rPr lang="fi-FI" dirty="0" err="1"/>
              <a:t>Alastalon</a:t>
            </a:r>
            <a:r>
              <a:rPr lang="fi-FI" dirty="0"/>
              <a:t> ja Kouluturvallisuuden hanketyöntekijän Rosa-Maria Tuiskun kanssa. </a:t>
            </a:r>
          </a:p>
          <a:p>
            <a:pPr lvl="1"/>
            <a:r>
              <a:rPr lang="fi-FI" dirty="0" smtClean="0"/>
              <a:t>Podin kuva: Jonne Kaakkomäki.</a:t>
            </a:r>
          </a:p>
          <a:p>
            <a:pPr lvl="1"/>
            <a:endParaRPr lang="fi-FI" dirty="0" smtClean="0"/>
          </a:p>
          <a:p>
            <a:pPr lvl="1"/>
            <a:r>
              <a:rPr lang="fi-FI" dirty="0" err="1"/>
              <a:t>Podcast</a:t>
            </a:r>
            <a:r>
              <a:rPr lang="fi-FI" dirty="0"/>
              <a:t> on jaoteltu välimusiikilla kolmeen n. 20 min osioon. Kokonaiskesto 1h 8min. </a:t>
            </a:r>
          </a:p>
        </p:txBody>
      </p:sp>
      <p:pic>
        <p:nvPicPr>
          <p:cNvPr id="8" name="Kuva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07" y="1626416"/>
            <a:ext cx="4554773" cy="45574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650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3152139" y="553089"/>
            <a:ext cx="5461000" cy="1956431"/>
          </a:xfrm>
        </p:spPr>
        <p:txBody>
          <a:bodyPr>
            <a:normAutofit fontScale="90000"/>
          </a:bodyPr>
          <a:lstStyle/>
          <a:p>
            <a:pPr algn="ctr"/>
            <a:r>
              <a:rPr lang="fi-FI" sz="6600" dirty="0" smtClean="0">
                <a:solidFill>
                  <a:schemeClr val="tx1"/>
                </a:solidFill>
              </a:rPr>
              <a:t>OSA 2 ALKAA</a:t>
            </a:r>
            <a:r>
              <a:rPr lang="fi-FI" dirty="0" smtClean="0"/>
              <a:t/>
            </a:r>
            <a:br>
              <a:rPr lang="fi-FI" dirty="0" smtClean="0"/>
            </a:br>
            <a:r>
              <a:rPr lang="fi-FI" dirty="0" smtClean="0"/>
              <a:t/>
            </a:r>
            <a:br>
              <a:rPr lang="fi-FI" dirty="0" smtClean="0"/>
            </a:br>
            <a:r>
              <a:rPr lang="fi-FI" dirty="0" smtClean="0"/>
              <a:t>Kohdasta 24:30 – 47:30</a:t>
            </a:r>
            <a:br>
              <a:rPr lang="fi-FI" dirty="0" smtClean="0"/>
            </a:br>
            <a:r>
              <a:rPr lang="fi-FI" dirty="0" smtClean="0"/>
              <a:t>Osan kesto: 23 min</a:t>
            </a:r>
            <a:endParaRPr lang="fi-FI" dirty="0"/>
          </a:p>
        </p:txBody>
      </p:sp>
      <p:sp>
        <p:nvSpPr>
          <p:cNvPr id="5" name="Suorakulmio 4"/>
          <p:cNvSpPr/>
          <p:nvPr/>
        </p:nvSpPr>
        <p:spPr>
          <a:xfrm>
            <a:off x="1168707" y="2839305"/>
            <a:ext cx="789401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i-FI" b="1" dirty="0" smtClean="0"/>
              <a:t>Kysymykset: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dirty="0" smtClean="0"/>
              <a:t>Onko </a:t>
            </a:r>
            <a:r>
              <a:rPr lang="fi-FI" dirty="0"/>
              <a:t>se rikos, jos joku painostaa seksiin</a:t>
            </a:r>
            <a:r>
              <a:rPr lang="fi-FI" dirty="0" smtClean="0"/>
              <a:t>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dirty="0"/>
              <a:t>Onko pussailu toisen ihmisen kanssa väärin, jos se olisikin molemmille osapuolille ok</a:t>
            </a:r>
            <a:r>
              <a:rPr lang="fi-FI" dirty="0" smtClean="0"/>
              <a:t>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dirty="0" smtClean="0"/>
              <a:t>Mikä ilmoitusvelvollisuus?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dirty="0"/>
              <a:t>Onko joku oikeasti joutunut poliisin puhutteluun seksuaalisesta häirinnästä</a:t>
            </a:r>
            <a:r>
              <a:rPr lang="fi-FI" dirty="0" smtClean="0"/>
              <a:t>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dirty="0"/>
              <a:t>Onko alastonkuvien lähettäminen ok, jos toinen suostuu</a:t>
            </a:r>
            <a:r>
              <a:rPr lang="fi-FI" dirty="0" smtClean="0"/>
              <a:t>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dirty="0"/>
              <a:t>Jos minua sanotaan homoksi, onko se seksuaalista häirintää?</a:t>
            </a:r>
            <a:endParaRPr lang="fi-FI" dirty="0" smtClean="0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fi-FI" smtClean="0"/>
              <a:t>Esityksen laatija: Rosa-Maria Tuisku, hanketyöntekijä, Laukaan kunta 2024</a:t>
            </a:r>
            <a:endParaRPr lang="fi-FI" dirty="0"/>
          </a:p>
        </p:txBody>
      </p:sp>
      <p:pic>
        <p:nvPicPr>
          <p:cNvPr id="7" name="Picture 2" descr="Kysymyksiä, Kysyntä, Epäilyksiä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8997" y="1602424"/>
            <a:ext cx="3545205" cy="35452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Suorakulmio 7"/>
          <p:cNvSpPr/>
          <p:nvPr/>
        </p:nvSpPr>
        <p:spPr>
          <a:xfrm>
            <a:off x="8851237" y="6299042"/>
            <a:ext cx="28522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i-FI" dirty="0" err="1" smtClean="0"/>
              <a:t>Podcastissa</a:t>
            </a:r>
            <a:r>
              <a:rPr lang="fi-FI" dirty="0" smtClean="0"/>
              <a:t> kohdasta: 24:30 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40211353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8200" y="365129"/>
            <a:ext cx="9570044" cy="793111"/>
          </a:xfrm>
        </p:spPr>
        <p:txBody>
          <a:bodyPr/>
          <a:lstStyle/>
          <a:p>
            <a:r>
              <a:rPr lang="fi-FI" dirty="0" smtClean="0">
                <a:solidFill>
                  <a:schemeClr val="tx1"/>
                </a:solidFill>
              </a:rPr>
              <a:t>Onko se rikos, jos joku painostaa seksiin?</a:t>
            </a:r>
            <a:endParaRPr lang="fi-FI" dirty="0">
              <a:solidFill>
                <a:schemeClr val="tx1"/>
              </a:solidFill>
            </a:endParaRPr>
          </a:p>
        </p:txBody>
      </p:sp>
      <p:sp>
        <p:nvSpPr>
          <p:cNvPr id="3" name="Tekstin paikkamerkki 2"/>
          <p:cNvSpPr>
            <a:spLocks noGrp="1"/>
          </p:cNvSpPr>
          <p:nvPr>
            <p:ph type="body" sz="quarter" idx="15"/>
          </p:nvPr>
        </p:nvSpPr>
        <p:spPr>
          <a:xfrm>
            <a:off x="838200" y="1571625"/>
            <a:ext cx="10022840" cy="3653632"/>
          </a:xfrm>
        </p:spPr>
        <p:txBody>
          <a:bodyPr/>
          <a:lstStyle/>
          <a:p>
            <a:r>
              <a:rPr lang="fi-FI" dirty="0" smtClean="0"/>
              <a:t>Painostaminen seksiin on houkuttelua, pelottelua, uhkailua, ”kaupankäyntiä”</a:t>
            </a:r>
          </a:p>
          <a:p>
            <a:pPr lvl="1"/>
            <a:r>
              <a:rPr lang="fi-FI" dirty="0" smtClean="0"/>
              <a:t>Esim. ”Jos suostut, niin saat..”</a:t>
            </a:r>
            <a:endParaRPr lang="fi-FI" dirty="0"/>
          </a:p>
          <a:p>
            <a:pPr lvl="1"/>
            <a:r>
              <a:rPr lang="fi-FI" dirty="0" smtClean="0"/>
              <a:t>”Jos et suostu niin </a:t>
            </a:r>
            <a:r>
              <a:rPr lang="fi-FI" dirty="0" err="1" smtClean="0"/>
              <a:t>mä</a:t>
            </a:r>
            <a:r>
              <a:rPr lang="fi-FI" dirty="0" smtClean="0"/>
              <a:t> jätän </a:t>
            </a:r>
            <a:r>
              <a:rPr lang="fi-FI" dirty="0" err="1" smtClean="0"/>
              <a:t>sut</a:t>
            </a:r>
            <a:r>
              <a:rPr lang="fi-FI" dirty="0" smtClean="0"/>
              <a:t>.”</a:t>
            </a:r>
          </a:p>
          <a:p>
            <a:r>
              <a:rPr lang="fi-FI" dirty="0" smtClean="0"/>
              <a:t>Jos painostetaan seksiin, niin ei ole suostumusta.</a:t>
            </a:r>
          </a:p>
          <a:p>
            <a:pPr marL="0" indent="0">
              <a:buNone/>
            </a:pPr>
            <a:r>
              <a:rPr lang="fi-FI" dirty="0" smtClean="0"/>
              <a:t> </a:t>
            </a:r>
            <a:r>
              <a:rPr lang="fi-FI" dirty="0" smtClean="0">
                <a:sym typeface="Wingdings" panose="05000000000000000000" pitchFamily="2" charset="2"/>
              </a:rPr>
              <a:t> </a:t>
            </a:r>
            <a:r>
              <a:rPr lang="fi-FI" b="1" dirty="0" smtClean="0">
                <a:sym typeface="Wingdings" panose="05000000000000000000" pitchFamily="2" charset="2"/>
              </a:rPr>
              <a:t>Kyseessä on raiskaus eli rikos.</a:t>
            </a:r>
          </a:p>
          <a:p>
            <a:pPr marL="0" indent="0">
              <a:buNone/>
            </a:pPr>
            <a:endParaRPr lang="fi-FI" dirty="0"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fi-FI" dirty="0" smtClean="0">
                <a:sym typeface="Wingdings" panose="05000000000000000000" pitchFamily="2" charset="2"/>
              </a:rPr>
              <a:t>Aina pitää olla suostumus! </a:t>
            </a:r>
          </a:p>
          <a:p>
            <a:pPr marL="0" indent="0">
              <a:buNone/>
            </a:pPr>
            <a:r>
              <a:rPr lang="fi-FI" dirty="0" smtClean="0">
                <a:sym typeface="Wingdings" panose="05000000000000000000" pitchFamily="2" charset="2"/>
              </a:rPr>
              <a:t>Suostumus tulisi olla sanallinen tai muutoin todellinen!</a:t>
            </a:r>
            <a:endParaRPr lang="fi-FI" dirty="0" smtClean="0"/>
          </a:p>
        </p:txBody>
      </p:sp>
      <p:sp>
        <p:nvSpPr>
          <p:cNvPr id="4" name="Suorakulmio 3"/>
          <p:cNvSpPr/>
          <p:nvPr/>
        </p:nvSpPr>
        <p:spPr>
          <a:xfrm>
            <a:off x="8458200" y="6169580"/>
            <a:ext cx="34453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i-FI" dirty="0" err="1" smtClean="0"/>
              <a:t>Podcastissa</a:t>
            </a:r>
            <a:r>
              <a:rPr lang="fi-FI" dirty="0" smtClean="0"/>
              <a:t> kohdasta: 24:30-31:14 </a:t>
            </a:r>
            <a:endParaRPr lang="fi-FI" dirty="0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fi-FI" smtClean="0"/>
              <a:t>Esityksen laatija: Rosa-Maria Tuisku, hanketyöntekijä, Laukaan kunta 2024</a:t>
            </a:r>
            <a:endParaRPr lang="fi-FI" dirty="0"/>
          </a:p>
        </p:txBody>
      </p:sp>
      <p:pic>
        <p:nvPicPr>
          <p:cNvPr id="6" name="Kuva 5"/>
          <p:cNvPicPr>
            <a:picLocks noChangeAspect="1"/>
          </p:cNvPicPr>
          <p:nvPr/>
        </p:nvPicPr>
        <p:blipFill rotWithShape="1">
          <a:blip r:embed="rId2"/>
          <a:srcRect b="16033"/>
          <a:stretch/>
        </p:blipFill>
        <p:spPr>
          <a:xfrm>
            <a:off x="7375095" y="2102563"/>
            <a:ext cx="4528472" cy="2161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4799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8200" y="161929"/>
            <a:ext cx="9570044" cy="1325563"/>
          </a:xfrm>
        </p:spPr>
        <p:txBody>
          <a:bodyPr/>
          <a:lstStyle/>
          <a:p>
            <a:r>
              <a:rPr lang="fi-FI" dirty="0" smtClean="0">
                <a:solidFill>
                  <a:schemeClr val="tx1"/>
                </a:solidFill>
              </a:rPr>
              <a:t>Onko pussailu toisen ihmisen kanssa väärin, jos se olisikin molemmille osapuolille ok?</a:t>
            </a:r>
            <a:endParaRPr lang="fi-FI" dirty="0">
              <a:solidFill>
                <a:schemeClr val="tx1"/>
              </a:solidFill>
            </a:endParaRPr>
          </a:p>
        </p:txBody>
      </p:sp>
      <p:sp>
        <p:nvSpPr>
          <p:cNvPr id="3" name="Tekstin paikkamerkki 2"/>
          <p:cNvSpPr>
            <a:spLocks noGrp="1"/>
          </p:cNvSpPr>
          <p:nvPr>
            <p:ph type="body" sz="quarter" idx="15"/>
          </p:nvPr>
        </p:nvSpPr>
        <p:spPr>
          <a:xfrm>
            <a:off x="2910840" y="1547905"/>
            <a:ext cx="8610600" cy="2784229"/>
          </a:xfrm>
        </p:spPr>
        <p:txBody>
          <a:bodyPr>
            <a:noAutofit/>
          </a:bodyPr>
          <a:lstStyle/>
          <a:p>
            <a:r>
              <a:rPr lang="fi-FI" sz="2000" b="1" dirty="0" smtClean="0"/>
              <a:t>On ok, jos osapuolten iässä ja kypsyydessä ei ole suurta eroa ja siihen on molemmilta suostumus.</a:t>
            </a:r>
          </a:p>
          <a:p>
            <a:pPr lvl="1"/>
            <a:r>
              <a:rPr lang="fi-FI" dirty="0" smtClean="0"/>
              <a:t>Esim. 13-v. ja 15-v. seurustelee keskenään ja heillä ei ole suurta eroa kypsyydessä ja iässä.</a:t>
            </a:r>
          </a:p>
          <a:p>
            <a:r>
              <a:rPr lang="fi-FI" sz="2000" b="1" dirty="0" smtClean="0"/>
              <a:t>16-vuoden suojaikäraja</a:t>
            </a:r>
            <a:r>
              <a:rPr lang="fi-FI" sz="2000" dirty="0" smtClean="0"/>
              <a:t>:</a:t>
            </a:r>
            <a:r>
              <a:rPr lang="fi-FI" sz="2000" dirty="0"/>
              <a:t> </a:t>
            </a:r>
            <a:r>
              <a:rPr lang="fi-FI" sz="2000" dirty="0" smtClean="0"/>
              <a:t>Aikuinen ei saa alle </a:t>
            </a:r>
            <a:r>
              <a:rPr lang="fi-FI" sz="2000" dirty="0"/>
              <a:t>16-vuotiaan </a:t>
            </a:r>
            <a:r>
              <a:rPr lang="fi-FI" sz="2000" dirty="0" smtClean="0"/>
              <a:t>kanssa </a:t>
            </a:r>
            <a:r>
              <a:rPr lang="fi-FI" sz="2000" dirty="0"/>
              <a:t>tehdä seksuaalisia tekoja (kuten tyydyttää itseään, olla yhdynnässä, puhua seksuaalissävytteisiä juttuja tai lähettää paljastavia kuvia/seksiviestejä</a:t>
            </a:r>
            <a:r>
              <a:rPr lang="fi-FI" sz="2000" dirty="0" smtClean="0"/>
              <a:t>). Auktoriteettisuhteissa ikäraja on 18-v. (esim. opettaja-oppilas).</a:t>
            </a:r>
          </a:p>
        </p:txBody>
      </p:sp>
      <p:sp>
        <p:nvSpPr>
          <p:cNvPr id="4" name="Suorakulmio 3"/>
          <p:cNvSpPr/>
          <p:nvPr/>
        </p:nvSpPr>
        <p:spPr>
          <a:xfrm>
            <a:off x="8312757" y="6268562"/>
            <a:ext cx="345338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i-FI" dirty="0" err="1" smtClean="0"/>
              <a:t>Podcastissa</a:t>
            </a:r>
            <a:r>
              <a:rPr lang="fi-FI" dirty="0" smtClean="0"/>
              <a:t> kohdasta: 31:14-36:30 </a:t>
            </a:r>
            <a:endParaRPr lang="fi-FI" dirty="0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fi-FI" smtClean="0"/>
              <a:t>Esityksen laatija: Rosa-Maria Tuisku, hanketyöntekijä, Laukaan kunta 2024</a:t>
            </a:r>
            <a:endParaRPr lang="fi-FI" dirty="0"/>
          </a:p>
        </p:txBody>
      </p:sp>
      <p:pic>
        <p:nvPicPr>
          <p:cNvPr id="8194" name="Picture 2" descr="Kyyhkynen, Rakkaus, Suudell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593" y="1487492"/>
            <a:ext cx="2536825" cy="2536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Suorakulmio 5"/>
          <p:cNvSpPr/>
          <p:nvPr/>
        </p:nvSpPr>
        <p:spPr>
          <a:xfrm>
            <a:off x="2291338" y="4487391"/>
            <a:ext cx="7838181" cy="1477328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fontAlgn="base"/>
            <a:r>
              <a:rPr lang="fi-FI" dirty="0"/>
              <a:t>17 § </a:t>
            </a:r>
            <a:r>
              <a:rPr lang="fi-FI" u="sng" dirty="0">
                <a:hlinkClick r:id="rId3" tooltip="Linkki muutossäädöksen voimaantulotietoihin"/>
              </a:rPr>
              <a:t>(8.7.2022/723)</a:t>
            </a:r>
            <a:endParaRPr lang="fi-FI" dirty="0"/>
          </a:p>
          <a:p>
            <a:pPr fontAlgn="base"/>
            <a:r>
              <a:rPr lang="fi-FI" dirty="0"/>
              <a:t>Rajoitussäännös: Lapsenraiskauksena, seksuaalisena kajoamisena lapseen tai lapsen seksuaalisena hyväksikäyttönä ei pidetä tekoa, joka ei loukkaa kohteen seksuaalista itsemääräämisoikeutta ja jonka osapuolten iässä sekä kypsyydessä ei ole suurta eroa.</a:t>
            </a:r>
          </a:p>
        </p:txBody>
      </p:sp>
    </p:spTree>
    <p:extLst>
      <p:ext uri="{BB962C8B-B14F-4D97-AF65-F5344CB8AC3E}">
        <p14:creationId xmlns:p14="http://schemas.microsoft.com/office/powerpoint/2010/main" val="24515583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>
                <a:solidFill>
                  <a:schemeClr val="tx1"/>
                </a:solidFill>
              </a:rPr>
              <a:t>Koulun aikuisten ilmoitusvelvollisuus</a:t>
            </a:r>
            <a:endParaRPr lang="fi-FI" dirty="0">
              <a:solidFill>
                <a:schemeClr val="tx1"/>
              </a:solidFill>
            </a:endParaRPr>
          </a:p>
        </p:txBody>
      </p:sp>
      <p:sp>
        <p:nvSpPr>
          <p:cNvPr id="3" name="Tekstin paikkamerkki 2"/>
          <p:cNvSpPr>
            <a:spLocks noGrp="1"/>
          </p:cNvSpPr>
          <p:nvPr>
            <p:ph type="body" sz="quarter" idx="15"/>
          </p:nvPr>
        </p:nvSpPr>
        <p:spPr>
          <a:xfrm>
            <a:off x="838418" y="2028825"/>
            <a:ext cx="10672862" cy="2167255"/>
          </a:xfrm>
        </p:spPr>
        <p:txBody>
          <a:bodyPr>
            <a:normAutofit/>
          </a:bodyPr>
          <a:lstStyle/>
          <a:p>
            <a:r>
              <a:rPr lang="fi-FI" sz="2800" dirty="0" smtClean="0"/>
              <a:t>Koulun aikuisella on velvollisuus tehdä seksuaalirikosepäilyissä ilmoitus sekä poliisille että lastensuojeluun eli</a:t>
            </a:r>
          </a:p>
          <a:p>
            <a:pPr lvl="1"/>
            <a:r>
              <a:rPr lang="fi-FI" sz="2400" dirty="0" smtClean="0"/>
              <a:t>Rikosilmoitus </a:t>
            </a:r>
          </a:p>
          <a:p>
            <a:pPr marL="457200" lvl="1" indent="0">
              <a:buNone/>
            </a:pPr>
            <a:r>
              <a:rPr lang="fi-FI" sz="2400" dirty="0" smtClean="0"/>
              <a:t>	ja</a:t>
            </a:r>
          </a:p>
          <a:p>
            <a:pPr lvl="1"/>
            <a:r>
              <a:rPr lang="fi-FI" sz="2400" dirty="0" smtClean="0"/>
              <a:t>Lastensuojeluilmoitus</a:t>
            </a:r>
          </a:p>
          <a:p>
            <a:pPr marL="457200" lvl="1" indent="0">
              <a:buNone/>
            </a:pPr>
            <a:endParaRPr lang="fi-FI" dirty="0"/>
          </a:p>
        </p:txBody>
      </p:sp>
      <p:sp>
        <p:nvSpPr>
          <p:cNvPr id="4" name="Suorakulmio 3"/>
          <p:cNvSpPr/>
          <p:nvPr/>
        </p:nvSpPr>
        <p:spPr>
          <a:xfrm>
            <a:off x="8213551" y="6352143"/>
            <a:ext cx="345338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i-FI" dirty="0" err="1" smtClean="0"/>
              <a:t>Podcastissa</a:t>
            </a:r>
            <a:r>
              <a:rPr lang="fi-FI" dirty="0" smtClean="0"/>
              <a:t> kohdasta: 36:30-37:10 </a:t>
            </a:r>
            <a:endParaRPr lang="fi-FI" dirty="0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fi-FI" smtClean="0"/>
              <a:t>Esityksen laatija: Rosa-Maria Tuisku, hanketyöntekijä, Laukaan kunta 2024</a:t>
            </a:r>
            <a:endParaRPr lang="fi-FI" dirty="0"/>
          </a:p>
        </p:txBody>
      </p:sp>
      <p:pic>
        <p:nvPicPr>
          <p:cNvPr id="9218" name="Picture 2" descr="Poliisi, Upseeri, Laki, Täytäntöönpan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3222" y="3239684"/>
            <a:ext cx="5442585" cy="28190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890165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>
                <a:solidFill>
                  <a:schemeClr val="tx1"/>
                </a:solidFill>
              </a:rPr>
              <a:t>Onko joku oikeasti joutunut poliisin puhutteluun seksuaalisesta häirinnästä?</a:t>
            </a:r>
            <a:endParaRPr lang="fi-FI" dirty="0">
              <a:solidFill>
                <a:schemeClr val="tx1"/>
              </a:solidFill>
            </a:endParaRPr>
          </a:p>
        </p:txBody>
      </p:sp>
      <p:sp>
        <p:nvSpPr>
          <p:cNvPr id="3" name="Tekstin paikkamerkki 2"/>
          <p:cNvSpPr>
            <a:spLocks noGrp="1"/>
          </p:cNvSpPr>
          <p:nvPr>
            <p:ph type="body" sz="quarter" idx="15"/>
          </p:nvPr>
        </p:nvSpPr>
        <p:spPr>
          <a:xfrm>
            <a:off x="838418" y="2028825"/>
            <a:ext cx="10256302" cy="3653632"/>
          </a:xfrm>
        </p:spPr>
        <p:txBody>
          <a:bodyPr/>
          <a:lstStyle/>
          <a:p>
            <a:r>
              <a:rPr lang="fi-FI" dirty="0" smtClean="0"/>
              <a:t>On. </a:t>
            </a:r>
          </a:p>
          <a:p>
            <a:r>
              <a:rPr lang="fi-FI" dirty="0" smtClean="0"/>
              <a:t>Tapauksia on monenlaisia. Esim. lapsen raiskauksesta seksuaalissävytteisten kuvien levittämiseen.</a:t>
            </a:r>
          </a:p>
        </p:txBody>
      </p:sp>
      <p:sp>
        <p:nvSpPr>
          <p:cNvPr id="4" name="Suorakulmio 3"/>
          <p:cNvSpPr/>
          <p:nvPr/>
        </p:nvSpPr>
        <p:spPr>
          <a:xfrm>
            <a:off x="8556597" y="6352143"/>
            <a:ext cx="350628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i-FI" dirty="0" err="1" smtClean="0"/>
              <a:t>Podcastissa</a:t>
            </a:r>
            <a:r>
              <a:rPr lang="fi-FI" dirty="0" smtClean="0"/>
              <a:t> kohdasta: 37:10- 38:00 </a:t>
            </a:r>
            <a:endParaRPr lang="fi-FI" dirty="0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fi-FI" smtClean="0"/>
              <a:t>Esityksen laatija: Rosa-Maria Tuisku, hanketyöntekijä, Laukaan kunta 2024</a:t>
            </a:r>
            <a:endParaRPr lang="fi-FI" dirty="0"/>
          </a:p>
        </p:txBody>
      </p:sp>
      <p:pic>
        <p:nvPicPr>
          <p:cNvPr id="6" name="Picture 2" descr="Poliisi, Upseeri, Laki, Täytäntöönpano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8983" y="3327161"/>
            <a:ext cx="4547176" cy="2355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64752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>
                <a:solidFill>
                  <a:schemeClr val="tx1"/>
                </a:solidFill>
              </a:rPr>
              <a:t>Onko alastonkuvien lähettäminen ok, jos toinen suostuu?</a:t>
            </a:r>
            <a:endParaRPr lang="fi-FI" dirty="0">
              <a:solidFill>
                <a:schemeClr val="tx1"/>
              </a:solidFill>
            </a:endParaRPr>
          </a:p>
        </p:txBody>
      </p:sp>
      <p:sp>
        <p:nvSpPr>
          <p:cNvPr id="3" name="Tekstin paikkamerkki 2"/>
          <p:cNvSpPr>
            <a:spLocks noGrp="1"/>
          </p:cNvSpPr>
          <p:nvPr>
            <p:ph type="body" sz="quarter" idx="15"/>
          </p:nvPr>
        </p:nvSpPr>
        <p:spPr>
          <a:xfrm>
            <a:off x="838200" y="1690692"/>
            <a:ext cx="6527800" cy="3653632"/>
          </a:xfrm>
        </p:spPr>
        <p:txBody>
          <a:bodyPr>
            <a:normAutofit fontScale="92500" lnSpcReduction="20000"/>
          </a:bodyPr>
          <a:lstStyle/>
          <a:p>
            <a:r>
              <a:rPr lang="fi-FI" dirty="0" smtClean="0"/>
              <a:t>Kyllä, itsestä otetun kuvan voi periaatteessa lähettää, jos on molempien suostumus, JA jos iässä ja kehityksessä ei ole suurta eroa. </a:t>
            </a:r>
          </a:p>
          <a:p>
            <a:endParaRPr lang="fi-FI" dirty="0"/>
          </a:p>
          <a:p>
            <a:pPr marL="0" indent="0">
              <a:buNone/>
            </a:pPr>
            <a:r>
              <a:rPr lang="fi-FI" sz="2800" dirty="0" smtClean="0">
                <a:solidFill>
                  <a:schemeClr val="tx1"/>
                </a:solidFill>
              </a:rPr>
              <a:t>MUTTA KANNATTAAKO?</a:t>
            </a:r>
            <a:endParaRPr lang="fi-FI" sz="2800" dirty="0"/>
          </a:p>
          <a:p>
            <a:r>
              <a:rPr lang="fi-FI" dirty="0" smtClean="0"/>
              <a:t>Kun kuvan lähettää, ei ole enää hallintaa siihen, miten kuvan käy. Jos kuva leviää, niin kuvaa ei välttämättä koskaan enää saa netistä pois.</a:t>
            </a:r>
          </a:p>
          <a:p>
            <a:pPr marL="0" indent="0">
              <a:buNone/>
            </a:pPr>
            <a:endParaRPr lang="fi-FI" dirty="0" smtClean="0"/>
          </a:p>
          <a:p>
            <a:pPr marL="0" indent="0">
              <a:buNone/>
            </a:pPr>
            <a:r>
              <a:rPr lang="fi-FI" dirty="0" smtClean="0"/>
              <a:t>Katsokaa video</a:t>
            </a:r>
            <a:r>
              <a:rPr lang="fi-FI" dirty="0"/>
              <a:t>: </a:t>
            </a:r>
            <a:r>
              <a:rPr lang="fi-FI" dirty="0">
                <a:hlinkClick r:id="rId2"/>
              </a:rPr>
              <a:t>https://</a:t>
            </a:r>
            <a:r>
              <a:rPr lang="fi-FI" dirty="0" smtClean="0">
                <a:hlinkClick r:id="rId2"/>
              </a:rPr>
              <a:t>www.nuoretjarikollisuus.fi/articles/jakamalla-toisen-nuden-voit-syyllistya-rikokseen-2</a:t>
            </a:r>
            <a:endParaRPr lang="fi-FI" dirty="0" smtClean="0"/>
          </a:p>
          <a:p>
            <a:pPr marL="0" indent="0">
              <a:buNone/>
            </a:pPr>
            <a:endParaRPr lang="fi-FI" dirty="0"/>
          </a:p>
        </p:txBody>
      </p:sp>
      <p:sp>
        <p:nvSpPr>
          <p:cNvPr id="4" name="Suorakulmio 3"/>
          <p:cNvSpPr/>
          <p:nvPr/>
        </p:nvSpPr>
        <p:spPr>
          <a:xfrm>
            <a:off x="8708002" y="6352143"/>
            <a:ext cx="340048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i-FI" dirty="0" err="1" smtClean="0"/>
              <a:t>Podcastissa</a:t>
            </a:r>
            <a:r>
              <a:rPr lang="fi-FI" dirty="0" smtClean="0"/>
              <a:t> kohdasta: 38:00-43:35</a:t>
            </a:r>
            <a:endParaRPr lang="fi-FI" dirty="0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fi-FI" smtClean="0"/>
              <a:t>Esityksen laatija: Rosa-Maria Tuisku, hanketyöntekijä, Laukaan kunta 2024</a:t>
            </a:r>
            <a:endParaRPr lang="fi-FI" dirty="0"/>
          </a:p>
        </p:txBody>
      </p:sp>
      <p:pic>
        <p:nvPicPr>
          <p:cNvPr id="10242" name="Picture 2" descr="Selfie, Älypuhelin, Kännykkä, Valokuvaus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06648" y="2077486"/>
            <a:ext cx="4326825" cy="28800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Merkki, Lopettaa, Varoitus, Stop-Merkki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47" t="5828" r="16945" b="10166"/>
          <a:stretch/>
        </p:blipFill>
        <p:spPr bwMode="auto">
          <a:xfrm>
            <a:off x="7952576" y="4134467"/>
            <a:ext cx="1869091" cy="2046089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996668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0" indent="0"/>
            <a:r>
              <a:rPr lang="fi-FI" dirty="0">
                <a:solidFill>
                  <a:schemeClr val="tx1"/>
                </a:solidFill>
              </a:rPr>
              <a:t>Toisesta ihmisestä otetun seksuaalissävytteisen kuvan jakaminen eteenpäin muille, esim. kavereille, on rikos.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sz="quarter" idx="15"/>
          </p:nvPr>
        </p:nvSpPr>
        <p:spPr>
          <a:xfrm>
            <a:off x="838418" y="2028825"/>
            <a:ext cx="10144542" cy="1638935"/>
          </a:xfrm>
        </p:spPr>
        <p:txBody>
          <a:bodyPr/>
          <a:lstStyle/>
          <a:p>
            <a:r>
              <a:rPr lang="fi-FI" dirty="0"/>
              <a:t>J</a:t>
            </a:r>
            <a:r>
              <a:rPr lang="fi-FI" dirty="0" smtClean="0"/>
              <a:t>os saat </a:t>
            </a:r>
            <a:r>
              <a:rPr lang="fi-FI" dirty="0" err="1" smtClean="0"/>
              <a:t>somessa</a:t>
            </a:r>
            <a:r>
              <a:rPr lang="fi-FI" dirty="0" smtClean="0"/>
              <a:t> jostakin ihmisestä otetun seksuaalissävytteisen kuvan, </a:t>
            </a:r>
            <a:r>
              <a:rPr lang="fi-FI" b="1" dirty="0" smtClean="0"/>
              <a:t>ÄLÄ JAA sitä eteenpäin, edes kavereille.</a:t>
            </a:r>
            <a:r>
              <a:rPr lang="fi-FI" dirty="0" smtClean="0"/>
              <a:t> Kerro asiasta jollekin luotettavalle aikuiselle, jonka tulee olla poliisiin yhteydessä.</a:t>
            </a:r>
          </a:p>
          <a:p>
            <a:r>
              <a:rPr lang="fi-FI" dirty="0" smtClean="0"/>
              <a:t>Säilytä kuva poliisia varten todistusaineistona, esim. kuvakaappauksena.</a:t>
            </a:r>
            <a:endParaRPr lang="fi-FI" dirty="0"/>
          </a:p>
        </p:txBody>
      </p:sp>
      <p:sp>
        <p:nvSpPr>
          <p:cNvPr id="4" name="Suorakulmio 3"/>
          <p:cNvSpPr/>
          <p:nvPr/>
        </p:nvSpPr>
        <p:spPr>
          <a:xfrm>
            <a:off x="8851237" y="6299042"/>
            <a:ext cx="340048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i-FI" dirty="0" err="1" smtClean="0"/>
              <a:t>Podcastissa</a:t>
            </a:r>
            <a:r>
              <a:rPr lang="fi-FI" dirty="0" smtClean="0"/>
              <a:t> kohdasta: 43:35-45:30</a:t>
            </a:r>
            <a:endParaRPr lang="fi-FI" dirty="0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fi-FI" smtClean="0"/>
              <a:t>Esityksen laatija: Rosa-Maria Tuisku, hanketyöntekijä, Laukaan kunta 2024</a:t>
            </a:r>
            <a:endParaRPr lang="fi-FI" dirty="0"/>
          </a:p>
        </p:txBody>
      </p:sp>
      <p:pic>
        <p:nvPicPr>
          <p:cNvPr id="12290" name="Picture 2" descr="Kädet, Puhelin, Älypuhelin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6831" y="3829945"/>
            <a:ext cx="3547715" cy="23642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Merkki, Lopettaa, Varoitus, Stop-Merkki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47" t="5828" r="16945" b="10166"/>
          <a:stretch/>
        </p:blipFill>
        <p:spPr bwMode="auto">
          <a:xfrm>
            <a:off x="7218597" y="3960356"/>
            <a:ext cx="1869091" cy="2046089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292709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>
                <a:solidFill>
                  <a:schemeClr val="tx1"/>
                </a:solidFill>
              </a:rPr>
              <a:t>Jos minua sanotaan homoksi, onko se seksuaalista häirintää?</a:t>
            </a:r>
            <a:endParaRPr lang="fi-FI" dirty="0">
              <a:solidFill>
                <a:schemeClr val="tx1"/>
              </a:solidFill>
            </a:endParaRPr>
          </a:p>
        </p:txBody>
      </p:sp>
      <p:sp>
        <p:nvSpPr>
          <p:cNvPr id="3" name="Tekstin paikkamerkki 2"/>
          <p:cNvSpPr>
            <a:spLocks noGrp="1"/>
          </p:cNvSpPr>
          <p:nvPr>
            <p:ph type="body" sz="quarter" idx="15"/>
          </p:nvPr>
        </p:nvSpPr>
        <p:spPr>
          <a:xfrm>
            <a:off x="2600960" y="1786427"/>
            <a:ext cx="9133840" cy="3730453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fi-FI" dirty="0"/>
              <a:t>Seksuaalinen häirintä voi olla </a:t>
            </a:r>
            <a:r>
              <a:rPr lang="fi-FI" dirty="0" smtClean="0"/>
              <a:t>myös </a:t>
            </a:r>
            <a:r>
              <a:rPr lang="fi-FI" dirty="0"/>
              <a:t>vihamielistä tai törkeää </a:t>
            </a:r>
            <a:r>
              <a:rPr lang="fi-FI" dirty="0" smtClean="0"/>
              <a:t>puhetta, kuten </a:t>
            </a:r>
            <a:r>
              <a:rPr lang="fi-FI" dirty="0" err="1" smtClean="0"/>
              <a:t>homottelua</a:t>
            </a:r>
            <a:r>
              <a:rPr lang="fi-FI" dirty="0" smtClean="0"/>
              <a:t>.</a:t>
            </a:r>
          </a:p>
          <a:p>
            <a:pPr marL="0" indent="0">
              <a:buNone/>
            </a:pPr>
            <a:endParaRPr lang="fi-FI" dirty="0"/>
          </a:p>
          <a:p>
            <a:pPr marL="0" indent="0">
              <a:buNone/>
            </a:pPr>
            <a:r>
              <a:rPr lang="fi-FI" dirty="0" smtClean="0"/>
              <a:t>Rikoksena kyseiset nimittelyt voi olla useimmiten</a:t>
            </a:r>
          </a:p>
          <a:p>
            <a:r>
              <a:rPr lang="fi-FI" b="1" dirty="0" smtClean="0"/>
              <a:t>Kunnianloukkausrikos</a:t>
            </a:r>
            <a:r>
              <a:rPr lang="fi-FI" dirty="0" smtClean="0"/>
              <a:t> = asia on valheellinen </a:t>
            </a:r>
          </a:p>
          <a:p>
            <a:pPr marL="0" indent="0">
              <a:buNone/>
            </a:pPr>
            <a:r>
              <a:rPr lang="fi-FI" dirty="0" smtClean="0"/>
              <a:t>Tai </a:t>
            </a:r>
          </a:p>
          <a:p>
            <a:r>
              <a:rPr lang="fi-FI" b="1" dirty="0"/>
              <a:t>Y</a:t>
            </a:r>
            <a:r>
              <a:rPr lang="fi-FI" b="1" dirty="0" smtClean="0"/>
              <a:t>ksityiselämää loukkaavan tiedon levittäminen </a:t>
            </a:r>
            <a:r>
              <a:rPr lang="fi-FI" dirty="0" smtClean="0"/>
              <a:t>= asia on tosi, ja levitetään tietoa jonkun seksuaalisesta suuntautumisesta</a:t>
            </a:r>
          </a:p>
          <a:p>
            <a:endParaRPr lang="fi-FI" dirty="0"/>
          </a:p>
          <a:p>
            <a:pPr marL="0" indent="0">
              <a:buNone/>
            </a:pPr>
            <a:r>
              <a:rPr lang="fi-FI" sz="3600" dirty="0" smtClean="0"/>
              <a:t>Älä siis nimittele toisia, tai saatat syyllistyä rikokseen! Kohtele kaikkia ystävällisesti!</a:t>
            </a:r>
            <a:endParaRPr lang="fi-FI" sz="3600" dirty="0"/>
          </a:p>
        </p:txBody>
      </p:sp>
      <p:sp>
        <p:nvSpPr>
          <p:cNvPr id="4" name="Suorakulmio 3"/>
          <p:cNvSpPr/>
          <p:nvPr/>
        </p:nvSpPr>
        <p:spPr>
          <a:xfrm>
            <a:off x="8475317" y="6352143"/>
            <a:ext cx="340048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i-FI" dirty="0" err="1" smtClean="0"/>
              <a:t>Podcastissa</a:t>
            </a:r>
            <a:r>
              <a:rPr lang="fi-FI" dirty="0" smtClean="0"/>
              <a:t> kohdasta: 45:30-47:30</a:t>
            </a:r>
            <a:endParaRPr lang="fi-FI" dirty="0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fi-FI" smtClean="0"/>
              <a:t>Esityksen laatija: Rosa-Maria Tuisku, hanketyöntekijä, Laukaan kunta 2024</a:t>
            </a:r>
            <a:endParaRPr lang="fi-FI" dirty="0"/>
          </a:p>
        </p:txBody>
      </p:sp>
      <p:pic>
        <p:nvPicPr>
          <p:cNvPr id="13314" name="Picture 2" descr="Mies, Yksinäinen, Piilossa, Surullinen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072" r="31144"/>
          <a:stretch/>
        </p:blipFill>
        <p:spPr bwMode="auto">
          <a:xfrm>
            <a:off x="518160" y="1786427"/>
            <a:ext cx="1676400" cy="31608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414122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2979420" y="571981"/>
            <a:ext cx="5461000" cy="1468751"/>
          </a:xfrm>
        </p:spPr>
        <p:txBody>
          <a:bodyPr>
            <a:normAutofit fontScale="90000"/>
          </a:bodyPr>
          <a:lstStyle/>
          <a:p>
            <a:pPr algn="ctr"/>
            <a:r>
              <a:rPr lang="fi-FI" sz="6600" dirty="0" smtClean="0">
                <a:solidFill>
                  <a:schemeClr val="tx1"/>
                </a:solidFill>
              </a:rPr>
              <a:t>OSA 3 ALKAA</a:t>
            </a:r>
            <a:r>
              <a:rPr lang="fi-FI" dirty="0" smtClean="0"/>
              <a:t/>
            </a:r>
            <a:br>
              <a:rPr lang="fi-FI" dirty="0" smtClean="0"/>
            </a:br>
            <a:r>
              <a:rPr lang="fi-FI" dirty="0" smtClean="0"/>
              <a:t/>
            </a:r>
            <a:br>
              <a:rPr lang="fi-FI" dirty="0" smtClean="0"/>
            </a:br>
            <a:r>
              <a:rPr lang="fi-FI" dirty="0" smtClean="0"/>
              <a:t>Aika 47:30 - 1:08:00</a:t>
            </a:r>
            <a:br>
              <a:rPr lang="fi-FI" dirty="0" smtClean="0"/>
            </a:br>
            <a:r>
              <a:rPr lang="fi-FI" dirty="0" smtClean="0"/>
              <a:t>Osan kesto: 20 min 30s.</a:t>
            </a:r>
            <a:endParaRPr lang="fi-FI" dirty="0"/>
          </a:p>
        </p:txBody>
      </p:sp>
      <p:sp>
        <p:nvSpPr>
          <p:cNvPr id="5" name="Suorakulmio 4"/>
          <p:cNvSpPr/>
          <p:nvPr/>
        </p:nvSpPr>
        <p:spPr>
          <a:xfrm>
            <a:off x="233679" y="2489200"/>
            <a:ext cx="10505441" cy="369331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fi-FI" b="1" dirty="0" smtClean="0"/>
              <a:t>Kysymykset: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dirty="0"/>
              <a:t>Mitä tehdä tilanteessa, jos seksuaalisesti </a:t>
            </a:r>
            <a:r>
              <a:rPr lang="fi-FI" dirty="0" smtClean="0"/>
              <a:t>ahdistellaan?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dirty="0" smtClean="0"/>
              <a:t>Mitä </a:t>
            </a:r>
            <a:r>
              <a:rPr lang="fi-FI" dirty="0"/>
              <a:t>pitää tehdä jos näen seksuaalista </a:t>
            </a:r>
            <a:r>
              <a:rPr lang="fi-FI" dirty="0" smtClean="0"/>
              <a:t>häirintää?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dirty="0" smtClean="0"/>
              <a:t>Mitä </a:t>
            </a:r>
            <a:r>
              <a:rPr lang="fi-FI" dirty="0"/>
              <a:t>teen jos näen kaverin tekemässä seksuaalista häirintää</a:t>
            </a:r>
            <a:r>
              <a:rPr lang="fi-FI" dirty="0" smtClean="0"/>
              <a:t>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dirty="0"/>
              <a:t>Jos tyttö haluaa, että hiero </a:t>
            </a:r>
            <a:r>
              <a:rPr lang="fi-FI" dirty="0" err="1"/>
              <a:t>mun</a:t>
            </a:r>
            <a:r>
              <a:rPr lang="fi-FI" dirty="0"/>
              <a:t> tissejä ja se on pojalle ok, mutta kun eroatte, niin tyttö alkaa väittää, etten halunnutkaan. Mitä pitää tehdä</a:t>
            </a:r>
            <a:r>
              <a:rPr lang="fi-FI" dirty="0" smtClean="0"/>
              <a:t>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dirty="0"/>
              <a:t>Netissä tapahtuva häirintä ja siihen puuttuminen: Kenen vastuulla</a:t>
            </a:r>
            <a:r>
              <a:rPr lang="fi-FI" dirty="0" smtClean="0"/>
              <a:t>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dirty="0"/>
              <a:t>Mistä tietää, kuka on turvallinen aikuinen</a:t>
            </a:r>
            <a:r>
              <a:rPr lang="fi-FI" dirty="0" smtClean="0"/>
              <a:t>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dirty="0"/>
              <a:t>Mitä, jos en uskalla pyytää apua</a:t>
            </a:r>
            <a:r>
              <a:rPr lang="fi-FI" dirty="0" smtClean="0"/>
              <a:t>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dirty="0"/>
              <a:t>Mitä jos opettaja häiritsee oppilaita</a:t>
            </a:r>
            <a:r>
              <a:rPr lang="fi-FI" dirty="0" smtClean="0"/>
              <a:t>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dirty="0"/>
              <a:t>Miten kulttuurilliset asiat voi vaikuttaa seksuaalisesta häirinnästä tms. puuttumiseen ja puhumiseen</a:t>
            </a:r>
            <a:r>
              <a:rPr lang="fi-FI" dirty="0" smtClean="0"/>
              <a:t>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dirty="0"/>
              <a:t>Miten seksuaalista häirintää voisi vähentää?</a:t>
            </a:r>
          </a:p>
          <a:p>
            <a:endParaRPr lang="fi-FI" dirty="0" smtClean="0"/>
          </a:p>
        </p:txBody>
      </p:sp>
      <p:sp>
        <p:nvSpPr>
          <p:cNvPr id="3" name="Alatunnisteen paikkamerkki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fi-FI" smtClean="0"/>
              <a:t>Esityksen laatija: Rosa-Maria Tuisku, hanketyöntekijä, Laukaan kunta 2024</a:t>
            </a:r>
            <a:endParaRPr lang="fi-FI" dirty="0"/>
          </a:p>
        </p:txBody>
      </p:sp>
      <p:pic>
        <p:nvPicPr>
          <p:cNvPr id="6" name="Picture 2" descr="Kysymyksiä, Kysyntä, Epäilyksiä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232" r="27933"/>
          <a:stretch/>
        </p:blipFill>
        <p:spPr bwMode="auto">
          <a:xfrm>
            <a:off x="10637520" y="1592264"/>
            <a:ext cx="1412240" cy="35452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Suorakulmio 6"/>
          <p:cNvSpPr/>
          <p:nvPr/>
        </p:nvSpPr>
        <p:spPr>
          <a:xfrm>
            <a:off x="8475317" y="6352143"/>
            <a:ext cx="363291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i-FI" dirty="0" err="1" smtClean="0"/>
              <a:t>Podcastissa</a:t>
            </a:r>
            <a:r>
              <a:rPr lang="fi-FI" dirty="0" smtClean="0"/>
              <a:t> kohdasta: 47:30- 1:08:00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195094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8200" y="365129"/>
            <a:ext cx="10195560" cy="1325563"/>
          </a:xfrm>
        </p:spPr>
        <p:txBody>
          <a:bodyPr>
            <a:normAutofit fontScale="90000"/>
          </a:bodyPr>
          <a:lstStyle/>
          <a:p>
            <a:r>
              <a:rPr lang="fi-FI" dirty="0" smtClean="0">
                <a:solidFill>
                  <a:schemeClr val="tx1"/>
                </a:solidFill>
              </a:rPr>
              <a:t>Mitä tehdä tilanteessa, jos seksuaalisesti ahdistellaan?</a:t>
            </a:r>
            <a:br>
              <a:rPr lang="fi-FI" dirty="0" smtClean="0">
                <a:solidFill>
                  <a:schemeClr val="tx1"/>
                </a:solidFill>
              </a:rPr>
            </a:br>
            <a:r>
              <a:rPr lang="fi-FI" dirty="0" smtClean="0">
                <a:solidFill>
                  <a:schemeClr val="tx1"/>
                </a:solidFill>
              </a:rPr>
              <a:t>Mitä pitää tehdä jos näen seksuaalista häirintää?</a:t>
            </a:r>
            <a:br>
              <a:rPr lang="fi-FI" dirty="0" smtClean="0">
                <a:solidFill>
                  <a:schemeClr val="tx1"/>
                </a:solidFill>
              </a:rPr>
            </a:br>
            <a:r>
              <a:rPr lang="fi-FI" dirty="0" smtClean="0">
                <a:solidFill>
                  <a:schemeClr val="tx1"/>
                </a:solidFill>
              </a:rPr>
              <a:t>Mitä teen jos näen kaverin tekemässä seksuaalista häirintää?</a:t>
            </a:r>
            <a:endParaRPr lang="fi-FI" dirty="0">
              <a:solidFill>
                <a:schemeClr val="tx1"/>
              </a:solidFill>
            </a:endParaRPr>
          </a:p>
        </p:txBody>
      </p:sp>
      <p:sp>
        <p:nvSpPr>
          <p:cNvPr id="3" name="Tekstin paikkamerkki 2"/>
          <p:cNvSpPr>
            <a:spLocks noGrp="1"/>
          </p:cNvSpPr>
          <p:nvPr>
            <p:ph type="body" sz="quarter" idx="15"/>
          </p:nvPr>
        </p:nvSpPr>
        <p:spPr>
          <a:xfrm>
            <a:off x="838418" y="2028825"/>
            <a:ext cx="7777262" cy="1923415"/>
          </a:xfrm>
        </p:spPr>
        <p:txBody>
          <a:bodyPr>
            <a:noAutofit/>
          </a:bodyPr>
          <a:lstStyle/>
          <a:p>
            <a:r>
              <a:rPr lang="fi-FI" sz="2400" dirty="0" smtClean="0"/>
              <a:t>Jos olet itse kohteena, käske häiritsijää lopettamaan. Kerro aikuiselle.</a:t>
            </a:r>
          </a:p>
          <a:p>
            <a:r>
              <a:rPr lang="fi-FI" sz="2400" dirty="0" smtClean="0"/>
              <a:t>Jos näet, että jotakuta toista häiritään tai kohdellaan epäasiallisesti, käske häiritsijää lopettamaan. Kertokaa aikuiselle.</a:t>
            </a:r>
          </a:p>
          <a:p>
            <a:r>
              <a:rPr lang="fi-FI" sz="2400" dirty="0" smtClean="0"/>
              <a:t>Jos epäilynä on rikos, tulee ilmoittaa poliisille.</a:t>
            </a:r>
            <a:endParaRPr lang="fi-FI" sz="2400" dirty="0"/>
          </a:p>
          <a:p>
            <a:pPr marL="0" indent="0">
              <a:buNone/>
            </a:pPr>
            <a:r>
              <a:rPr lang="fi-FI" sz="2400" b="1" dirty="0" smtClean="0"/>
              <a:t>Jos suljet silmät tapahtumalta, saatat itse olla sallimassa tapahtunutta! Eli puutu! Kerro aikuiselle!</a:t>
            </a:r>
            <a:endParaRPr lang="fi-FI" sz="2400" b="1" dirty="0"/>
          </a:p>
        </p:txBody>
      </p:sp>
      <p:sp>
        <p:nvSpPr>
          <p:cNvPr id="4" name="Suorakulmio 3"/>
          <p:cNvSpPr/>
          <p:nvPr/>
        </p:nvSpPr>
        <p:spPr>
          <a:xfrm>
            <a:off x="8363557" y="6352143"/>
            <a:ext cx="345338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i-FI" dirty="0" err="1" smtClean="0"/>
              <a:t>Podcastissa</a:t>
            </a:r>
            <a:r>
              <a:rPr lang="fi-FI" dirty="0" smtClean="0"/>
              <a:t> kohdasta: 47:30-51:30 </a:t>
            </a:r>
            <a:endParaRPr lang="fi-FI" dirty="0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fi-FI" smtClean="0"/>
              <a:t>Esityksen laatija: Rosa-Maria Tuisku, hanketyöntekijä, Laukaan kunta 2024</a:t>
            </a:r>
            <a:endParaRPr lang="fi-FI" dirty="0"/>
          </a:p>
        </p:txBody>
      </p:sp>
      <p:pic>
        <p:nvPicPr>
          <p:cNvPr id="14338" name="Picture 2" descr="Ei, Kieltäytyä, Negatiivinen, Hylätä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33256" y="1690692"/>
            <a:ext cx="2496184" cy="37457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409843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762000" y="624209"/>
            <a:ext cx="9499600" cy="1956431"/>
          </a:xfrm>
        </p:spPr>
        <p:txBody>
          <a:bodyPr>
            <a:normAutofit fontScale="90000"/>
          </a:bodyPr>
          <a:lstStyle/>
          <a:p>
            <a:pPr algn="ctr"/>
            <a:r>
              <a:rPr lang="fi-FI" sz="6600" dirty="0" smtClean="0">
                <a:solidFill>
                  <a:schemeClr val="tx1"/>
                </a:solidFill>
              </a:rPr>
              <a:t>OSA 1 </a:t>
            </a:r>
            <a:r>
              <a:rPr lang="fi-FI" sz="6600" dirty="0" smtClean="0"/>
              <a:t/>
            </a:r>
            <a:br>
              <a:rPr lang="fi-FI" sz="6600" dirty="0" smtClean="0"/>
            </a:br>
            <a:r>
              <a:rPr lang="fi-FI" dirty="0" smtClean="0"/>
              <a:t>Osan kesto: 24min 30s</a:t>
            </a:r>
            <a:br>
              <a:rPr lang="fi-FI" dirty="0" smtClean="0"/>
            </a:br>
            <a:endParaRPr lang="fi-FI" dirty="0"/>
          </a:p>
        </p:txBody>
      </p:sp>
      <p:sp>
        <p:nvSpPr>
          <p:cNvPr id="5" name="Suorakulmio 4"/>
          <p:cNvSpPr/>
          <p:nvPr/>
        </p:nvSpPr>
        <p:spPr>
          <a:xfrm>
            <a:off x="762000" y="2580640"/>
            <a:ext cx="7716215" cy="286232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i-FI" b="1" dirty="0" smtClean="0"/>
              <a:t>Kysymykset: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dirty="0"/>
              <a:t>Onko ok puhua ystävien kanssa seksuaalisista asioista, jos se on kavereille ok</a:t>
            </a:r>
            <a:r>
              <a:rPr lang="fi-FI" dirty="0" smtClean="0"/>
              <a:t>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dirty="0"/>
              <a:t>Saako toista halata ilman lupaa</a:t>
            </a:r>
            <a:r>
              <a:rPr lang="fi-FI" dirty="0" smtClean="0"/>
              <a:t>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dirty="0" smtClean="0"/>
              <a:t>Mikä suostumus?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dirty="0"/>
              <a:t>Mitä on seksuaalinen väkivalta? </a:t>
            </a:r>
            <a:br>
              <a:rPr lang="fi-FI" dirty="0"/>
            </a:br>
            <a:r>
              <a:rPr lang="fi-FI" dirty="0"/>
              <a:t>Mitä on seksuaalinen häirintä</a:t>
            </a:r>
            <a:r>
              <a:rPr lang="fi-FI" dirty="0" smtClean="0"/>
              <a:t>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dirty="0"/>
              <a:t>Milloin on kyseessä rikos?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dirty="0"/>
              <a:t>Mitä, jos tekijä on alle 15-vuotias</a:t>
            </a:r>
            <a:r>
              <a:rPr lang="fi-FI" dirty="0" smtClean="0"/>
              <a:t>? Entä yli 15-vuotias?</a:t>
            </a:r>
            <a:endParaRPr lang="fi-FI" dirty="0">
              <a:solidFill>
                <a:schemeClr val="tx2"/>
              </a:solidFill>
            </a:endParaRPr>
          </a:p>
          <a:p>
            <a:endParaRPr lang="fi-FI" dirty="0"/>
          </a:p>
          <a:p>
            <a:r>
              <a:rPr lang="fi-FI" dirty="0" smtClean="0"/>
              <a:t> </a:t>
            </a:r>
          </a:p>
        </p:txBody>
      </p:sp>
      <p:sp>
        <p:nvSpPr>
          <p:cNvPr id="3" name="Alatunnisteen paikkamerkki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fi-FI" dirty="0" smtClean="0"/>
              <a:t>Esityksen laatija: Rosa-Maria Tuisku, hanketyöntekijä, Laukaan kunta 2024</a:t>
            </a:r>
            <a:endParaRPr lang="fi-FI" dirty="0"/>
          </a:p>
        </p:txBody>
      </p:sp>
      <p:pic>
        <p:nvPicPr>
          <p:cNvPr id="1026" name="Picture 2" descr="Kysymyksiä, Kysyntä, Epäilyksiä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8997" y="1602424"/>
            <a:ext cx="3545205" cy="35452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83827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i-FI" dirty="0" smtClean="0">
                <a:solidFill>
                  <a:schemeClr val="tx1"/>
                </a:solidFill>
              </a:rPr>
              <a:t>Jos tyttö haluaa, että hiero </a:t>
            </a:r>
            <a:r>
              <a:rPr lang="fi-FI" dirty="0" err="1" smtClean="0">
                <a:solidFill>
                  <a:schemeClr val="tx1"/>
                </a:solidFill>
              </a:rPr>
              <a:t>mun</a:t>
            </a:r>
            <a:r>
              <a:rPr lang="fi-FI" dirty="0" smtClean="0">
                <a:solidFill>
                  <a:schemeClr val="tx1"/>
                </a:solidFill>
              </a:rPr>
              <a:t> tissejä ja se on pojalle ok, mutta kun eroatte, niin tyttö alkaa väittää, etten halunnutkaan. Mitä pitää tehdä?</a:t>
            </a:r>
            <a:endParaRPr lang="fi-FI" dirty="0">
              <a:solidFill>
                <a:schemeClr val="tx1"/>
              </a:solidFill>
            </a:endParaRPr>
          </a:p>
        </p:txBody>
      </p:sp>
      <p:sp>
        <p:nvSpPr>
          <p:cNvPr id="3" name="Tekstin paikkamerkki 2"/>
          <p:cNvSpPr>
            <a:spLocks noGrp="1"/>
          </p:cNvSpPr>
          <p:nvPr>
            <p:ph type="body" sz="quarter" idx="15"/>
          </p:nvPr>
        </p:nvSpPr>
        <p:spPr>
          <a:xfrm>
            <a:off x="838418" y="2028825"/>
            <a:ext cx="10175022" cy="1202055"/>
          </a:xfrm>
        </p:spPr>
        <p:txBody>
          <a:bodyPr/>
          <a:lstStyle/>
          <a:p>
            <a:r>
              <a:rPr lang="fi-FI" dirty="0" smtClean="0"/>
              <a:t>Poliisissa tutkitaan myös sana sanaa vastaan rikoksia, ja näissä totuus pyritään selvittämään.</a:t>
            </a:r>
          </a:p>
          <a:p>
            <a:r>
              <a:rPr lang="fi-FI" dirty="0" smtClean="0"/>
              <a:t>Kerro aikuiselle ja tarvittaessa poliisille.</a:t>
            </a:r>
          </a:p>
        </p:txBody>
      </p:sp>
      <p:sp>
        <p:nvSpPr>
          <p:cNvPr id="4" name="Suorakulmio 3"/>
          <p:cNvSpPr/>
          <p:nvPr/>
        </p:nvSpPr>
        <p:spPr>
          <a:xfrm>
            <a:off x="8851237" y="6299042"/>
            <a:ext cx="345338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i-FI" dirty="0" err="1" smtClean="0"/>
              <a:t>Podcastissa</a:t>
            </a:r>
            <a:r>
              <a:rPr lang="fi-FI" dirty="0" smtClean="0"/>
              <a:t> kohdasta: 51:30-53:20 </a:t>
            </a:r>
            <a:endParaRPr lang="fi-FI" dirty="0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fi-FI" smtClean="0"/>
              <a:t>Esityksen laatija: Rosa-Maria Tuisku, hanketyöntekijä, Laukaan kunta 2024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8173725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>
                <a:solidFill>
                  <a:schemeClr val="tx1"/>
                </a:solidFill>
              </a:rPr>
              <a:t>Netissä tapahtuva häirintä ja siihen puuttuminen: Kenen vastuulla?</a:t>
            </a:r>
            <a:endParaRPr lang="fi-FI" dirty="0">
              <a:solidFill>
                <a:schemeClr val="tx1"/>
              </a:solidFill>
            </a:endParaRPr>
          </a:p>
        </p:txBody>
      </p:sp>
      <p:sp>
        <p:nvSpPr>
          <p:cNvPr id="3" name="Tekstin paikkamerkki 2"/>
          <p:cNvSpPr>
            <a:spLocks noGrp="1"/>
          </p:cNvSpPr>
          <p:nvPr>
            <p:ph type="body" sz="quarter" idx="15"/>
          </p:nvPr>
        </p:nvSpPr>
        <p:spPr>
          <a:xfrm>
            <a:off x="838200" y="1866265"/>
            <a:ext cx="7391182" cy="3653632"/>
          </a:xfrm>
        </p:spPr>
        <p:txBody>
          <a:bodyPr/>
          <a:lstStyle/>
          <a:p>
            <a:r>
              <a:rPr lang="fi-FI" dirty="0" smtClean="0"/>
              <a:t>Jos koulun aikuisen tietoon on tullut, että alle 18-vuotias on joutunut rikoksen kohteeksi, koulun aikuisen velvollisuus on tehdä ilmoitus poliisille ja lastensuojeluun. Oli rikos tapahtunut sitten vapaa-ajalla tai koulussa.</a:t>
            </a:r>
          </a:p>
          <a:p>
            <a:r>
              <a:rPr lang="fi-FI" dirty="0" smtClean="0"/>
              <a:t>Koulun on puututtava ja selvitettävä koulussa kouluajalla tapahtuneet tilanteet ja jos tilanteessa epäillään rikosta, siirtyy asian selvittäminen poliisin vastuulle. Jos asiassa ei epäillä rikosta, on koulun vastuulla selvittää tilanne.</a:t>
            </a:r>
            <a:endParaRPr lang="fi-FI" dirty="0"/>
          </a:p>
          <a:p>
            <a:r>
              <a:rPr lang="fi-FI" dirty="0" smtClean="0"/>
              <a:t>Koulun rooli on tukea oppilasta koulussa ja tarjota esim. oppilashuollon palveluita.</a:t>
            </a:r>
            <a:endParaRPr lang="fi-FI" dirty="0"/>
          </a:p>
        </p:txBody>
      </p:sp>
      <p:sp>
        <p:nvSpPr>
          <p:cNvPr id="4" name="Suorakulmio 3"/>
          <p:cNvSpPr/>
          <p:nvPr/>
        </p:nvSpPr>
        <p:spPr>
          <a:xfrm>
            <a:off x="8851237" y="6299042"/>
            <a:ext cx="345338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i-FI" dirty="0" err="1" smtClean="0"/>
              <a:t>Podcastissa</a:t>
            </a:r>
            <a:r>
              <a:rPr lang="fi-FI" dirty="0" smtClean="0"/>
              <a:t> kohdasta: 53:20-56:27 </a:t>
            </a:r>
            <a:endParaRPr lang="fi-FI" dirty="0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fi-FI" smtClean="0"/>
              <a:t>Esityksen laatija: Rosa-Maria Tuisku, hanketyöntekijä, Laukaan kunta 2024</a:t>
            </a:r>
            <a:endParaRPr lang="fi-FI" dirty="0"/>
          </a:p>
        </p:txBody>
      </p:sp>
      <p:pic>
        <p:nvPicPr>
          <p:cNvPr id="6" name="Picture 2" descr="Kädet, Puhelin, Älypuhelin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0880" y="2330772"/>
            <a:ext cx="3547715" cy="23642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381454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>
                <a:solidFill>
                  <a:schemeClr val="tx1"/>
                </a:solidFill>
              </a:rPr>
              <a:t>Mistä tietää, kuka on turvallinen aikuinen?</a:t>
            </a:r>
            <a:endParaRPr lang="fi-FI" dirty="0">
              <a:solidFill>
                <a:schemeClr val="tx1"/>
              </a:solidFill>
            </a:endParaRPr>
          </a:p>
        </p:txBody>
      </p:sp>
      <p:sp>
        <p:nvSpPr>
          <p:cNvPr id="3" name="Tekstin paikkamerkki 2"/>
          <p:cNvSpPr>
            <a:spLocks noGrp="1"/>
          </p:cNvSpPr>
          <p:nvPr>
            <p:ph type="body" sz="quarter" idx="15"/>
          </p:nvPr>
        </p:nvSpPr>
        <p:spPr>
          <a:xfrm>
            <a:off x="838200" y="3484880"/>
            <a:ext cx="10144542" cy="1776723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fi-FI" dirty="0" smtClean="0"/>
              <a:t>ÄLÄ JÄÄ YKSIN!</a:t>
            </a:r>
          </a:p>
          <a:p>
            <a:r>
              <a:rPr lang="fi-FI" dirty="0" smtClean="0"/>
              <a:t>Juttele kaverille, kertokaa yhdessä kaverin kanssa asiasta jollekin aikuiselle.</a:t>
            </a:r>
          </a:p>
          <a:p>
            <a:r>
              <a:rPr lang="fi-FI" dirty="0" smtClean="0"/>
              <a:t>Puhu suoraan poliisille.</a:t>
            </a:r>
          </a:p>
          <a:p>
            <a:r>
              <a:rPr lang="fi-FI" dirty="0" smtClean="0"/>
              <a:t>Vinkkaa </a:t>
            </a:r>
            <a:r>
              <a:rPr lang="fi-FI" dirty="0" err="1" smtClean="0"/>
              <a:t>somessa</a:t>
            </a:r>
            <a:r>
              <a:rPr lang="fi-FI" dirty="0" smtClean="0"/>
              <a:t> tapahtuneista suoraan sovelluksen ylläpitäjälle.</a:t>
            </a:r>
          </a:p>
          <a:p>
            <a:r>
              <a:rPr lang="fi-FI" dirty="0" smtClean="0"/>
              <a:t>Nuorten auttavat </a:t>
            </a:r>
            <a:r>
              <a:rPr lang="fi-FI" dirty="0" err="1" smtClean="0"/>
              <a:t>chatit</a:t>
            </a:r>
            <a:r>
              <a:rPr lang="fi-FI" dirty="0" smtClean="0"/>
              <a:t> tai RIKU-</a:t>
            </a:r>
            <a:r>
              <a:rPr lang="fi-FI" dirty="0" err="1" smtClean="0"/>
              <a:t>chat</a:t>
            </a:r>
            <a:r>
              <a:rPr lang="fi-FI" dirty="0" smtClean="0"/>
              <a:t>.</a:t>
            </a:r>
          </a:p>
          <a:p>
            <a:endParaRPr lang="fi-FI" dirty="0"/>
          </a:p>
        </p:txBody>
      </p:sp>
      <p:sp>
        <p:nvSpPr>
          <p:cNvPr id="5" name="Otsikko 1"/>
          <p:cNvSpPr txBox="1">
            <a:spLocks/>
          </p:cNvSpPr>
          <p:nvPr/>
        </p:nvSpPr>
        <p:spPr>
          <a:xfrm>
            <a:off x="886351" y="2656759"/>
            <a:ext cx="9570044" cy="8281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i-FI" dirty="0" smtClean="0">
                <a:solidFill>
                  <a:schemeClr val="tx1"/>
                </a:solidFill>
              </a:rPr>
              <a:t>Mitä, jos en uskalla pyytää apua?</a:t>
            </a:r>
            <a:endParaRPr lang="fi-FI" dirty="0">
              <a:solidFill>
                <a:schemeClr val="tx1"/>
              </a:solidFill>
            </a:endParaRPr>
          </a:p>
        </p:txBody>
      </p:sp>
      <p:sp>
        <p:nvSpPr>
          <p:cNvPr id="6" name="Tekstin paikkamerkki 2"/>
          <p:cNvSpPr>
            <a:spLocks noGrp="1"/>
          </p:cNvSpPr>
          <p:nvPr>
            <p:ph type="body" sz="quarter" idx="15"/>
          </p:nvPr>
        </p:nvSpPr>
        <p:spPr>
          <a:xfrm>
            <a:off x="838200" y="1467247"/>
            <a:ext cx="10144542" cy="1336914"/>
          </a:xfrm>
        </p:spPr>
        <p:txBody>
          <a:bodyPr>
            <a:normAutofit/>
          </a:bodyPr>
          <a:lstStyle/>
          <a:p>
            <a:r>
              <a:rPr lang="fi-FI" dirty="0" smtClean="0"/>
              <a:t>Se voi olla kuka tahansa koulun aikuinen, kehen luotat: Oma opettaja, rehtori, kuraattori, koulun terveydenhoitaja, psykologi, koulunuorisotyöntekijä </a:t>
            </a:r>
            <a:r>
              <a:rPr lang="fi-FI" dirty="0" err="1" smtClean="0"/>
              <a:t>jne</a:t>
            </a:r>
            <a:r>
              <a:rPr lang="fi-FI" dirty="0" smtClean="0"/>
              <a:t>…</a:t>
            </a:r>
          </a:p>
          <a:p>
            <a:r>
              <a:rPr lang="fi-FI" dirty="0" smtClean="0"/>
              <a:t>Omat vanhemmat tai joku tuttu aikuinen. </a:t>
            </a:r>
            <a:endParaRPr lang="fi-FI" dirty="0"/>
          </a:p>
        </p:txBody>
      </p:sp>
      <p:sp>
        <p:nvSpPr>
          <p:cNvPr id="7" name="Suorakulmio 6"/>
          <p:cNvSpPr/>
          <p:nvPr/>
        </p:nvSpPr>
        <p:spPr>
          <a:xfrm>
            <a:off x="8465157" y="6352143"/>
            <a:ext cx="363291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i-FI" dirty="0" err="1" smtClean="0"/>
              <a:t>Podcastissa</a:t>
            </a:r>
            <a:r>
              <a:rPr lang="fi-FI" dirty="0" smtClean="0"/>
              <a:t> kohdasta: 56:27-1:02:15 </a:t>
            </a:r>
            <a:endParaRPr lang="fi-FI" dirty="0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fi-FI" smtClean="0"/>
              <a:t>Esityksen laatija: Rosa-Maria Tuisku, hanketyöntekijä, Laukaan kunta 2024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1856117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8200" y="365129"/>
            <a:ext cx="9570044" cy="955671"/>
          </a:xfrm>
        </p:spPr>
        <p:txBody>
          <a:bodyPr/>
          <a:lstStyle/>
          <a:p>
            <a:r>
              <a:rPr lang="fi-FI" dirty="0" smtClean="0">
                <a:solidFill>
                  <a:schemeClr val="tx1"/>
                </a:solidFill>
              </a:rPr>
              <a:t>Mitä jos opettaja häiritsee oppilaita?</a:t>
            </a:r>
            <a:endParaRPr lang="fi-FI" dirty="0">
              <a:solidFill>
                <a:schemeClr val="tx1"/>
              </a:solidFill>
            </a:endParaRPr>
          </a:p>
        </p:txBody>
      </p:sp>
      <p:sp>
        <p:nvSpPr>
          <p:cNvPr id="3" name="Tekstin paikkamerkki 2"/>
          <p:cNvSpPr>
            <a:spLocks noGrp="1"/>
          </p:cNvSpPr>
          <p:nvPr>
            <p:ph type="body" sz="quarter" idx="15"/>
          </p:nvPr>
        </p:nvSpPr>
        <p:spPr>
          <a:xfrm>
            <a:off x="838200" y="1541145"/>
            <a:ext cx="10165080" cy="3653632"/>
          </a:xfrm>
        </p:spPr>
        <p:txBody>
          <a:bodyPr/>
          <a:lstStyle/>
          <a:p>
            <a:r>
              <a:rPr lang="fi-FI" dirty="0" smtClean="0"/>
              <a:t>Siihen tulee puuttua.</a:t>
            </a:r>
          </a:p>
          <a:p>
            <a:r>
              <a:rPr lang="fi-FI" dirty="0" smtClean="0"/>
              <a:t>Jos kyse on seksuaalisesti olennainen teko, on asia vietävä poliisin tietoon.</a:t>
            </a:r>
            <a:endParaRPr lang="fi-FI" dirty="0"/>
          </a:p>
        </p:txBody>
      </p:sp>
      <p:sp>
        <p:nvSpPr>
          <p:cNvPr id="4" name="Suorakulmio 3"/>
          <p:cNvSpPr/>
          <p:nvPr/>
        </p:nvSpPr>
        <p:spPr>
          <a:xfrm>
            <a:off x="8188027" y="6352143"/>
            <a:ext cx="381245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i-FI" dirty="0" err="1" smtClean="0"/>
              <a:t>Podcastissa</a:t>
            </a:r>
            <a:r>
              <a:rPr lang="fi-FI" dirty="0" smtClean="0"/>
              <a:t> kohdasta: 1:02:15-1:03:22 </a:t>
            </a:r>
            <a:endParaRPr lang="fi-FI" dirty="0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fi-FI" smtClean="0"/>
              <a:t>Esityksen laatija: Rosa-Maria Tuisku, hanketyöntekijä, Laukaan kunta 2024</a:t>
            </a:r>
            <a:endParaRPr lang="fi-FI" dirty="0"/>
          </a:p>
        </p:txBody>
      </p:sp>
      <p:pic>
        <p:nvPicPr>
          <p:cNvPr id="19458" name="Picture 2" descr="Merkki, Lopettaa, Varoitus, Stop-Merkki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1895" y="2651760"/>
            <a:ext cx="3521710" cy="26412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069620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i-FI" dirty="0">
                <a:solidFill>
                  <a:schemeClr val="tx1"/>
                </a:solidFill>
              </a:rPr>
              <a:t>Miten kulttuurilliset asiat voi vaikuttaa seksuaalisesta häirinnästä tms. puuttumiseen ja puhumiseen? Kun joissakin se on tabu.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sz="quarter" idx="15"/>
          </p:nvPr>
        </p:nvSpPr>
        <p:spPr>
          <a:xfrm>
            <a:off x="838418" y="2028825"/>
            <a:ext cx="10378222" cy="3653632"/>
          </a:xfrm>
        </p:spPr>
        <p:txBody>
          <a:bodyPr/>
          <a:lstStyle/>
          <a:p>
            <a:r>
              <a:rPr lang="fi-FI" dirty="0" smtClean="0"/>
              <a:t>Eri kulttuureissa on erilaisia käsityksiä asioista.</a:t>
            </a:r>
          </a:p>
          <a:p>
            <a:r>
              <a:rPr lang="fi-FI" dirty="0" smtClean="0"/>
              <a:t>Suomessa eletään Suomen lain mukaisesti, ja asioista on tärkeä puhua, mikä on hyväksyttävää.</a:t>
            </a:r>
            <a:endParaRPr lang="fi-FI" dirty="0"/>
          </a:p>
        </p:txBody>
      </p:sp>
      <p:sp>
        <p:nvSpPr>
          <p:cNvPr id="4" name="Suorakulmio 3"/>
          <p:cNvSpPr/>
          <p:nvPr/>
        </p:nvSpPr>
        <p:spPr>
          <a:xfrm>
            <a:off x="8153143" y="6352143"/>
            <a:ext cx="381245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i-FI" dirty="0" err="1" smtClean="0"/>
              <a:t>Podcastissa</a:t>
            </a:r>
            <a:r>
              <a:rPr lang="fi-FI" dirty="0" smtClean="0"/>
              <a:t> kohdasta: 1:03:22-1:04:45 </a:t>
            </a:r>
            <a:endParaRPr lang="fi-FI" dirty="0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fi-FI" smtClean="0"/>
              <a:t>Esityksen laatija: Rosa-Maria Tuisku, hanketyöntekijä, Laukaan kunta 2024</a:t>
            </a:r>
            <a:endParaRPr lang="fi-FI" dirty="0"/>
          </a:p>
        </p:txBody>
      </p:sp>
      <p:pic>
        <p:nvPicPr>
          <p:cNvPr id="16386" name="Picture 2" descr="Kädet, Tiimi, Yhtenäinen, Yhdessä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4336" y="3176229"/>
            <a:ext cx="2923329" cy="21924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039440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>
                <a:solidFill>
                  <a:schemeClr val="tx1"/>
                </a:solidFill>
              </a:rPr>
              <a:t>Miten seksuaalista häirintää voisi vähentää?</a:t>
            </a:r>
            <a:endParaRPr lang="fi-FI" dirty="0">
              <a:solidFill>
                <a:schemeClr val="tx1"/>
              </a:solidFill>
            </a:endParaRPr>
          </a:p>
        </p:txBody>
      </p:sp>
      <p:sp>
        <p:nvSpPr>
          <p:cNvPr id="3" name="Tekstin paikkamerkki 2"/>
          <p:cNvSpPr>
            <a:spLocks noGrp="1"/>
          </p:cNvSpPr>
          <p:nvPr>
            <p:ph type="body" sz="quarter" idx="15"/>
          </p:nvPr>
        </p:nvSpPr>
        <p:spPr>
          <a:xfrm>
            <a:off x="838418" y="2028825"/>
            <a:ext cx="9677182" cy="3653632"/>
          </a:xfrm>
        </p:spPr>
        <p:txBody>
          <a:bodyPr/>
          <a:lstStyle/>
          <a:p>
            <a:r>
              <a:rPr lang="fi-FI" dirty="0" smtClean="0"/>
              <a:t>Puhutaan asioista avoimesti!</a:t>
            </a:r>
          </a:p>
          <a:p>
            <a:r>
              <a:rPr lang="fi-FI" dirty="0" smtClean="0"/>
              <a:t>Olisi tärkeää, että vanhemmat keskustelisivat lasten kanssa, missä ja kenen kanssa lapset liikkuvat – myös </a:t>
            </a:r>
            <a:r>
              <a:rPr lang="fi-FI" dirty="0" err="1" smtClean="0"/>
              <a:t>somessa</a:t>
            </a:r>
            <a:r>
              <a:rPr lang="fi-FI" dirty="0" smtClean="0"/>
              <a:t>.</a:t>
            </a:r>
          </a:p>
          <a:p>
            <a:r>
              <a:rPr lang="fi-FI" dirty="0" smtClean="0"/>
              <a:t>Olisi tärkeää, että lapsi saa olla lapsi.</a:t>
            </a:r>
          </a:p>
          <a:p>
            <a:r>
              <a:rPr lang="fi-FI" dirty="0" smtClean="0"/>
              <a:t>Rohkeutta puuttua ja kertoa nähdystä tai koetusta vääryydestä aikuiselle.</a:t>
            </a:r>
            <a:endParaRPr lang="fi-FI" dirty="0"/>
          </a:p>
        </p:txBody>
      </p:sp>
      <p:sp>
        <p:nvSpPr>
          <p:cNvPr id="4" name="Suorakulmio 3"/>
          <p:cNvSpPr/>
          <p:nvPr/>
        </p:nvSpPr>
        <p:spPr>
          <a:xfrm>
            <a:off x="8241637" y="6352143"/>
            <a:ext cx="375955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i-FI" dirty="0" err="1" smtClean="0"/>
              <a:t>Podcastissa</a:t>
            </a:r>
            <a:r>
              <a:rPr lang="fi-FI" dirty="0" smtClean="0"/>
              <a:t> kohdasta: 1:04:45-1:08:00</a:t>
            </a:r>
            <a:endParaRPr lang="fi-FI" dirty="0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fi-FI" smtClean="0"/>
              <a:t>Esityksen laatija: Rosa-Maria Tuisku, hanketyöntekijä, Laukaan kunta 2024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5156345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>
                <a:solidFill>
                  <a:schemeClr val="tx1"/>
                </a:solidFill>
              </a:rPr>
              <a:t>Palautetta tästä esityksestä tai </a:t>
            </a:r>
            <a:r>
              <a:rPr lang="fi-FI" dirty="0" err="1" smtClean="0">
                <a:solidFill>
                  <a:schemeClr val="tx1"/>
                </a:solidFill>
              </a:rPr>
              <a:t>podcastista</a:t>
            </a:r>
            <a:r>
              <a:rPr lang="fi-FI" dirty="0" smtClean="0">
                <a:solidFill>
                  <a:schemeClr val="tx1"/>
                </a:solidFill>
              </a:rPr>
              <a:t>?</a:t>
            </a:r>
            <a:endParaRPr lang="fi-FI" dirty="0">
              <a:solidFill>
                <a:schemeClr val="tx1"/>
              </a:solidFill>
            </a:endParaRPr>
          </a:p>
        </p:txBody>
      </p:sp>
      <p:sp>
        <p:nvSpPr>
          <p:cNvPr id="4" name="Tekstin paikkamerkki 3"/>
          <p:cNvSpPr>
            <a:spLocks noGrp="1"/>
          </p:cNvSpPr>
          <p:nvPr>
            <p:ph type="body" sz="quarter" idx="16"/>
          </p:nvPr>
        </p:nvSpPr>
        <p:spPr>
          <a:xfrm>
            <a:off x="838200" y="1866265"/>
            <a:ext cx="10256520" cy="3162935"/>
          </a:xfrm>
        </p:spPr>
        <p:txBody>
          <a:bodyPr/>
          <a:lstStyle/>
          <a:p>
            <a:pPr marL="0" indent="0">
              <a:buNone/>
            </a:pPr>
            <a:r>
              <a:rPr lang="fi-FI" dirty="0" smtClean="0"/>
              <a:t>Lähetä s-postia: </a:t>
            </a:r>
          </a:p>
          <a:p>
            <a:r>
              <a:rPr lang="fi-FI" dirty="0" smtClean="0"/>
              <a:t>Hanketyöntekijä: </a:t>
            </a:r>
            <a:r>
              <a:rPr lang="fi-FI" dirty="0" smtClean="0">
                <a:hlinkClick r:id="rId2"/>
              </a:rPr>
              <a:t>rosa-maria.tuisku@laukaa.fi</a:t>
            </a:r>
            <a:r>
              <a:rPr lang="fi-FI" dirty="0" smtClean="0"/>
              <a:t> (Joulukuu 2024 asti)</a:t>
            </a:r>
          </a:p>
          <a:p>
            <a:r>
              <a:rPr lang="fi-FI" dirty="0" smtClean="0"/>
              <a:t>Kuraattori: </a:t>
            </a:r>
            <a:r>
              <a:rPr lang="fi-FI" dirty="0" smtClean="0">
                <a:hlinkClick r:id="rId3"/>
              </a:rPr>
              <a:t>kirsi.alastalo@hyvaks.fi</a:t>
            </a:r>
            <a:endParaRPr lang="fi-FI" dirty="0" smtClean="0"/>
          </a:p>
          <a:p>
            <a:pPr marL="0" indent="0">
              <a:buNone/>
            </a:pPr>
            <a:endParaRPr lang="fi-FI" dirty="0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fi-FI" smtClean="0"/>
              <a:t>Esityksen laatija: Rosa-Maria Tuisku, hanketyöntekijä, Laukaan kunta 2024</a:t>
            </a:r>
            <a:endParaRPr lang="fi-FI" dirty="0"/>
          </a:p>
        </p:txBody>
      </p:sp>
      <p:pic>
        <p:nvPicPr>
          <p:cNvPr id="6" name="Picture 2" descr="Kysymyksiä, Kysyntä, Epäilyksiä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232" r="27933"/>
          <a:stretch/>
        </p:blipFill>
        <p:spPr bwMode="auto">
          <a:xfrm>
            <a:off x="10637520" y="1592264"/>
            <a:ext cx="1412240" cy="35452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54954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i-FI" dirty="0">
                <a:solidFill>
                  <a:schemeClr val="tx1"/>
                </a:solidFill>
              </a:rPr>
              <a:t>Onko ok puhua ystävien kanssa seksuaalisista asioista, jos se on kavereille ok? 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sz="quarter" idx="15"/>
          </p:nvPr>
        </p:nvSpPr>
        <p:spPr>
          <a:xfrm>
            <a:off x="838200" y="1690692"/>
            <a:ext cx="10358120" cy="1133788"/>
          </a:xfrm>
        </p:spPr>
        <p:txBody>
          <a:bodyPr/>
          <a:lstStyle/>
          <a:p>
            <a:r>
              <a:rPr lang="fi-FI" b="1" dirty="0" smtClean="0"/>
              <a:t>On ok puhua. </a:t>
            </a:r>
            <a:r>
              <a:rPr lang="fi-FI" dirty="0" smtClean="0"/>
              <a:t>Seksuaalisuus on luonnollinen ja positiivinen asia ja osa ihmisyyttä. Oleellista on, että tapahtuvatko seksuaaliset teot ja puheet yhteisymmärryksessä ja kaikkia kunnioittavalla tavalla.</a:t>
            </a:r>
            <a:endParaRPr lang="fi-FI" dirty="0"/>
          </a:p>
        </p:txBody>
      </p:sp>
      <p:sp>
        <p:nvSpPr>
          <p:cNvPr id="4" name="Tekstin paikkamerkki 3"/>
          <p:cNvSpPr>
            <a:spLocks noGrp="1"/>
          </p:cNvSpPr>
          <p:nvPr>
            <p:ph type="body" sz="quarter" idx="16"/>
          </p:nvPr>
        </p:nvSpPr>
        <p:spPr>
          <a:xfrm>
            <a:off x="838200" y="4153377"/>
            <a:ext cx="10358120" cy="1955879"/>
          </a:xfrm>
          <a:solidFill>
            <a:schemeClr val="bg1"/>
          </a:solidFill>
        </p:spPr>
        <p:txBody>
          <a:bodyPr/>
          <a:lstStyle/>
          <a:p>
            <a:r>
              <a:rPr lang="fi-FI" b="1" dirty="0" smtClean="0"/>
              <a:t>Ei. Aina tulee olla toisen suostumus eli lupa halata. </a:t>
            </a:r>
            <a:r>
              <a:rPr lang="fi-FI" dirty="0" smtClean="0"/>
              <a:t>Kaikki seksuaaliset teot ilman suostumusta voivat olla rikoksia. </a:t>
            </a:r>
          </a:p>
          <a:p>
            <a:r>
              <a:rPr lang="fi-FI" dirty="0" smtClean="0"/>
              <a:t>Rikoslaki 20 luku 23 §: ”</a:t>
            </a:r>
            <a:r>
              <a:rPr lang="fi-FI" i="1" dirty="0" smtClean="0"/>
              <a:t>Seksuaalisella </a:t>
            </a:r>
            <a:r>
              <a:rPr lang="fi-FI" i="1" dirty="0"/>
              <a:t>teolla</a:t>
            </a:r>
            <a:r>
              <a:rPr lang="fi-FI" dirty="0"/>
              <a:t> tarkoitetaan tässä laissa sellaista tekoa, joka tekijä ja kohteena oleva henkilö sekä teko-olosuhteet huomioon ottaen on seksuaalisesti olennainen</a:t>
            </a:r>
            <a:r>
              <a:rPr lang="fi-FI" dirty="0" smtClean="0"/>
              <a:t>.”</a:t>
            </a:r>
            <a:endParaRPr lang="fi-FI" dirty="0"/>
          </a:p>
        </p:txBody>
      </p:sp>
      <p:sp>
        <p:nvSpPr>
          <p:cNvPr id="5" name="Otsikko 1"/>
          <p:cNvSpPr txBox="1">
            <a:spLocks/>
          </p:cNvSpPr>
          <p:nvPr/>
        </p:nvSpPr>
        <p:spPr>
          <a:xfrm>
            <a:off x="838200" y="3082850"/>
            <a:ext cx="9570044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i-FI" dirty="0">
                <a:solidFill>
                  <a:schemeClr val="tx1"/>
                </a:solidFill>
              </a:rPr>
              <a:t>Saako toista halata ilman lupaa?</a:t>
            </a:r>
          </a:p>
        </p:txBody>
      </p:sp>
      <p:sp>
        <p:nvSpPr>
          <p:cNvPr id="6" name="Suorakulmio 5"/>
          <p:cNvSpPr/>
          <p:nvPr/>
        </p:nvSpPr>
        <p:spPr>
          <a:xfrm>
            <a:off x="8851237" y="6299042"/>
            <a:ext cx="321934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i-FI" dirty="0" err="1" smtClean="0"/>
              <a:t>Podcastissa</a:t>
            </a:r>
            <a:r>
              <a:rPr lang="fi-FI" dirty="0" smtClean="0"/>
              <a:t> kohdasta: 2:25-4:33 </a:t>
            </a:r>
            <a:endParaRPr lang="fi-FI" dirty="0"/>
          </a:p>
        </p:txBody>
      </p:sp>
      <p:sp>
        <p:nvSpPr>
          <p:cNvPr id="7" name="Alatunnisteen paikkamerkki 6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fi-FI" smtClean="0"/>
              <a:t>Esityksen laatija: Rosa-Maria Tuisku, hanketyöntekijä, Laukaan kunta 2024</a:t>
            </a:r>
            <a:endParaRPr lang="fi-FI" dirty="0"/>
          </a:p>
        </p:txBody>
      </p:sp>
      <p:pic>
        <p:nvPicPr>
          <p:cNvPr id="9" name="Picture 4" descr="Merkki, Lopettaa, Varoitus, Stop-Merkki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47" t="5828" r="16945" b="10166"/>
          <a:stretch/>
        </p:blipFill>
        <p:spPr bwMode="auto">
          <a:xfrm>
            <a:off x="6895936" y="3016255"/>
            <a:ext cx="1033687" cy="1131574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Peukut Pystyyn, Peukalo, Käsi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400" r="23982"/>
          <a:stretch/>
        </p:blipFill>
        <p:spPr bwMode="auto">
          <a:xfrm>
            <a:off x="9533620" y="-63971"/>
            <a:ext cx="961840" cy="16597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96872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8417" y="141609"/>
            <a:ext cx="9570044" cy="1027147"/>
          </a:xfrm>
        </p:spPr>
        <p:txBody>
          <a:bodyPr/>
          <a:lstStyle/>
          <a:p>
            <a:r>
              <a:rPr lang="fi-FI" dirty="0" smtClean="0">
                <a:solidFill>
                  <a:schemeClr val="tx1"/>
                </a:solidFill>
              </a:rPr>
              <a:t>Suostumus</a:t>
            </a:r>
            <a:endParaRPr lang="fi-FI" dirty="0">
              <a:solidFill>
                <a:schemeClr val="tx1"/>
              </a:solidFill>
            </a:endParaRPr>
          </a:p>
        </p:txBody>
      </p:sp>
      <p:sp>
        <p:nvSpPr>
          <p:cNvPr id="3" name="Tekstin paikkamerkki 2"/>
          <p:cNvSpPr>
            <a:spLocks noGrp="1"/>
          </p:cNvSpPr>
          <p:nvPr>
            <p:ph type="body" sz="quarter" idx="15"/>
          </p:nvPr>
        </p:nvSpPr>
        <p:spPr>
          <a:xfrm>
            <a:off x="838417" y="1030293"/>
            <a:ext cx="10815102" cy="2422950"/>
          </a:xfrm>
        </p:spPr>
        <p:txBody>
          <a:bodyPr/>
          <a:lstStyle/>
          <a:p>
            <a:pPr marL="0" indent="0">
              <a:buNone/>
            </a:pPr>
            <a:r>
              <a:rPr lang="fi-FI" dirty="0" smtClean="0"/>
              <a:t>Tee ja suostumus –video: </a:t>
            </a:r>
            <a:r>
              <a:rPr lang="fi-FI" dirty="0" smtClean="0">
                <a:hlinkClick r:id="rId2"/>
              </a:rPr>
              <a:t>https</a:t>
            </a:r>
            <a:r>
              <a:rPr lang="fi-FI" dirty="0">
                <a:hlinkClick r:id="rId2"/>
              </a:rPr>
              <a:t>://</a:t>
            </a:r>
            <a:r>
              <a:rPr lang="fi-FI" dirty="0" smtClean="0">
                <a:hlinkClick r:id="rId2"/>
              </a:rPr>
              <a:t>www.youtube.com/watch?v=pZwvrxVavnQ</a:t>
            </a:r>
            <a:endParaRPr lang="fi-FI" dirty="0" smtClean="0"/>
          </a:p>
          <a:p>
            <a:pPr marL="0" indent="0">
              <a:buNone/>
            </a:pPr>
            <a:r>
              <a:rPr lang="fi-FI" dirty="0"/>
              <a:t>Suomeksi: </a:t>
            </a:r>
            <a:r>
              <a:rPr lang="fi-FI" dirty="0">
                <a:hlinkClick r:id="rId3"/>
              </a:rPr>
              <a:t>https://</a:t>
            </a:r>
            <a:r>
              <a:rPr lang="fi-FI" dirty="0" smtClean="0">
                <a:hlinkClick r:id="rId3"/>
              </a:rPr>
              <a:t>www.youtube.com/watch?v=uOnkKppCNiU</a:t>
            </a:r>
            <a:endParaRPr lang="fi-FI" dirty="0" smtClean="0"/>
          </a:p>
          <a:p>
            <a:pPr marL="0" indent="0">
              <a:buNone/>
            </a:pPr>
            <a:endParaRPr lang="fi-FI" dirty="0"/>
          </a:p>
          <a:p>
            <a:pPr marL="0" indent="0">
              <a:buNone/>
            </a:pPr>
            <a:r>
              <a:rPr lang="fi-FI" b="1" dirty="0" smtClean="0"/>
              <a:t>Seksuaaliseen tekoon tulee aina olla suostumus.</a:t>
            </a:r>
          </a:p>
          <a:p>
            <a:pPr marL="0" indent="0">
              <a:buNone/>
            </a:pPr>
            <a:r>
              <a:rPr lang="fi-FI" dirty="0" smtClean="0"/>
              <a:t>Eli JOKAISELLA kerralla tulee olla sanallinen suostumus </a:t>
            </a:r>
            <a:r>
              <a:rPr lang="fi-FI" dirty="0"/>
              <a:t>– alusta loppuun saakka. </a:t>
            </a:r>
            <a:endParaRPr lang="fi-FI" dirty="0" smtClean="0"/>
          </a:p>
          <a:p>
            <a:pPr marL="0" indent="0">
              <a:buNone/>
            </a:pPr>
            <a:endParaRPr lang="fi-FI" dirty="0"/>
          </a:p>
          <a:p>
            <a:pPr marL="0" indent="0">
              <a:buNone/>
            </a:pPr>
            <a:endParaRPr lang="fi-FI" dirty="0" smtClean="0"/>
          </a:p>
        </p:txBody>
      </p:sp>
      <p:sp>
        <p:nvSpPr>
          <p:cNvPr id="4" name="Suorakulmio 3"/>
          <p:cNvSpPr/>
          <p:nvPr/>
        </p:nvSpPr>
        <p:spPr>
          <a:xfrm>
            <a:off x="8851237" y="6299042"/>
            <a:ext cx="321934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i-FI" dirty="0" err="1" smtClean="0"/>
              <a:t>Podcastissa</a:t>
            </a:r>
            <a:r>
              <a:rPr lang="fi-FI" dirty="0" smtClean="0"/>
              <a:t> kohdasta: 4:33-5:30 </a:t>
            </a:r>
            <a:endParaRPr lang="fi-FI" dirty="0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fi-FI" smtClean="0"/>
              <a:t>Esityksen laatija: Rosa-Maria Tuisku, hanketyöntekijä, Laukaan kunta 2024</a:t>
            </a:r>
            <a:endParaRPr lang="fi-FI" dirty="0"/>
          </a:p>
        </p:txBody>
      </p:sp>
      <p:pic>
        <p:nvPicPr>
          <p:cNvPr id="6" name="Kuva 5"/>
          <p:cNvPicPr>
            <a:picLocks noChangeAspect="1"/>
          </p:cNvPicPr>
          <p:nvPr/>
        </p:nvPicPr>
        <p:blipFill rotWithShape="1">
          <a:blip r:embed="rId4"/>
          <a:srcRect b="16033"/>
          <a:stretch/>
        </p:blipFill>
        <p:spPr>
          <a:xfrm>
            <a:off x="2400648" y="3309154"/>
            <a:ext cx="6445581" cy="3076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41063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>
                <a:solidFill>
                  <a:schemeClr val="tx1"/>
                </a:solidFill>
              </a:rPr>
              <a:t>Mitä on seksuaalinen väkivalta? </a:t>
            </a:r>
            <a:r>
              <a:rPr lang="fi-FI" dirty="0" smtClean="0">
                <a:solidFill>
                  <a:schemeClr val="tx1"/>
                </a:solidFill>
              </a:rPr>
              <a:t/>
            </a:r>
            <a:br>
              <a:rPr lang="fi-FI" dirty="0" smtClean="0">
                <a:solidFill>
                  <a:schemeClr val="tx1"/>
                </a:solidFill>
              </a:rPr>
            </a:br>
            <a:r>
              <a:rPr lang="fi-FI" dirty="0" smtClean="0">
                <a:solidFill>
                  <a:schemeClr val="tx1"/>
                </a:solidFill>
              </a:rPr>
              <a:t>Mitä </a:t>
            </a:r>
            <a:r>
              <a:rPr lang="fi-FI" dirty="0">
                <a:solidFill>
                  <a:schemeClr val="tx1"/>
                </a:solidFill>
              </a:rPr>
              <a:t>on seksuaalinen häirintä</a:t>
            </a:r>
            <a:r>
              <a:rPr lang="fi-FI" dirty="0" smtClean="0">
                <a:solidFill>
                  <a:schemeClr val="tx1"/>
                </a:solidFill>
              </a:rPr>
              <a:t>?</a:t>
            </a:r>
            <a:endParaRPr lang="fi-FI" dirty="0">
              <a:solidFill>
                <a:schemeClr val="tx1"/>
              </a:solidFill>
            </a:endParaRPr>
          </a:p>
        </p:txBody>
      </p:sp>
      <p:sp>
        <p:nvSpPr>
          <p:cNvPr id="3" name="Tekstin paikkamerkki 2"/>
          <p:cNvSpPr>
            <a:spLocks noGrp="1"/>
          </p:cNvSpPr>
          <p:nvPr>
            <p:ph type="body" sz="quarter" idx="15"/>
          </p:nvPr>
        </p:nvSpPr>
        <p:spPr/>
        <p:txBody>
          <a:bodyPr>
            <a:normAutofit/>
          </a:bodyPr>
          <a:lstStyle/>
          <a:p>
            <a:r>
              <a:rPr lang="fi-FI" b="1" dirty="0"/>
              <a:t>“Lapseen kohdistuva seksuaaliväkivalta</a:t>
            </a:r>
            <a:r>
              <a:rPr lang="fi-FI" dirty="0"/>
              <a:t> on laaja käsite, joka tarkoittaa kaikkia niitä tekoja, jotka loukkaavat lapsen seksuaalista koskemattomuutta. Teot voivat sisältää ahdistelua, lähentelyä, koskettelua, pakottamista kosketteluun sekä painostamista tai pakottamista seksuaalisiin tekoihin</a:t>
            </a:r>
            <a:r>
              <a:rPr lang="fi-FI" dirty="0" smtClean="0"/>
              <a:t>.”</a:t>
            </a:r>
          </a:p>
          <a:p>
            <a:pPr marL="0" indent="0">
              <a:buNone/>
            </a:pPr>
            <a:r>
              <a:rPr lang="fi-FI" dirty="0" smtClean="0"/>
              <a:t>Lähde: THL</a:t>
            </a:r>
            <a:endParaRPr lang="fi-FI" dirty="0"/>
          </a:p>
          <a:p>
            <a:pPr marL="0" indent="0">
              <a:buNone/>
            </a:pPr>
            <a:endParaRPr lang="fi-FI" dirty="0"/>
          </a:p>
        </p:txBody>
      </p:sp>
      <p:sp>
        <p:nvSpPr>
          <p:cNvPr id="4" name="Tekstin paikkamerkki 3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fi-FI" dirty="0"/>
              <a:t>“</a:t>
            </a:r>
            <a:r>
              <a:rPr lang="fi-FI" b="1" dirty="0"/>
              <a:t>Seksuaalisella häirinnällä</a:t>
            </a:r>
            <a:r>
              <a:rPr lang="fi-FI" dirty="0"/>
              <a:t> tarkoitetaan yleisesti sanallista, sanatonta tai fyysistä, luonteeltaan seksuaalista ei-toivottua käytöstä, jolla tarkoituksellisesti ja/tai tosiasiallisesti loukataan henkilön henkistä tai fyysistä koskemattomuutta</a:t>
            </a:r>
            <a:r>
              <a:rPr lang="fi-FI" dirty="0" smtClean="0"/>
              <a:t>.”</a:t>
            </a:r>
          </a:p>
          <a:p>
            <a:pPr marL="0" indent="0">
              <a:buNone/>
            </a:pPr>
            <a:r>
              <a:rPr lang="fi-FI" dirty="0"/>
              <a:t>Lähde: THL</a:t>
            </a:r>
          </a:p>
          <a:p>
            <a:pPr marL="0" indent="0">
              <a:buNone/>
            </a:pPr>
            <a:endParaRPr lang="fi-FI" dirty="0"/>
          </a:p>
        </p:txBody>
      </p:sp>
      <p:sp>
        <p:nvSpPr>
          <p:cNvPr id="5" name="Suorakulmio 4"/>
          <p:cNvSpPr/>
          <p:nvPr/>
        </p:nvSpPr>
        <p:spPr>
          <a:xfrm>
            <a:off x="8851237" y="6299042"/>
            <a:ext cx="321934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i-FI" dirty="0" err="1" smtClean="0"/>
              <a:t>Podcastissa</a:t>
            </a:r>
            <a:r>
              <a:rPr lang="fi-FI" dirty="0" smtClean="0"/>
              <a:t> kohdasta: 5:30-7:30 </a:t>
            </a:r>
            <a:endParaRPr lang="fi-FI" dirty="0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fi-FI" smtClean="0"/>
              <a:t>Esityksen laatija: Rosa-Maria Tuisku, hanketyöntekijä, Laukaan kunta 2024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310024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in paikkamerkki 2"/>
          <p:cNvSpPr>
            <a:spLocks noGrp="1"/>
          </p:cNvSpPr>
          <p:nvPr>
            <p:ph type="body" sz="quarter" idx="15"/>
          </p:nvPr>
        </p:nvSpPr>
        <p:spPr>
          <a:xfrm>
            <a:off x="835101" y="654373"/>
            <a:ext cx="10540782" cy="210914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i-FI" sz="36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Rikoslain kokonaisuudistus </a:t>
            </a:r>
            <a:r>
              <a:rPr lang="fi-FI" sz="3600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1.1.2023</a:t>
            </a:r>
            <a:endParaRPr lang="fi-FI" sz="3600" dirty="0">
              <a:latin typeface="+mj-lt"/>
              <a:ea typeface="+mj-ea"/>
              <a:cs typeface="+mj-cs"/>
            </a:endParaRPr>
          </a:p>
          <a:p>
            <a:r>
              <a:rPr lang="fi-FI" dirty="0" smtClean="0"/>
              <a:t>Rikoslaki kertoo eri rikosten tunnusmerkistön. </a:t>
            </a:r>
          </a:p>
          <a:p>
            <a:r>
              <a:rPr lang="fi-FI" dirty="0" smtClean="0"/>
              <a:t>Uudistuksessa erotettiin lapsiin kohdistuvat ja aikuisiin kohdistuvat rikokset.</a:t>
            </a:r>
          </a:p>
          <a:p>
            <a:endParaRPr lang="fi-FI" dirty="0" smtClean="0"/>
          </a:p>
          <a:p>
            <a:pPr marL="0" indent="0">
              <a:buNone/>
            </a:pPr>
            <a:endParaRPr lang="fi-FI" dirty="0"/>
          </a:p>
        </p:txBody>
      </p:sp>
      <p:sp>
        <p:nvSpPr>
          <p:cNvPr id="7" name="Suorakulmio 6"/>
          <p:cNvSpPr/>
          <p:nvPr/>
        </p:nvSpPr>
        <p:spPr>
          <a:xfrm>
            <a:off x="825501" y="2552344"/>
            <a:ext cx="1054100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i-FI" sz="3600" dirty="0">
                <a:latin typeface="+mj-lt"/>
                <a:ea typeface="+mj-ea"/>
                <a:cs typeface="+mj-cs"/>
              </a:rPr>
              <a:t>Milloin on kyseessä rikos?</a:t>
            </a:r>
          </a:p>
          <a:p>
            <a:endParaRPr lang="fi-FI" sz="2200" dirty="0" smtClean="0">
              <a:solidFill>
                <a:schemeClr val="tx2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sz="2200" dirty="0" smtClean="0">
                <a:solidFill>
                  <a:schemeClr val="tx2"/>
                </a:solidFill>
              </a:rPr>
              <a:t>Jos laissa jonkun rikoksen tunnusmerkit täyttyvät, on kyseessä rikos.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sz="2200" dirty="0" smtClean="0">
                <a:solidFill>
                  <a:schemeClr val="tx2"/>
                </a:solidFill>
              </a:rPr>
              <a:t>Seksuaalirikoksia ovat mm. raiskaus, seksuaalinen kajoaminen, seksuaalinen hyväksikäyttö, seksuaalinen ahdistelu, seksuaalisen kuvan luvaton levittäminen, lasta seksuaalisesti esittävän kuvan hallussapito.</a:t>
            </a:r>
          </a:p>
          <a:p>
            <a:endParaRPr lang="fi-FI" sz="2200" dirty="0">
              <a:solidFill>
                <a:schemeClr val="tx2"/>
              </a:solidFill>
            </a:endParaRPr>
          </a:p>
        </p:txBody>
      </p:sp>
      <p:sp>
        <p:nvSpPr>
          <p:cNvPr id="4" name="Suorakulmio 3"/>
          <p:cNvSpPr/>
          <p:nvPr/>
        </p:nvSpPr>
        <p:spPr>
          <a:xfrm>
            <a:off x="8851237" y="6299042"/>
            <a:ext cx="33363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i-FI" dirty="0" err="1" smtClean="0"/>
              <a:t>Podcastissa</a:t>
            </a:r>
            <a:r>
              <a:rPr lang="fi-FI" dirty="0" smtClean="0"/>
              <a:t> kohdasta: 7:30-11:32 </a:t>
            </a:r>
            <a:endParaRPr lang="fi-FI" dirty="0"/>
          </a:p>
        </p:txBody>
      </p:sp>
      <p:sp>
        <p:nvSpPr>
          <p:cNvPr id="2" name="Alatunnisteen paikkamerkki 1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fi-FI" smtClean="0"/>
              <a:t>Esityksen laatija: Rosa-Maria Tuisku, hanketyöntekijä, Laukaan kunta 2024</a:t>
            </a:r>
            <a:endParaRPr lang="fi-FI" dirty="0"/>
          </a:p>
        </p:txBody>
      </p:sp>
      <p:pic>
        <p:nvPicPr>
          <p:cNvPr id="5122" name="Picture 2" descr="Käsiraudat, Pidätys, Rikos, Poliisi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36000" y="1818562"/>
            <a:ext cx="3480480" cy="22351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713806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>
                <a:solidFill>
                  <a:schemeClr val="tx1"/>
                </a:solidFill>
              </a:rPr>
              <a:t>Etten syyllisty seksuaalirikokseen…</a:t>
            </a:r>
            <a:endParaRPr lang="fi-FI" dirty="0">
              <a:solidFill>
                <a:schemeClr val="tx1"/>
              </a:solidFill>
            </a:endParaRPr>
          </a:p>
        </p:txBody>
      </p:sp>
      <p:sp>
        <p:nvSpPr>
          <p:cNvPr id="3" name="Tekstin paikkamerkki 2"/>
          <p:cNvSpPr>
            <a:spLocks noGrp="1"/>
          </p:cNvSpPr>
          <p:nvPr>
            <p:ph type="body" sz="quarter" idx="15"/>
          </p:nvPr>
        </p:nvSpPr>
        <p:spPr>
          <a:xfrm>
            <a:off x="838200" y="2120265"/>
            <a:ext cx="8013037" cy="241109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fi-FI" sz="2400" dirty="0" smtClean="0"/>
              <a:t>On tärkeää </a:t>
            </a:r>
            <a:r>
              <a:rPr lang="fi-FI" sz="2400" dirty="0"/>
              <a:t>on </a:t>
            </a:r>
            <a:r>
              <a:rPr lang="fi-FI" sz="2400" dirty="0" smtClean="0"/>
              <a:t>tunnistaa </a:t>
            </a:r>
            <a:r>
              <a:rPr lang="fi-FI" sz="2400" b="1" dirty="0" smtClean="0"/>
              <a:t>seksuaalisesti olennaiset teot </a:t>
            </a:r>
            <a:r>
              <a:rPr lang="fi-FI" sz="2400" dirty="0" smtClean="0"/>
              <a:t>sekä tiedostaa, että en loukkaa kenenkään itsemääräämisoikeutta.</a:t>
            </a:r>
          </a:p>
          <a:p>
            <a:pPr marL="0" indent="0">
              <a:buNone/>
            </a:pPr>
            <a:endParaRPr lang="fi-FI" sz="2400" dirty="0"/>
          </a:p>
          <a:p>
            <a:pPr marL="0" indent="0">
              <a:buNone/>
            </a:pPr>
            <a:r>
              <a:rPr lang="fi-FI" sz="2400" b="1" dirty="0" smtClean="0"/>
              <a:t>Eli etten tee ikäviä asioita toiselle, kuten esimerkiksi </a:t>
            </a:r>
          </a:p>
          <a:p>
            <a:pPr>
              <a:buFontTx/>
              <a:buChar char="-"/>
            </a:pPr>
            <a:r>
              <a:rPr lang="fi-FI" sz="2400" b="1" dirty="0" smtClean="0"/>
              <a:t>puhu toisesta tai toiselle ikävästi</a:t>
            </a:r>
          </a:p>
          <a:p>
            <a:pPr>
              <a:buFontTx/>
              <a:buChar char="-"/>
            </a:pPr>
            <a:r>
              <a:rPr lang="fi-FI" sz="2400" b="1" dirty="0" smtClean="0"/>
              <a:t>kosketa toista ilman lupaa</a:t>
            </a:r>
          </a:p>
          <a:p>
            <a:pPr>
              <a:buFontTx/>
              <a:buChar char="-"/>
            </a:pPr>
            <a:r>
              <a:rPr lang="fi-FI" sz="2400" b="1" dirty="0" smtClean="0"/>
              <a:t>ota, lähetä tai jaa kuvia toisista ilman lupaa</a:t>
            </a:r>
            <a:endParaRPr lang="fi-FI" sz="1800" b="1" dirty="0"/>
          </a:p>
          <a:p>
            <a:pPr marL="0" indent="0">
              <a:buNone/>
            </a:pPr>
            <a:endParaRPr lang="fi-FI" sz="1800" b="1" dirty="0"/>
          </a:p>
        </p:txBody>
      </p:sp>
      <p:sp>
        <p:nvSpPr>
          <p:cNvPr id="4" name="Suorakulmio 3"/>
          <p:cNvSpPr/>
          <p:nvPr/>
        </p:nvSpPr>
        <p:spPr>
          <a:xfrm>
            <a:off x="8851237" y="6299042"/>
            <a:ext cx="350628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i-FI" dirty="0" err="1" smtClean="0"/>
              <a:t>Podcastissa</a:t>
            </a:r>
            <a:r>
              <a:rPr lang="fi-FI" dirty="0" smtClean="0"/>
              <a:t> kohdasta: 11:32-15:00  </a:t>
            </a:r>
            <a:endParaRPr lang="fi-FI" dirty="0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fi-FI" smtClean="0"/>
              <a:t>Esityksen laatija: Rosa-Maria Tuisku, hanketyöntekijä, Laukaan kunta 2024</a:t>
            </a:r>
            <a:endParaRPr lang="fi-FI" dirty="0"/>
          </a:p>
        </p:txBody>
      </p:sp>
      <p:pic>
        <p:nvPicPr>
          <p:cNvPr id="6" name="Picture 4" descr="Merkki, Lopettaa, Varoitus, Stop-Merkki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47" t="5828" r="16945" b="10166"/>
          <a:stretch/>
        </p:blipFill>
        <p:spPr bwMode="auto">
          <a:xfrm>
            <a:off x="8572336" y="3220000"/>
            <a:ext cx="1033687" cy="1131574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952438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>
                <a:solidFill>
                  <a:schemeClr val="tx1"/>
                </a:solidFill>
              </a:rPr>
              <a:t>15-vuotias on rikosoikeudellisessa vastuussa</a:t>
            </a:r>
            <a:endParaRPr lang="fi-FI" dirty="0">
              <a:solidFill>
                <a:schemeClr val="tx1"/>
              </a:solidFill>
            </a:endParaRPr>
          </a:p>
        </p:txBody>
      </p:sp>
      <p:sp>
        <p:nvSpPr>
          <p:cNvPr id="3" name="Tekstin paikkamerkki 2"/>
          <p:cNvSpPr>
            <a:spLocks noGrp="1"/>
          </p:cNvSpPr>
          <p:nvPr>
            <p:ph type="body" sz="quarter" idx="15"/>
          </p:nvPr>
        </p:nvSpPr>
        <p:spPr>
          <a:xfrm>
            <a:off x="838200" y="1690692"/>
            <a:ext cx="10276622" cy="3653632"/>
          </a:xfrm>
        </p:spPr>
        <p:txBody>
          <a:bodyPr/>
          <a:lstStyle/>
          <a:p>
            <a:pPr marL="457200" indent="-457200">
              <a:buAutoNum type="arabicPeriod"/>
            </a:pPr>
            <a:r>
              <a:rPr lang="fi-FI" dirty="0" smtClean="0"/>
              <a:t>Poliisi suorittaa esitutkinnan: Poliisi kuulustelee uhrin sekä rikoksesta epäillyn ja muut osalliset ja hankkii näytön.</a:t>
            </a:r>
          </a:p>
          <a:p>
            <a:pPr marL="457200" indent="-457200">
              <a:buAutoNum type="arabicPeriod"/>
            </a:pPr>
            <a:r>
              <a:rPr lang="fi-FI" dirty="0" smtClean="0"/>
              <a:t>Esitutkintapöytäkirja toimitetaan syyttäjälle syyteharkintaan.</a:t>
            </a:r>
          </a:p>
          <a:p>
            <a:pPr marL="457200" indent="-457200">
              <a:buAutoNum type="arabicPeriod"/>
            </a:pPr>
            <a:r>
              <a:rPr lang="fi-FI" dirty="0" smtClean="0"/>
              <a:t>Syyttäjäviranomainen arvioi nostaako syytteen vai syyttämättäjättämispäätöksen.</a:t>
            </a:r>
          </a:p>
          <a:p>
            <a:pPr marL="457200" indent="-457200">
              <a:buAutoNum type="arabicPeriod"/>
            </a:pPr>
            <a:r>
              <a:rPr lang="fi-FI" dirty="0" smtClean="0"/>
              <a:t>Jos syyte nostetaan, käsitellään syytettä käräjäoikeudessa, ja rikoksesta annetaan tuomio.</a:t>
            </a:r>
          </a:p>
          <a:p>
            <a:pPr marL="457200" indent="-457200">
              <a:buAutoNum type="arabicPeriod"/>
            </a:pPr>
            <a:endParaRPr lang="fi-FI" dirty="0"/>
          </a:p>
          <a:p>
            <a:pPr marL="0" indent="0">
              <a:buNone/>
            </a:pPr>
            <a:endParaRPr lang="fi-FI" dirty="0"/>
          </a:p>
        </p:txBody>
      </p:sp>
      <p:sp>
        <p:nvSpPr>
          <p:cNvPr id="4" name="Suorakulmio 3"/>
          <p:cNvSpPr/>
          <p:nvPr/>
        </p:nvSpPr>
        <p:spPr>
          <a:xfrm>
            <a:off x="8851237" y="6299042"/>
            <a:ext cx="345338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i-FI" dirty="0" err="1" smtClean="0"/>
              <a:t>Podcastissa</a:t>
            </a:r>
            <a:r>
              <a:rPr lang="fi-FI" dirty="0" smtClean="0"/>
              <a:t> kohdasta: 15:00-18:16 </a:t>
            </a:r>
            <a:endParaRPr lang="fi-FI" dirty="0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fi-FI" smtClean="0"/>
              <a:t>Esityksen laatija: Rosa-Maria Tuisku, hanketyöntekijä, Laukaan kunta 2024</a:t>
            </a:r>
            <a:endParaRPr lang="fi-FI" dirty="0"/>
          </a:p>
        </p:txBody>
      </p:sp>
      <p:pic>
        <p:nvPicPr>
          <p:cNvPr id="6" name="Picture 2" descr="Käsiraudat, Pidätys, Rikos, Poliisi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2982" y="3891202"/>
            <a:ext cx="3480480" cy="22351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644237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>
                <a:solidFill>
                  <a:schemeClr val="tx1"/>
                </a:solidFill>
              </a:rPr>
              <a:t>Mitä, jos tekijä on alle 15-vuotias?</a:t>
            </a:r>
            <a:endParaRPr lang="fi-FI" dirty="0">
              <a:solidFill>
                <a:schemeClr val="tx1"/>
              </a:solidFill>
            </a:endParaRPr>
          </a:p>
        </p:txBody>
      </p:sp>
      <p:sp>
        <p:nvSpPr>
          <p:cNvPr id="3" name="Tekstin paikkamerkki 2"/>
          <p:cNvSpPr>
            <a:spLocks noGrp="1"/>
          </p:cNvSpPr>
          <p:nvPr>
            <p:ph type="body" sz="quarter" idx="15"/>
          </p:nvPr>
        </p:nvSpPr>
        <p:spPr>
          <a:xfrm>
            <a:off x="838200" y="1690692"/>
            <a:ext cx="6700520" cy="3805868"/>
          </a:xfrm>
        </p:spPr>
        <p:txBody>
          <a:bodyPr>
            <a:normAutofit lnSpcReduction="10000"/>
          </a:bodyPr>
          <a:lstStyle/>
          <a:p>
            <a:r>
              <a:rPr lang="fi-FI" dirty="0" smtClean="0"/>
              <a:t>Alle 15-vuotias ei ole rikosoikeudellisessa vastuussa, vaan on: ”Rikolliseen tekoon epäilty”.</a:t>
            </a:r>
          </a:p>
          <a:p>
            <a:r>
              <a:rPr lang="fi-FI" dirty="0" smtClean="0"/>
              <a:t>Asia menee käsiteltäväksi Poliisin Ankkuritiimiin, jossa työskentelee poliisi ja sosiaalityöntekijä. </a:t>
            </a:r>
          </a:p>
          <a:p>
            <a:r>
              <a:rPr lang="fi-FI" dirty="0" smtClean="0"/>
              <a:t>Huoltajiin ollaan yhteydessä. </a:t>
            </a:r>
          </a:p>
          <a:p>
            <a:r>
              <a:rPr lang="fi-FI" dirty="0" smtClean="0"/>
              <a:t>Alle 15-vuotias huoltajineen tapaa ankkuritiimiä ns. ankkuripuhutuksena.</a:t>
            </a:r>
          </a:p>
          <a:p>
            <a:r>
              <a:rPr lang="fi-FI" dirty="0" smtClean="0"/>
              <a:t>Myös alle 15-vuotias on kuitenkin vahingonkorvausvelvollinen, eli voi joutua korvaamaan uhrille tämän kärsimyksistä. Jos tekijä ei suostu maksamaan korvausta, voi asian viedä käräjäoikeuteen. </a:t>
            </a:r>
            <a:endParaRPr lang="fi-FI" dirty="0"/>
          </a:p>
        </p:txBody>
      </p:sp>
      <p:sp>
        <p:nvSpPr>
          <p:cNvPr id="4" name="Suorakulmio 3"/>
          <p:cNvSpPr/>
          <p:nvPr/>
        </p:nvSpPr>
        <p:spPr>
          <a:xfrm>
            <a:off x="8851237" y="6299042"/>
            <a:ext cx="345338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i-FI" dirty="0" err="1" smtClean="0"/>
              <a:t>Podcastissa</a:t>
            </a:r>
            <a:r>
              <a:rPr lang="fi-FI" dirty="0" smtClean="0"/>
              <a:t> kohdasta: 18:16-24:30 </a:t>
            </a:r>
            <a:endParaRPr lang="fi-FI" dirty="0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fi-FI" smtClean="0"/>
              <a:t>Esityksen laatija: Rosa-Maria Tuisku, hanketyöntekijä, Laukaan kunta 2024</a:t>
            </a:r>
            <a:endParaRPr lang="fi-FI" dirty="0"/>
          </a:p>
        </p:txBody>
      </p:sp>
      <p:pic>
        <p:nvPicPr>
          <p:cNvPr id="6146" name="Picture 2" descr="Raha, Seteleitä, Euroa, Käsi, Seteli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0375" y="2550482"/>
            <a:ext cx="3916843" cy="22613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98974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5214</TotalTime>
  <Words>2041</Words>
  <Application>Microsoft Office PowerPoint</Application>
  <PresentationFormat>Laajakuva</PresentationFormat>
  <Paragraphs>208</Paragraphs>
  <Slides>26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4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26</vt:i4>
      </vt:variant>
    </vt:vector>
  </HeadingPairs>
  <TitlesOfParts>
    <vt:vector size="31" baseType="lpstr">
      <vt:lpstr>Arial</vt:lpstr>
      <vt:lpstr>Calibri</vt:lpstr>
      <vt:lpstr>Calibri Light</vt:lpstr>
      <vt:lpstr>Wingdings</vt:lpstr>
      <vt:lpstr>Office-teema</vt:lpstr>
      <vt:lpstr>PowerPoint-esitys</vt:lpstr>
      <vt:lpstr>OSA 1  Osan kesto: 24min 30s </vt:lpstr>
      <vt:lpstr>Onko ok puhua ystävien kanssa seksuaalisista asioista, jos se on kavereille ok? </vt:lpstr>
      <vt:lpstr>Suostumus</vt:lpstr>
      <vt:lpstr>Mitä on seksuaalinen väkivalta?  Mitä on seksuaalinen häirintä?</vt:lpstr>
      <vt:lpstr>PowerPoint-esitys</vt:lpstr>
      <vt:lpstr>Etten syyllisty seksuaalirikokseen…</vt:lpstr>
      <vt:lpstr>15-vuotias on rikosoikeudellisessa vastuussa</vt:lpstr>
      <vt:lpstr>Mitä, jos tekijä on alle 15-vuotias?</vt:lpstr>
      <vt:lpstr>OSA 2 ALKAA  Kohdasta 24:30 – 47:30 Osan kesto: 23 min</vt:lpstr>
      <vt:lpstr>Onko se rikos, jos joku painostaa seksiin?</vt:lpstr>
      <vt:lpstr>Onko pussailu toisen ihmisen kanssa väärin, jos se olisikin molemmille osapuolille ok?</vt:lpstr>
      <vt:lpstr>Koulun aikuisten ilmoitusvelvollisuus</vt:lpstr>
      <vt:lpstr>Onko joku oikeasti joutunut poliisin puhutteluun seksuaalisesta häirinnästä?</vt:lpstr>
      <vt:lpstr>Onko alastonkuvien lähettäminen ok, jos toinen suostuu?</vt:lpstr>
      <vt:lpstr>Toisesta ihmisestä otetun seksuaalissävytteisen kuvan jakaminen eteenpäin muille, esim. kavereille, on rikos.</vt:lpstr>
      <vt:lpstr>Jos minua sanotaan homoksi, onko se seksuaalista häirintää?</vt:lpstr>
      <vt:lpstr>OSA 3 ALKAA  Aika 47:30 - 1:08:00 Osan kesto: 20 min 30s.</vt:lpstr>
      <vt:lpstr>Mitä tehdä tilanteessa, jos seksuaalisesti ahdistellaan? Mitä pitää tehdä jos näen seksuaalista häirintää? Mitä teen jos näen kaverin tekemässä seksuaalista häirintää?</vt:lpstr>
      <vt:lpstr>Jos tyttö haluaa, että hiero mun tissejä ja se on pojalle ok, mutta kun eroatte, niin tyttö alkaa väittää, etten halunnutkaan. Mitä pitää tehdä?</vt:lpstr>
      <vt:lpstr>Netissä tapahtuva häirintä ja siihen puuttuminen: Kenen vastuulla?</vt:lpstr>
      <vt:lpstr>Mistä tietää, kuka on turvallinen aikuinen?</vt:lpstr>
      <vt:lpstr>Mitä jos opettaja häiritsee oppilaita?</vt:lpstr>
      <vt:lpstr>Miten kulttuurilliset asiat voi vaikuttaa seksuaalisesta häirinnästä tms. puuttumiseen ja puhumiseen? Kun joissakin se on tabu.</vt:lpstr>
      <vt:lpstr>Miten seksuaalista häirintää voisi vähentää?</vt:lpstr>
      <vt:lpstr>Palautetta tästä esityksestä tai podcastista?</vt:lpstr>
    </vt:vector>
  </TitlesOfParts>
  <Company>Laukaan kunta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PowerPoint-esitys</dc:title>
  <dc:creator>Rosa-Maria Tuisku</dc:creator>
  <cp:lastModifiedBy>Rosa-Maria Tuisku</cp:lastModifiedBy>
  <cp:revision>62</cp:revision>
  <dcterms:created xsi:type="dcterms:W3CDTF">2024-09-02T10:33:52Z</dcterms:created>
  <dcterms:modified xsi:type="dcterms:W3CDTF">2024-11-27T06:58:43Z</dcterms:modified>
</cp:coreProperties>
</file>