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1"/>
  </p:notesMasterIdLst>
  <p:sldIdLst>
    <p:sldId id="256" r:id="rId6"/>
    <p:sldId id="257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52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54038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5381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5381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02 – Etiikka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67663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2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Mitä moraalin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piiriin kuuluu?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Kuka on vastuussa?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980728"/>
            <a:ext cx="8001000" cy="5145435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dirty="0"/>
              <a:t>Kun puhutaan etiikasta, puhutaan usein myös vastuusta.</a:t>
            </a:r>
          </a:p>
          <a:p>
            <a:pPr eaLnBrk="1" hangingPunct="1"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Mutta</a:t>
            </a:r>
            <a:r>
              <a:rPr lang="fi-FI" altLang="fi-FI" b="1" dirty="0"/>
              <a:t> </a:t>
            </a:r>
            <a:r>
              <a:rPr lang="fi-FI" altLang="fi-FI" dirty="0"/>
              <a:t>ketä tai mitä voidaan pitää moraalisesti vastuullisena teoistaan? </a:t>
            </a:r>
          </a:p>
          <a:p>
            <a:pPr lvl="1" eaLnBrk="1" hangingPunct="1">
              <a:defRPr/>
            </a:pPr>
            <a:r>
              <a:rPr lang="fi-FI" altLang="fi-FI" b="1" dirty="0"/>
              <a:t>Moraalinen agentti: </a:t>
            </a:r>
            <a:r>
              <a:rPr lang="fi-FI" altLang="fi-FI" dirty="0"/>
              <a:t>toimija, jota voidaan pitää moraalisesti </a:t>
            </a:r>
            <a:r>
              <a:rPr lang="fi-FI" altLang="fi-FI" dirty="0" smtClean="0"/>
              <a:t>vastuullisena</a:t>
            </a:r>
          </a:p>
          <a:p>
            <a:pPr lvl="1" eaLnBrk="1" hangingPunct="1">
              <a:defRPr/>
            </a:pPr>
            <a:r>
              <a:rPr lang="fi-FI" altLang="fi-FI" dirty="0" smtClean="0"/>
              <a:t>Millaisia edellytyksiä asettaisit moraaliselle agentille?</a:t>
            </a:r>
            <a:endParaRPr lang="fi-FI" altLang="fi-FI" dirty="0"/>
          </a:p>
          <a:p>
            <a:pPr eaLnBrk="1" hangingPunct="1"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Pohtikaa missä moraalisen toimijuuden rajat menevät, voidaanko seuraavia pitää moraalisina agentteina:</a:t>
            </a:r>
          </a:p>
          <a:p>
            <a:pPr lvl="1" eaLnBrk="1" hangingPunct="1">
              <a:defRPr/>
            </a:pPr>
            <a:r>
              <a:rPr lang="fi-FI" altLang="fi-FI" dirty="0"/>
              <a:t>5–vuotias lapsi</a:t>
            </a:r>
          </a:p>
          <a:p>
            <a:pPr lvl="1" eaLnBrk="1" hangingPunct="1">
              <a:defRPr/>
            </a:pPr>
            <a:r>
              <a:rPr lang="fi-FI" altLang="fi-FI" dirty="0"/>
              <a:t>9–vuotias lapsi</a:t>
            </a:r>
          </a:p>
          <a:p>
            <a:pPr lvl="1" eaLnBrk="1" hangingPunct="1">
              <a:defRPr/>
            </a:pPr>
            <a:r>
              <a:rPr lang="fi-FI" altLang="fi-FI" dirty="0"/>
              <a:t>pahasti masentunut ihminen</a:t>
            </a:r>
          </a:p>
          <a:p>
            <a:pPr lvl="1" eaLnBrk="1" hangingPunct="1">
              <a:defRPr/>
            </a:pPr>
            <a:r>
              <a:rPr lang="fi-FI" altLang="fi-FI" dirty="0"/>
              <a:t>hengenpelastajakoira</a:t>
            </a:r>
          </a:p>
          <a:p>
            <a:pPr eaLnBrk="1" hangingPunct="1"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Ketä tai mitä etiikka koskee?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dirty="0"/>
              <a:t>Toinen kysymys liittyy siihen, ketä etiikka koskee: ketä tai mitä on huomioitava, jos tahdotaan toimia moraalisesti?</a:t>
            </a:r>
          </a:p>
          <a:p>
            <a:pPr lvl="1" eaLnBrk="1" hangingPunct="1">
              <a:defRPr/>
            </a:pPr>
            <a:r>
              <a:rPr lang="fi-FI" altLang="fi-FI" b="1" dirty="0"/>
              <a:t>Moraalinen subjekti: </a:t>
            </a:r>
            <a:r>
              <a:rPr lang="fi-FI" altLang="fi-FI" dirty="0"/>
              <a:t>jokin sellainen (ihminen tai muu taho), joka pitää ottaa huomioon moraalisia valintoja tehtäessä</a:t>
            </a:r>
          </a:p>
          <a:p>
            <a:pPr eaLnBrk="1" hangingPunct="1"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Historiassa esimerkiksi eläimiä ei ole aina pidetty moraalisina subjekteina, mutta nykyään useimmiten pidetään</a:t>
            </a:r>
          </a:p>
          <a:p>
            <a:pPr eaLnBrk="1" hangingPunct="1"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Mihin sinä vetäisit rajan siinä, ketä tai mitä etiikassa on huomioitava?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8490567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Moraaliväitteiden piirteitä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Moraaliväitteet ovat UNIVERSAALEJA, eli ne koskevat kaikkia</a:t>
            </a:r>
          </a:p>
          <a:p>
            <a:r>
              <a:rPr lang="fi-FI" dirty="0" smtClean="0"/>
              <a:t>Moraaliväitteet ovat PRESPKRIPTIIVISIÄ, eli ne ovat käskeviä</a:t>
            </a:r>
          </a:p>
          <a:p>
            <a:r>
              <a:rPr lang="fi-FI" dirty="0" smtClean="0"/>
              <a:t>Moraaliväitteet ovat AUTONOMISIA, eli niitä ei voi johtaa muista arvokkaina pidetyistä asioista tai tosiseikoista</a:t>
            </a:r>
          </a:p>
          <a:p>
            <a:r>
              <a:rPr lang="fi-FI" dirty="0" smtClean="0"/>
              <a:t>Moraaliväitteet ovat muihin väitteisiin nähden YLIVERTAISIA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2460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Tehdä vai jättää tekemättä?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fi-FI" dirty="0" smtClean="0"/>
              <a:t>Onko tekeminen (akti) yhtä raskauttavaa kuin tekemättä jättäminen (</a:t>
            </a:r>
            <a:r>
              <a:rPr lang="fi-FI" dirty="0" err="1" smtClean="0"/>
              <a:t>omissio</a:t>
            </a:r>
            <a:r>
              <a:rPr lang="fi-FI" dirty="0" smtClean="0"/>
              <a:t>)?</a:t>
            </a:r>
          </a:p>
          <a:p>
            <a:r>
              <a:rPr lang="fi-FI" dirty="0" smtClean="0"/>
              <a:t>Esim. toisen kiusaaminen on tekemistä ja kiusatun puolustamatta jättäminen on tekemättä jättämistä </a:t>
            </a:r>
          </a:p>
          <a:p>
            <a:r>
              <a:rPr lang="fi-FI" dirty="0" smtClean="0"/>
              <a:t>Riippuu hieman tilanteesta, mutta yleensä tekemättä jättämistä ei pidetä niin moraalisesti vääränä kuin väärää tekoa vaikka molemmat asiat ovat moraalisesti väärin</a:t>
            </a:r>
          </a:p>
          <a:p>
            <a:r>
              <a:rPr lang="fi-FI" dirty="0" smtClean="0"/>
              <a:t>Toisaalta, onko moraalisesti väärin, jos en auta kaikkia maailman ihmisiä, vaan pistän ylimääräiset rahat säästöön?</a:t>
            </a:r>
          </a:p>
          <a:p>
            <a:r>
              <a:rPr lang="fi-FI" dirty="0" smtClean="0"/>
              <a:t>Voidaan ajatella, että teko ei sinänsä ole moraalisesti väärin, koska taustalla ei ole halu vahingoittaa ketään, vaan säästää esim. tulevaa opintovuotta varten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33828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69D417-8C22-437C-8803-F9A9448B1813}">
  <ds:schemaRefs>
    <ds:schemaRef ds:uri="http://schemas.microsoft.com/office/2006/metadata/properties"/>
    <ds:schemaRef ds:uri="http://purl.org/dc/dcmitype/"/>
    <ds:schemaRef ds:uri="http://purl.org/dc/terms/"/>
    <ds:schemaRef ds:uri="4FD2DD6E-41AC-4D3A-A8B5-1111DEEF208D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2375</TotalTime>
  <Words>278</Words>
  <Application>Microsoft Office PowerPoint</Application>
  <PresentationFormat>On-screen Show (4:3)</PresentationFormat>
  <Paragraphs>38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MS PGothic</vt:lpstr>
      <vt:lpstr>MS PGothic</vt:lpstr>
      <vt:lpstr>Geneva</vt:lpstr>
      <vt:lpstr>Lucida Grande</vt:lpstr>
      <vt:lpstr>Verdana</vt:lpstr>
      <vt:lpstr>Blank Presentation</vt:lpstr>
      <vt:lpstr>PowerPoint Presentation</vt:lpstr>
      <vt:lpstr>Kuka on vastuussa?</vt:lpstr>
      <vt:lpstr>Ketä tai mitä etiikka koskee?</vt:lpstr>
      <vt:lpstr>Moraaliväitteiden piirteitä</vt:lpstr>
      <vt:lpstr>Tehdä vai jättää tekemättä?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60</cp:revision>
  <dcterms:created xsi:type="dcterms:W3CDTF">2010-04-19T08:09:13Z</dcterms:created>
  <dcterms:modified xsi:type="dcterms:W3CDTF">2020-08-13T16:53:58Z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