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61" r:id="rId2"/>
    <p:sldId id="262" r:id="rId3"/>
    <p:sldId id="256" r:id="rId4"/>
    <p:sldId id="257" r:id="rId5"/>
    <p:sldId id="259" r:id="rId6"/>
    <p:sldId id="258" r:id="rId7"/>
    <p:sldId id="260" r:id="rId8"/>
    <p:sldId id="263" r:id="rId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 roundtripDataSignature="AMtx7mgk0TneaXRK9FEKLXoxyhv2hGx2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55"/>
  </p:normalViewPr>
  <p:slideViewPr>
    <p:cSldViewPr snapToGrid="0">
      <p:cViewPr varScale="1">
        <p:scale>
          <a:sx n="75" d="100"/>
          <a:sy n="75" d="100"/>
        </p:scale>
        <p:origin x="10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8537f46ea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8537f46e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11"/>
        <p:cNvGrpSpPr/>
        <p:nvPr/>
      </p:nvGrpSpPr>
      <p:grpSpPr>
        <a:xfrm>
          <a:off x="0" y="0"/>
          <a:ext cx="0" cy="0"/>
          <a:chOff x="0" y="0"/>
          <a:chExt cx="0" cy="0"/>
        </a:xfrm>
      </p:grpSpPr>
      <p:sp>
        <p:nvSpPr>
          <p:cNvPr id="12" name="Google Shape;1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tsikko ja pystysuora teksti"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san ylätunniste"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ailu"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tsikollinen sisältö"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ollinen kuva"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nENNNCENCa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aailma2030.fi/pakolaisia-enemman-kuin-koskaa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hyperlink" Target="https://youtu.be/fBAb5CKHOs4"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pakolaisuus</a:t>
            </a:r>
            <a:endParaRPr lang="fi-FI" dirty="0"/>
          </a:p>
        </p:txBody>
      </p:sp>
      <p:sp>
        <p:nvSpPr>
          <p:cNvPr id="3" name="Alaotsikko 2"/>
          <p:cNvSpPr>
            <a:spLocks noGrp="1"/>
          </p:cNvSpPr>
          <p:nvPr>
            <p:ph type="subTitle" idx="1"/>
          </p:nvPr>
        </p:nvSpPr>
        <p:spPr/>
        <p:txBody>
          <a:bodyPr/>
          <a:lstStyle/>
          <a:p>
            <a:r>
              <a:rPr lang="fi-FI" dirty="0" smtClean="0"/>
              <a:t>Video: Omarin tarina</a:t>
            </a:r>
          </a:p>
          <a:p>
            <a:r>
              <a:rPr lang="fi-FI" dirty="0">
                <a:hlinkClick r:id="rId2"/>
              </a:rPr>
              <a:t>https://</a:t>
            </a:r>
            <a:r>
              <a:rPr lang="fi-FI" dirty="0" smtClean="0">
                <a:hlinkClick r:id="rId2"/>
              </a:rPr>
              <a:t>www.youtube.com/watch?v=nENNNCENCag</a:t>
            </a:r>
            <a:endParaRPr lang="fi-FI" dirty="0" smtClean="0"/>
          </a:p>
          <a:p>
            <a:endParaRPr lang="fi-FI" dirty="0"/>
          </a:p>
        </p:txBody>
      </p:sp>
    </p:spTree>
    <p:extLst>
      <p:ext uri="{BB962C8B-B14F-4D97-AF65-F5344CB8AC3E}">
        <p14:creationId xmlns:p14="http://schemas.microsoft.com/office/powerpoint/2010/main" val="277468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smtClean="0"/>
              <a:t>Ryhmäkeskustelu</a:t>
            </a:r>
            <a:endParaRPr lang="fi-FI" dirty="0"/>
          </a:p>
        </p:txBody>
      </p:sp>
      <p:sp>
        <p:nvSpPr>
          <p:cNvPr id="5" name="Tekstin paikkamerkki 4"/>
          <p:cNvSpPr>
            <a:spLocks noGrp="1"/>
          </p:cNvSpPr>
          <p:nvPr>
            <p:ph type="body" idx="1"/>
          </p:nvPr>
        </p:nvSpPr>
        <p:spPr/>
        <p:txBody>
          <a:bodyPr/>
          <a:lstStyle/>
          <a:p>
            <a:pPr marL="628650" indent="-514350">
              <a:buAutoNum type="arabicPeriod"/>
            </a:pPr>
            <a:r>
              <a:rPr lang="fi-FI" dirty="0" smtClean="0"/>
              <a:t>Mistä </a:t>
            </a:r>
            <a:r>
              <a:rPr lang="fi-FI" dirty="0"/>
              <a:t>Omar on kotoisin (maa ja kaupunki) ja missä muissa maissa hän on asunut? </a:t>
            </a:r>
            <a:endParaRPr lang="fi-FI" dirty="0" smtClean="0"/>
          </a:p>
          <a:p>
            <a:pPr marL="628650" indent="-514350">
              <a:buAutoNum type="arabicPeriod"/>
            </a:pPr>
            <a:r>
              <a:rPr lang="fi-FI" dirty="0" smtClean="0"/>
              <a:t>Tiedättekö </a:t>
            </a:r>
            <a:r>
              <a:rPr lang="fi-FI" dirty="0"/>
              <a:t>mitään Omarin kotimaasta ja -kaupungista ja siitä, miksi Omar lähti </a:t>
            </a:r>
            <a:r>
              <a:rPr lang="fi-FI" dirty="0" smtClean="0"/>
              <a:t>niistä?</a:t>
            </a:r>
          </a:p>
          <a:p>
            <a:pPr marL="628650" indent="-514350">
              <a:buAutoNum type="arabicPeriod"/>
            </a:pPr>
            <a:r>
              <a:rPr lang="fi-FI" dirty="0" smtClean="0"/>
              <a:t>Kuinka </a:t>
            </a:r>
            <a:r>
              <a:rPr lang="fi-FI" dirty="0"/>
              <a:t>pian konfliktin alkamisen jälkeen Omarin perhe alkoi harkita lähtemistä? </a:t>
            </a:r>
            <a:endParaRPr lang="fi-FI" dirty="0" smtClean="0"/>
          </a:p>
          <a:p>
            <a:pPr marL="628650" indent="-514350">
              <a:buAutoNum type="arabicPeriod"/>
            </a:pPr>
            <a:r>
              <a:rPr lang="fi-FI" dirty="0" smtClean="0"/>
              <a:t>Mene google </a:t>
            </a:r>
            <a:r>
              <a:rPr lang="fi-FI" dirty="0" err="1" smtClean="0"/>
              <a:t>earth</a:t>
            </a:r>
            <a:r>
              <a:rPr lang="fi-FI" dirty="0" smtClean="0"/>
              <a:t>-sivulle ja etsi Omarin matkareitti kotimaastaan Suomeen.</a:t>
            </a:r>
            <a:endParaRPr lang="fi-FI" dirty="0"/>
          </a:p>
        </p:txBody>
      </p:sp>
    </p:spTree>
    <p:extLst>
      <p:ext uri="{BB962C8B-B14F-4D97-AF65-F5344CB8AC3E}">
        <p14:creationId xmlns:p14="http://schemas.microsoft.com/office/powerpoint/2010/main" val="3303273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304221" y="254253"/>
            <a:ext cx="8229600" cy="149817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fi-FI" sz="4400" b="0" i="0" u="none" strike="noStrike" cap="none" dirty="0">
                <a:solidFill>
                  <a:schemeClr val="dk1"/>
                </a:solidFill>
                <a:latin typeface="Calibri"/>
                <a:ea typeface="Calibri"/>
                <a:cs typeface="Calibri"/>
                <a:sym typeface="Calibri"/>
              </a:rPr>
              <a:t>Pakolaisuus</a:t>
            </a:r>
            <a:endParaRPr sz="4400" b="0" i="0" u="none" strike="noStrike" cap="none" dirty="0">
              <a:solidFill>
                <a:schemeClr val="dk1"/>
              </a:solidFill>
              <a:latin typeface="Calibri"/>
              <a:ea typeface="Calibri"/>
              <a:cs typeface="Calibri"/>
              <a:sym typeface="Calibri"/>
            </a:endParaRPr>
          </a:p>
        </p:txBody>
      </p:sp>
      <p:sp>
        <p:nvSpPr>
          <p:cNvPr id="85" name="Google Shape;85;p1"/>
          <p:cNvSpPr txBox="1"/>
          <p:nvPr/>
        </p:nvSpPr>
        <p:spPr>
          <a:xfrm>
            <a:off x="304221" y="941238"/>
            <a:ext cx="8363272" cy="526293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800"/>
            </a:pPr>
            <a:r>
              <a:rPr lang="fi-FI" sz="2800" b="0" i="0" u="none" strike="noStrike" cap="none" dirty="0">
                <a:solidFill>
                  <a:schemeClr val="dk1"/>
                </a:solidFill>
                <a:latin typeface="Calibri"/>
                <a:ea typeface="Calibri"/>
                <a:cs typeface="Calibri"/>
                <a:sym typeface="Calibri"/>
              </a:rPr>
              <a:t>Pakolainen: </a:t>
            </a:r>
            <a:endParaRPr lang="fi-FI" dirty="0">
              <a:ea typeface="Calibri"/>
            </a:endParaRPr>
          </a:p>
          <a:p>
            <a:pPr marL="457200" marR="0" lvl="0" indent="-457200" algn="l" rtl="0">
              <a:spcBef>
                <a:spcPts val="0"/>
              </a:spcBef>
              <a:spcAft>
                <a:spcPts val="0"/>
              </a:spcAft>
              <a:buClr>
                <a:schemeClr val="dk1"/>
              </a:buClr>
              <a:buSzPts val="2800"/>
              <a:buFont typeface="Arial" panose="020B0604020202020204" pitchFamily="34" charset="0"/>
              <a:buChar char="•"/>
            </a:pPr>
            <a:r>
              <a:rPr lang="fi-FI" sz="2800" b="0" i="0" u="none" strike="noStrike" cap="none" dirty="0">
                <a:solidFill>
                  <a:schemeClr val="dk1"/>
                </a:solidFill>
                <a:latin typeface="Calibri"/>
                <a:ea typeface="Calibri"/>
                <a:cs typeface="Calibri"/>
                <a:sym typeface="Calibri"/>
              </a:rPr>
              <a:t>henkilö, joka on joutunut jättämään kotinsa tai kotimaansa siksi, että hänellä on perusteltu syy pelätä joutuvansa vainotuksi. </a:t>
            </a:r>
            <a:endParaRPr dirty="0"/>
          </a:p>
          <a:p>
            <a:pPr marL="457200" marR="0" lvl="0" indent="-457200" algn="l" rtl="0">
              <a:spcBef>
                <a:spcPts val="0"/>
              </a:spcBef>
              <a:spcAft>
                <a:spcPts val="0"/>
              </a:spcAft>
              <a:buFont typeface="Arial" panose="020B0604020202020204" pitchFamily="34" charset="0"/>
              <a:buChar char="•"/>
            </a:pPr>
            <a:r>
              <a:rPr lang="fi-FI" sz="2800" b="0" i="0" u="none" strike="noStrike" cap="none" dirty="0">
                <a:solidFill>
                  <a:schemeClr val="dk1"/>
                </a:solidFill>
                <a:latin typeface="Calibri"/>
                <a:ea typeface="Calibri"/>
                <a:cs typeface="Calibri"/>
                <a:sym typeface="Calibri"/>
              </a:rPr>
              <a:t>Noin puolet maailman pakolaisista on ilmasto- 	ja muita ympäristöpakolaisia.</a:t>
            </a:r>
            <a:endParaRPr sz="2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0" i="0" u="none" strike="noStrike" cap="none" dirty="0">
              <a:solidFill>
                <a:schemeClr val="dk1"/>
              </a:solidFill>
              <a:latin typeface="Calibri"/>
              <a:ea typeface="Calibri"/>
              <a:cs typeface="Calibri"/>
              <a:sym typeface="Calibri"/>
            </a:endParaRPr>
          </a:p>
          <a:p>
            <a:pPr marR="0" lvl="0" algn="l" rtl="0">
              <a:spcBef>
                <a:spcPts val="0"/>
              </a:spcBef>
              <a:spcAft>
                <a:spcPts val="0"/>
              </a:spcAft>
              <a:buClr>
                <a:schemeClr val="dk1"/>
              </a:buClr>
              <a:buSzPts val="2800"/>
            </a:pPr>
            <a:r>
              <a:rPr lang="fi-FI" sz="2800" b="0" i="0" u="none" strike="noStrike" cap="none" dirty="0">
                <a:solidFill>
                  <a:schemeClr val="dk1"/>
                </a:solidFill>
                <a:latin typeface="Calibri"/>
                <a:ea typeface="Calibri"/>
                <a:cs typeface="Calibri"/>
                <a:sym typeface="Calibri"/>
              </a:rPr>
              <a:t>Pakolaisuus </a:t>
            </a:r>
            <a:endParaRPr dirty="0"/>
          </a:p>
          <a:p>
            <a:pPr marL="914400" marR="0" lvl="1" indent="-457200" algn="l" rtl="0">
              <a:spcBef>
                <a:spcPts val="0"/>
              </a:spcBef>
              <a:spcAft>
                <a:spcPts val="0"/>
              </a:spcAft>
              <a:buClr>
                <a:schemeClr val="dk1"/>
              </a:buClr>
              <a:buSzPts val="2800"/>
              <a:buFont typeface="Arial"/>
              <a:buChar char="•"/>
            </a:pPr>
            <a:r>
              <a:rPr lang="fi-FI" sz="2800" b="0" i="0" u="none" strike="noStrike" cap="none" dirty="0">
                <a:solidFill>
                  <a:schemeClr val="dk1"/>
                </a:solidFill>
                <a:latin typeface="Calibri"/>
                <a:ea typeface="Calibri"/>
                <a:cs typeface="Calibri"/>
                <a:sym typeface="Calibri"/>
              </a:rPr>
              <a:t>erityisesti sotaa käyvillä alueilla </a:t>
            </a:r>
            <a:endParaRPr sz="2800" b="0" i="0" u="none" strike="noStrike" cap="none" dirty="0">
              <a:solidFill>
                <a:schemeClr val="dk1"/>
              </a:solidFill>
              <a:latin typeface="Calibri"/>
              <a:ea typeface="Calibri"/>
              <a:cs typeface="Calibri"/>
              <a:sym typeface="Calibri"/>
            </a:endParaRPr>
          </a:p>
          <a:p>
            <a:pPr marL="914400" marR="0" lvl="1" indent="-457200" algn="l" rtl="0">
              <a:spcBef>
                <a:spcPts val="0"/>
              </a:spcBef>
              <a:spcAft>
                <a:spcPts val="0"/>
              </a:spcAft>
              <a:buClr>
                <a:schemeClr val="dk1"/>
              </a:buClr>
              <a:buSzPts val="2800"/>
              <a:buFont typeface="Arial"/>
              <a:buChar char="•"/>
            </a:pPr>
            <a:r>
              <a:rPr lang="fi-FI" sz="2800" b="0" i="0" u="none" strike="noStrike" cap="none" dirty="0">
                <a:solidFill>
                  <a:schemeClr val="dk1"/>
                </a:solidFill>
                <a:latin typeface="Calibri"/>
                <a:ea typeface="Calibri"/>
                <a:cs typeface="Calibri"/>
                <a:sym typeface="Calibri"/>
              </a:rPr>
              <a:t>erityisesti köyhissä maissa</a:t>
            </a:r>
            <a:endParaRPr sz="2800" b="0" i="0" u="none" strike="noStrike" cap="none" dirty="0">
              <a:solidFill>
                <a:schemeClr val="dk1"/>
              </a:solidFill>
              <a:latin typeface="Calibri"/>
              <a:ea typeface="Calibri"/>
              <a:cs typeface="Calibri"/>
              <a:sym typeface="Calibri"/>
            </a:endParaRPr>
          </a:p>
          <a:p>
            <a:pPr marL="914400" marR="0" lvl="1" indent="-457200" algn="l" rtl="0">
              <a:spcBef>
                <a:spcPts val="0"/>
              </a:spcBef>
              <a:spcAft>
                <a:spcPts val="0"/>
              </a:spcAft>
              <a:buClr>
                <a:schemeClr val="dk1"/>
              </a:buClr>
              <a:buSzPts val="2800"/>
              <a:buFont typeface="Arial"/>
              <a:buChar char="•"/>
            </a:pPr>
            <a:r>
              <a:rPr lang="fi-FI" sz="2800" b="0" i="0" u="none" strike="noStrike" cap="none" dirty="0">
                <a:solidFill>
                  <a:schemeClr val="dk1"/>
                </a:solidFill>
                <a:latin typeface="Calibri"/>
                <a:ea typeface="Calibri"/>
                <a:cs typeface="Calibri"/>
                <a:sym typeface="Calibri"/>
              </a:rPr>
              <a:t>suurin osa pakenee naapurimaahan tai hakee turvaa omassa maassaan</a:t>
            </a:r>
            <a:endParaRPr dirty="0"/>
          </a:p>
        </p:txBody>
      </p:sp>
      <p:pic>
        <p:nvPicPr>
          <p:cNvPr id="5" name="Kuva 4">
            <a:extLst>
              <a:ext uri="{FF2B5EF4-FFF2-40B4-BE49-F238E27FC236}">
                <a16:creationId xmlns:a16="http://schemas.microsoft.com/office/drawing/2014/main" id="{76AAAC72-BD48-1D4D-BF21-84F8814C5600}"/>
              </a:ext>
            </a:extLst>
          </p:cNvPr>
          <p:cNvPicPr>
            <a:picLocks noChangeAspect="1"/>
          </p:cNvPicPr>
          <p:nvPr/>
        </p:nvPicPr>
        <p:blipFill>
          <a:blip r:embed="rId3"/>
          <a:stretch>
            <a:fillRect/>
          </a:stretch>
        </p:blipFill>
        <p:spPr>
          <a:xfrm>
            <a:off x="7800304" y="6039387"/>
            <a:ext cx="1455313" cy="8186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p:nvPr/>
        </p:nvSpPr>
        <p:spPr>
          <a:xfrm>
            <a:off x="775919" y="1276374"/>
            <a:ext cx="6912768" cy="4524275"/>
          </a:xfrm>
          <a:prstGeom prst="rect">
            <a:avLst/>
          </a:prstGeom>
          <a:noFill/>
          <a:ln>
            <a:noFill/>
          </a:ln>
        </p:spPr>
        <p:txBody>
          <a:bodyPr spcFirstLastPara="1" wrap="square" lIns="91425" tIns="45700" rIns="91425" bIns="45700" anchor="t" anchorCtr="0">
            <a:spAutoFit/>
          </a:bodyPr>
          <a:lstStyle/>
          <a:p>
            <a:pPr marL="482600" marR="0" lvl="0" indent="-457200" algn="l" rtl="0">
              <a:spcBef>
                <a:spcPts val="0"/>
              </a:spcBef>
              <a:spcAft>
                <a:spcPts val="0"/>
              </a:spcAft>
              <a:buClr>
                <a:schemeClr val="dk1"/>
              </a:buClr>
              <a:buSzPts val="3200"/>
              <a:buFont typeface="Arial" panose="020B0604020202020204" pitchFamily="34" charset="0"/>
              <a:buChar char="•"/>
            </a:pPr>
            <a:r>
              <a:rPr lang="fi-FI" sz="3200" b="0" i="0" u="none" strike="noStrike" cap="none" dirty="0">
                <a:solidFill>
                  <a:schemeClr val="dk1"/>
                </a:solidFill>
                <a:latin typeface="Calibri"/>
                <a:ea typeface="Calibri"/>
                <a:cs typeface="Calibri"/>
                <a:sym typeface="Calibri"/>
              </a:rPr>
              <a:t>Pakolaisleireillä pakolaisille turvataan asuminen, koulunkäynti ja terveydenhuolto.</a:t>
            </a:r>
            <a:endParaRPr dirty="0"/>
          </a:p>
          <a:p>
            <a:pPr marL="0" marR="0" lvl="0" indent="0" algn="l" rtl="0">
              <a:spcBef>
                <a:spcPts val="0"/>
              </a:spcBef>
              <a:spcAft>
                <a:spcPts val="0"/>
              </a:spcAft>
              <a:buNone/>
            </a:pPr>
            <a:endParaRPr dirty="0"/>
          </a:p>
          <a:p>
            <a:pPr marL="482600" marR="0" lvl="0" indent="-457200" algn="l" rtl="0">
              <a:spcBef>
                <a:spcPts val="0"/>
              </a:spcBef>
              <a:spcAft>
                <a:spcPts val="0"/>
              </a:spcAft>
              <a:buClr>
                <a:schemeClr val="dk1"/>
              </a:buClr>
              <a:buSzPts val="3200"/>
              <a:buFont typeface="Arial" panose="020B0604020202020204" pitchFamily="34" charset="0"/>
              <a:buChar char="•"/>
            </a:pPr>
            <a:r>
              <a:rPr lang="fi-FI" sz="3200" b="0" i="0" u="none" strike="noStrike" cap="none" dirty="0">
                <a:solidFill>
                  <a:schemeClr val="dk1"/>
                </a:solidFill>
                <a:latin typeface="Calibri"/>
                <a:ea typeface="Calibri"/>
                <a:cs typeface="Calibri"/>
                <a:sym typeface="Calibri"/>
              </a:rPr>
              <a:t>Vain pieni osa turvapaikanhakijoista saa turvapaikan eli pakolaisstatuksen</a:t>
            </a:r>
            <a:r>
              <a:rPr lang="fi-FI" sz="3200" b="0" i="0" u="none" strike="noStrike" cap="none" dirty="0" smtClean="0">
                <a:solidFill>
                  <a:schemeClr val="dk1"/>
                </a:solidFill>
                <a:latin typeface="Calibri"/>
                <a:ea typeface="Calibri"/>
                <a:cs typeface="Calibri"/>
                <a:sym typeface="Calibri"/>
              </a:rPr>
              <a:t>.</a:t>
            </a:r>
          </a:p>
          <a:p>
            <a:pPr marL="482600" lvl="0" indent="-457200">
              <a:buClr>
                <a:schemeClr val="dk1"/>
              </a:buClr>
              <a:buSzPts val="3200"/>
              <a:buFont typeface="Arial" panose="020B0604020202020204" pitchFamily="34" charset="0"/>
              <a:buChar char="•"/>
            </a:pPr>
            <a:r>
              <a:rPr lang="fi-FI" sz="3200" dirty="0">
                <a:solidFill>
                  <a:schemeClr val="dk1"/>
                </a:solidFill>
                <a:latin typeface="Calibri"/>
                <a:ea typeface="Calibri"/>
                <a:cs typeface="Calibri"/>
                <a:sym typeface="Calibri"/>
                <a:hlinkClick r:id="rId3"/>
              </a:rPr>
              <a:t>https://maailma2030.fi/pakolaisia-enemman-kuin-koskaan</a:t>
            </a:r>
            <a:r>
              <a:rPr lang="fi-FI" sz="3200" dirty="0" smtClean="0">
                <a:solidFill>
                  <a:schemeClr val="dk1"/>
                </a:solidFill>
                <a:latin typeface="Calibri"/>
                <a:ea typeface="Calibri"/>
                <a:cs typeface="Calibri"/>
                <a:sym typeface="Calibri"/>
                <a:hlinkClick r:id="rId3"/>
              </a:rPr>
              <a:t>/</a:t>
            </a:r>
            <a:endParaRPr lang="fi-FI" sz="3200" dirty="0" smtClean="0">
              <a:solidFill>
                <a:schemeClr val="dk1"/>
              </a:solidFill>
              <a:latin typeface="Calibri"/>
              <a:ea typeface="Calibri"/>
              <a:cs typeface="Calibri"/>
              <a:sym typeface="Calibri"/>
            </a:endParaRPr>
          </a:p>
          <a:p>
            <a:pPr marL="482600" lvl="0" indent="-457200">
              <a:buClr>
                <a:schemeClr val="dk1"/>
              </a:buClr>
              <a:buSzPts val="3200"/>
              <a:buFont typeface="Arial" panose="020B0604020202020204" pitchFamily="34" charset="0"/>
              <a:buChar char="•"/>
            </a:pPr>
            <a:r>
              <a:rPr lang="fi-FI" sz="3200" dirty="0" smtClean="0">
                <a:solidFill>
                  <a:schemeClr val="dk1"/>
                </a:solidFill>
                <a:latin typeface="Calibri"/>
                <a:ea typeface="Calibri"/>
                <a:cs typeface="Calibri"/>
                <a:sym typeface="Calibri"/>
              </a:rPr>
              <a:t> </a:t>
            </a:r>
            <a:endParaRPr sz="3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pic>
        <p:nvPicPr>
          <p:cNvPr id="3" name="Kuva 2">
            <a:extLst>
              <a:ext uri="{FF2B5EF4-FFF2-40B4-BE49-F238E27FC236}">
                <a16:creationId xmlns:a16="http://schemas.microsoft.com/office/drawing/2014/main" id="{64062A75-6D19-F946-AFDB-772AF59F5F07}"/>
              </a:ext>
            </a:extLst>
          </p:cNvPr>
          <p:cNvPicPr>
            <a:picLocks noChangeAspect="1"/>
          </p:cNvPicPr>
          <p:nvPr/>
        </p:nvPicPr>
        <p:blipFill>
          <a:blip r:embed="rId4"/>
          <a:stretch>
            <a:fillRect/>
          </a:stretch>
        </p:blipFill>
        <p:spPr>
          <a:xfrm>
            <a:off x="7688687" y="6039387"/>
            <a:ext cx="1455313" cy="8186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g78537f46ea_0_2"/>
          <p:cNvPicPr preferRelativeResize="0"/>
          <p:nvPr/>
        </p:nvPicPr>
        <p:blipFill>
          <a:blip r:embed="rId3"/>
          <a:srcRect/>
          <a:stretch/>
        </p:blipFill>
        <p:spPr>
          <a:xfrm>
            <a:off x="685801" y="1171977"/>
            <a:ext cx="7595314" cy="3940936"/>
          </a:xfrm>
          <a:prstGeom prst="rect">
            <a:avLst/>
          </a:prstGeom>
          <a:noFill/>
          <a:ln>
            <a:noFill/>
          </a:ln>
        </p:spPr>
      </p:pic>
      <p:sp>
        <p:nvSpPr>
          <p:cNvPr id="103" name="Google Shape;103;g78537f46ea_0_2"/>
          <p:cNvSpPr txBox="1">
            <a:spLocks noGrp="1"/>
          </p:cNvSpPr>
          <p:nvPr>
            <p:ph type="title"/>
          </p:nvPr>
        </p:nvSpPr>
        <p:spPr>
          <a:xfrm>
            <a:off x="367048" y="-11172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i-FI" sz="3600" dirty="0"/>
              <a:t>Maailman suurimpia pakolaisleirejä</a:t>
            </a:r>
            <a:endParaRPr sz="3600" dirty="0"/>
          </a:p>
        </p:txBody>
      </p:sp>
      <p:sp>
        <p:nvSpPr>
          <p:cNvPr id="104" name="Google Shape;104;g78537f46ea_0_2"/>
          <p:cNvSpPr txBox="1">
            <a:spLocks noGrp="1"/>
          </p:cNvSpPr>
          <p:nvPr>
            <p:ph type="body" idx="1"/>
          </p:nvPr>
        </p:nvSpPr>
        <p:spPr>
          <a:xfrm>
            <a:off x="1365422" y="4983298"/>
            <a:ext cx="7321378" cy="1600064"/>
          </a:xfrm>
          <a:prstGeom prst="rect">
            <a:avLst/>
          </a:prstGeom>
        </p:spPr>
        <p:txBody>
          <a:bodyPr spcFirstLastPara="1" wrap="square" lIns="91425" tIns="45700" rIns="91425" bIns="45700" anchor="t" anchorCtr="0">
            <a:noAutofit/>
          </a:bodyPr>
          <a:lstStyle/>
          <a:p>
            <a:pPr lvl="0" indent="-457200">
              <a:buFont typeface="+mj-lt"/>
              <a:buAutoNum type="arabicPeriod"/>
            </a:pPr>
            <a:r>
              <a:rPr lang="fi-FI" sz="2000" dirty="0" err="1"/>
              <a:t>Zaatarin</a:t>
            </a:r>
            <a:r>
              <a:rPr lang="fi-FI" sz="2000" dirty="0"/>
              <a:t> pakolaisleiri Jordaniassa</a:t>
            </a:r>
          </a:p>
          <a:p>
            <a:pPr lvl="0" indent="-457200">
              <a:buFont typeface="+mj-lt"/>
              <a:buAutoNum type="arabicPeriod"/>
            </a:pPr>
            <a:r>
              <a:rPr lang="fi-FI" sz="2000" dirty="0" err="1"/>
              <a:t>Rohingya</a:t>
            </a:r>
            <a:r>
              <a:rPr lang="fi-FI" sz="2000" dirty="0"/>
              <a:t>-pakolaisten pakolaisleiri </a:t>
            </a:r>
            <a:r>
              <a:rPr lang="fi-FI" sz="2000" dirty="0" err="1"/>
              <a:t>Cox’s</a:t>
            </a:r>
            <a:r>
              <a:rPr lang="fi-FI" sz="2000" dirty="0"/>
              <a:t> </a:t>
            </a:r>
            <a:r>
              <a:rPr lang="fi-FI" sz="2000" dirty="0" err="1"/>
              <a:t>Bazarin</a:t>
            </a:r>
            <a:r>
              <a:rPr lang="fi-FI" sz="2000" dirty="0"/>
              <a:t> alueella</a:t>
            </a:r>
            <a:br>
              <a:rPr lang="fi-FI" sz="2000" dirty="0"/>
            </a:br>
            <a:r>
              <a:rPr lang="fi-FI" sz="2000" dirty="0"/>
              <a:t>Myanmarin rajan tuntumassa Bangladeshissa</a:t>
            </a:r>
          </a:p>
          <a:p>
            <a:pPr lvl="0" indent="-457200">
              <a:buFont typeface="+mj-lt"/>
              <a:buAutoNum type="arabicPeriod"/>
            </a:pPr>
            <a:r>
              <a:rPr lang="fi-FI" sz="2000" dirty="0" err="1"/>
              <a:t>Dadaabin</a:t>
            </a:r>
            <a:r>
              <a:rPr lang="fi-FI" sz="2000" dirty="0"/>
              <a:t> pakolaisleiri Keniassa</a:t>
            </a:r>
            <a:endParaRPr sz="2000" dirty="0"/>
          </a:p>
        </p:txBody>
      </p:sp>
      <p:pic>
        <p:nvPicPr>
          <p:cNvPr id="5" name="Kuva 4">
            <a:extLst>
              <a:ext uri="{FF2B5EF4-FFF2-40B4-BE49-F238E27FC236}">
                <a16:creationId xmlns:a16="http://schemas.microsoft.com/office/drawing/2014/main" id="{016DE56E-323F-0244-8C5A-E78ABA9CE9B8}"/>
              </a:ext>
            </a:extLst>
          </p:cNvPr>
          <p:cNvPicPr>
            <a:picLocks noChangeAspect="1"/>
          </p:cNvPicPr>
          <p:nvPr/>
        </p:nvPicPr>
        <p:blipFill>
          <a:blip r:embed="rId4"/>
          <a:stretch>
            <a:fillRect/>
          </a:stretch>
        </p:blipFill>
        <p:spPr>
          <a:xfrm>
            <a:off x="7688687" y="6028766"/>
            <a:ext cx="1455313" cy="8186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457200" y="1602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i-FI" dirty="0"/>
              <a:t>Pakolaissanastoa</a:t>
            </a:r>
            <a:endParaRPr dirty="0"/>
          </a:p>
        </p:txBody>
      </p:sp>
      <p:sp>
        <p:nvSpPr>
          <p:cNvPr id="97" name="Google Shape;97;p3"/>
          <p:cNvSpPr txBox="1">
            <a:spLocks noGrp="1"/>
          </p:cNvSpPr>
          <p:nvPr>
            <p:ph type="body" idx="1"/>
          </p:nvPr>
        </p:nvSpPr>
        <p:spPr>
          <a:xfrm>
            <a:off x="457200" y="1408243"/>
            <a:ext cx="82296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fi-FI" dirty="0"/>
              <a:t>pakolainen </a:t>
            </a:r>
            <a:endParaRPr dirty="0"/>
          </a:p>
          <a:p>
            <a:pPr marL="457200" lvl="0" indent="-342900" algn="l" rtl="0">
              <a:spcBef>
                <a:spcPts val="0"/>
              </a:spcBef>
              <a:spcAft>
                <a:spcPts val="0"/>
              </a:spcAft>
              <a:buSzPts val="1800"/>
              <a:buChar char="●"/>
            </a:pPr>
            <a:r>
              <a:rPr lang="fi-FI" dirty="0"/>
              <a:t>turvapaikanhakija </a:t>
            </a:r>
            <a:endParaRPr dirty="0"/>
          </a:p>
          <a:p>
            <a:pPr marL="457200" lvl="0" indent="-342900" algn="l" rtl="0">
              <a:spcBef>
                <a:spcPts val="0"/>
              </a:spcBef>
              <a:spcAft>
                <a:spcPts val="0"/>
              </a:spcAft>
              <a:buSzPts val="1800"/>
              <a:buChar char="●"/>
            </a:pPr>
            <a:r>
              <a:rPr lang="fi-FI" dirty="0"/>
              <a:t>turvapaikka, pakolaisstatus, pakolaisasema </a:t>
            </a:r>
            <a:endParaRPr dirty="0"/>
          </a:p>
          <a:p>
            <a:pPr marL="457200" lvl="0" indent="-342900" algn="l" rtl="0">
              <a:spcBef>
                <a:spcPts val="0"/>
              </a:spcBef>
              <a:spcAft>
                <a:spcPts val="0"/>
              </a:spcAft>
              <a:buSzPts val="1800"/>
              <a:buChar char="●"/>
            </a:pPr>
            <a:r>
              <a:rPr lang="fi-FI" dirty="0"/>
              <a:t>oleskelulupa </a:t>
            </a:r>
            <a:endParaRPr dirty="0"/>
          </a:p>
          <a:p>
            <a:pPr marL="457200" lvl="0" indent="-342900" algn="l" rtl="0">
              <a:spcBef>
                <a:spcPts val="0"/>
              </a:spcBef>
              <a:spcAft>
                <a:spcPts val="0"/>
              </a:spcAft>
              <a:buSzPts val="1800"/>
              <a:buChar char="●"/>
            </a:pPr>
            <a:r>
              <a:rPr lang="fi-FI" dirty="0"/>
              <a:t>kiintiöpakolainen </a:t>
            </a:r>
            <a:endParaRPr dirty="0"/>
          </a:p>
          <a:p>
            <a:pPr marL="457200" lvl="0" indent="-342900" algn="l" rtl="0">
              <a:spcBef>
                <a:spcPts val="0"/>
              </a:spcBef>
              <a:spcAft>
                <a:spcPts val="0"/>
              </a:spcAft>
              <a:buSzPts val="1800"/>
              <a:buChar char="●"/>
            </a:pPr>
            <a:r>
              <a:rPr lang="fi-FI" dirty="0"/>
              <a:t>ympäristöpakolainen </a:t>
            </a:r>
            <a:endParaRPr dirty="0"/>
          </a:p>
          <a:p>
            <a:pPr marL="457200" lvl="0" indent="-342900" algn="l" rtl="0">
              <a:spcBef>
                <a:spcPts val="0"/>
              </a:spcBef>
              <a:spcAft>
                <a:spcPts val="0"/>
              </a:spcAft>
              <a:buSzPts val="1800"/>
              <a:buChar char="●"/>
            </a:pPr>
            <a:r>
              <a:rPr lang="fi-FI" dirty="0"/>
              <a:t>ilmastopakolainen </a:t>
            </a:r>
            <a:endParaRPr dirty="0"/>
          </a:p>
          <a:p>
            <a:pPr marL="457200" lvl="0" indent="-342900" algn="l" rtl="0">
              <a:spcBef>
                <a:spcPts val="0"/>
              </a:spcBef>
              <a:spcAft>
                <a:spcPts val="0"/>
              </a:spcAft>
              <a:buSzPts val="1800"/>
              <a:buChar char="●"/>
            </a:pPr>
            <a:r>
              <a:rPr lang="fi-FI" dirty="0"/>
              <a:t>perheenyhdistäminen </a:t>
            </a:r>
            <a:endParaRPr dirty="0"/>
          </a:p>
          <a:p>
            <a:pPr marL="457200" lvl="0" indent="-342900" algn="l" rtl="0">
              <a:spcBef>
                <a:spcPts val="0"/>
              </a:spcBef>
              <a:spcAft>
                <a:spcPts val="0"/>
              </a:spcAft>
              <a:buSzPts val="1800"/>
              <a:buChar char="●"/>
            </a:pPr>
            <a:r>
              <a:rPr lang="fi-FI" dirty="0"/>
              <a:t>maansisäinen pakolainen </a:t>
            </a:r>
            <a:endParaRPr dirty="0"/>
          </a:p>
        </p:txBody>
      </p:sp>
      <p:pic>
        <p:nvPicPr>
          <p:cNvPr id="4" name="Kuva 3">
            <a:extLst>
              <a:ext uri="{FF2B5EF4-FFF2-40B4-BE49-F238E27FC236}">
                <a16:creationId xmlns:a16="http://schemas.microsoft.com/office/drawing/2014/main" id="{C1547DB1-58B6-6F48-84D7-A2508377882E}"/>
              </a:ext>
            </a:extLst>
          </p:cNvPr>
          <p:cNvPicPr>
            <a:picLocks noChangeAspect="1"/>
          </p:cNvPicPr>
          <p:nvPr/>
        </p:nvPicPr>
        <p:blipFill>
          <a:blip r:embed="rId3"/>
          <a:stretch>
            <a:fillRect/>
          </a:stretch>
        </p:blipFill>
        <p:spPr>
          <a:xfrm>
            <a:off x="7688687" y="6039387"/>
            <a:ext cx="1455313" cy="8186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p:cNvPicPr preferRelativeResize="0"/>
          <p:nvPr/>
        </p:nvPicPr>
        <p:blipFill rotWithShape="1">
          <a:blip r:embed="rId3"/>
          <a:srcRect b="16543"/>
          <a:stretch/>
        </p:blipFill>
        <p:spPr>
          <a:xfrm>
            <a:off x="281108" y="1312963"/>
            <a:ext cx="8581783" cy="4752985"/>
          </a:xfrm>
          <a:prstGeom prst="rect">
            <a:avLst/>
          </a:prstGeom>
          <a:noFill/>
          <a:ln>
            <a:noFill/>
          </a:ln>
        </p:spPr>
      </p:pic>
      <p:sp>
        <p:nvSpPr>
          <p:cNvPr id="110" name="Google Shape;110;p5"/>
          <p:cNvSpPr txBox="1">
            <a:spLocks noGrp="1"/>
          </p:cNvSpPr>
          <p:nvPr>
            <p:ph type="title" idx="4294967295"/>
          </p:nvPr>
        </p:nvSpPr>
        <p:spPr>
          <a:xfrm>
            <a:off x="281108" y="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i-FI" sz="3600" dirty="0"/>
              <a:t>Ympäristöpakolaisuuden riskialueet</a:t>
            </a:r>
            <a:endParaRPr sz="3600" dirty="0"/>
          </a:p>
        </p:txBody>
      </p:sp>
      <p:pic>
        <p:nvPicPr>
          <p:cNvPr id="5" name="Kuva 4">
            <a:extLst>
              <a:ext uri="{FF2B5EF4-FFF2-40B4-BE49-F238E27FC236}">
                <a16:creationId xmlns:a16="http://schemas.microsoft.com/office/drawing/2014/main" id="{40CE3CF6-0737-BF48-9BB6-559E2065C697}"/>
              </a:ext>
            </a:extLst>
          </p:cNvPr>
          <p:cNvPicPr>
            <a:picLocks noChangeAspect="1"/>
          </p:cNvPicPr>
          <p:nvPr/>
        </p:nvPicPr>
        <p:blipFill>
          <a:blip r:embed="rId4"/>
          <a:stretch>
            <a:fillRect/>
          </a:stretch>
        </p:blipFill>
        <p:spPr>
          <a:xfrm>
            <a:off x="7688687" y="6039387"/>
            <a:ext cx="1455313" cy="8186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fontScale="90000"/>
          </a:bodyPr>
          <a:lstStyle/>
          <a:p>
            <a:r>
              <a:rPr lang="fi-FI" dirty="0" smtClean="0"/>
              <a:t>Minne pakolaiset menevät</a:t>
            </a:r>
            <a:br>
              <a:rPr lang="fi-FI" dirty="0" smtClean="0"/>
            </a:br>
            <a:r>
              <a:rPr lang="fi-FI" dirty="0" smtClean="0"/>
              <a:t>-ryhmäkeskustelu</a:t>
            </a:r>
            <a:endParaRPr lang="fi-FI" dirty="0"/>
          </a:p>
        </p:txBody>
      </p:sp>
      <p:sp>
        <p:nvSpPr>
          <p:cNvPr id="5" name="Tekstin paikkamerkki 4"/>
          <p:cNvSpPr>
            <a:spLocks noGrp="1"/>
          </p:cNvSpPr>
          <p:nvPr>
            <p:ph type="body" idx="1"/>
          </p:nvPr>
        </p:nvSpPr>
        <p:spPr/>
        <p:txBody>
          <a:bodyPr>
            <a:normAutofit fontScale="70000" lnSpcReduction="20000"/>
          </a:bodyPr>
          <a:lstStyle/>
          <a:p>
            <a:r>
              <a:rPr lang="fi-FI" dirty="0">
                <a:hlinkClick r:id="rId2"/>
              </a:rPr>
              <a:t>https://</a:t>
            </a:r>
            <a:r>
              <a:rPr lang="fi-FI" dirty="0" smtClean="0">
                <a:hlinkClick r:id="rId2"/>
              </a:rPr>
              <a:t>youtu.be/fBAb5CKHOs4</a:t>
            </a:r>
            <a:endParaRPr lang="fi-FI" dirty="0" smtClean="0"/>
          </a:p>
          <a:p>
            <a:r>
              <a:rPr lang="fi-FI" dirty="0" smtClean="0"/>
              <a:t>Suurin </a:t>
            </a:r>
            <a:r>
              <a:rPr lang="fi-FI" dirty="0"/>
              <a:t>osa pakolaisista elää kehittyvissä maissa lähellä lähtömaataan. </a:t>
            </a:r>
            <a:endParaRPr lang="fi-FI" dirty="0" smtClean="0"/>
          </a:p>
          <a:p>
            <a:pPr marL="114300" indent="0">
              <a:buNone/>
            </a:pPr>
            <a:r>
              <a:rPr lang="fi-FI" i="1" dirty="0" smtClean="0"/>
              <a:t>Mikseivät </a:t>
            </a:r>
            <a:r>
              <a:rPr lang="fi-FI" i="1" dirty="0"/>
              <a:t>maailman rikkaammat maat tarjoa enemmän tukea ja ota vastaan enemmän </a:t>
            </a:r>
            <a:r>
              <a:rPr lang="fi-FI" i="1" dirty="0" smtClean="0"/>
              <a:t>pakolaisia?</a:t>
            </a:r>
          </a:p>
          <a:p>
            <a:pPr marL="114300" indent="0">
              <a:buNone/>
            </a:pPr>
            <a:endParaRPr lang="fi-FI" i="1" dirty="0" smtClean="0"/>
          </a:p>
          <a:p>
            <a:r>
              <a:rPr lang="fi-FI" dirty="0" smtClean="0"/>
              <a:t>Jotkut </a:t>
            </a:r>
            <a:r>
              <a:rPr lang="fi-FI" dirty="0"/>
              <a:t>pakolaiset elävät pakolaisleireillä ja viettävät niillä ison osan elämästään. He esimerkiksi menevät naimisiin ja saavat lapsia leireillä. Usein syynä on se, ettei heillä ole muuta turvallista paikkaa, johon he voisivat mennä. </a:t>
            </a:r>
            <a:endParaRPr lang="fi-FI" dirty="0" smtClean="0"/>
          </a:p>
          <a:p>
            <a:pPr marL="114300" indent="0">
              <a:buNone/>
            </a:pPr>
            <a:endParaRPr lang="fi-FI" dirty="0" smtClean="0"/>
          </a:p>
          <a:p>
            <a:pPr marL="114300" indent="0">
              <a:buNone/>
            </a:pPr>
            <a:r>
              <a:rPr lang="fi-FI" i="1" dirty="0" smtClean="0"/>
              <a:t>Kenen </a:t>
            </a:r>
            <a:r>
              <a:rPr lang="fi-FI" i="1" dirty="0"/>
              <a:t>pitäisi olla vastuussa siitä, että näitä pakolaisia autetaan rakentamaan pysyvämpää elämää vakaammissa oloissa</a:t>
            </a:r>
            <a:r>
              <a:rPr lang="fi-FI" i="1" dirty="0" smtClean="0"/>
              <a:t>?</a:t>
            </a:r>
          </a:p>
          <a:p>
            <a:pPr marL="114300" indent="0">
              <a:buNone/>
            </a:pPr>
            <a:r>
              <a:rPr lang="fi-FI" dirty="0" smtClean="0"/>
              <a:t>(+ google Earth-tehtävä)</a:t>
            </a:r>
            <a:endParaRPr lang="fi-FI" dirty="0"/>
          </a:p>
        </p:txBody>
      </p:sp>
    </p:spTree>
    <p:extLst>
      <p:ext uri="{BB962C8B-B14F-4D97-AF65-F5344CB8AC3E}">
        <p14:creationId xmlns:p14="http://schemas.microsoft.com/office/powerpoint/2010/main" val="4132010814"/>
      </p:ext>
    </p:extLst>
  </p:cSld>
  <p:clrMapOvr>
    <a:masterClrMapping/>
  </p:clrMapOvr>
</p:sld>
</file>

<file path=ppt/theme/theme1.xml><?xml version="1.0" encoding="utf-8"?>
<a:theme xmlns:a="http://schemas.openxmlformats.org/drawingml/2006/main" name="Office-te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260</Words>
  <Application>Microsoft Office PowerPoint</Application>
  <PresentationFormat>Näytössä katseltava diaesitys (4:3)</PresentationFormat>
  <Paragraphs>46</Paragraphs>
  <Slides>8</Slides>
  <Notes>5</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8</vt:i4>
      </vt:variant>
    </vt:vector>
  </HeadingPairs>
  <TitlesOfParts>
    <vt:vector size="11" baseType="lpstr">
      <vt:lpstr>Arial</vt:lpstr>
      <vt:lpstr>Calibri</vt:lpstr>
      <vt:lpstr>Office-teema</vt:lpstr>
      <vt:lpstr>pakolaisuus</vt:lpstr>
      <vt:lpstr>Ryhmäkeskustelu</vt:lpstr>
      <vt:lpstr>PowerPoint-esitys</vt:lpstr>
      <vt:lpstr>PowerPoint-esitys</vt:lpstr>
      <vt:lpstr>Maailman suurimpia pakolaisleirejä</vt:lpstr>
      <vt:lpstr>Pakolaissanastoa</vt:lpstr>
      <vt:lpstr>Ympäristöpakolaisuuden riskialueet</vt:lpstr>
      <vt:lpstr>Minne pakolaiset menevät -ryhmäkeskustelu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Päivi Putkonen</dc:creator>
  <cp:lastModifiedBy>Valkeakosken kaupunki</cp:lastModifiedBy>
  <cp:revision>6</cp:revision>
  <dcterms:created xsi:type="dcterms:W3CDTF">2017-08-13T09:32:33Z</dcterms:created>
  <dcterms:modified xsi:type="dcterms:W3CDTF">2021-11-08T10:52:48Z</dcterms:modified>
</cp:coreProperties>
</file>