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9" r:id="rId3"/>
    <p:sldId id="272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1F1"/>
    <a:srgbClr val="F8FA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60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18AB00-DA5F-4C71-8F94-6C12DA11B13A}" type="datetimeFigureOut">
              <a:rPr lang="fi-FI" smtClean="0"/>
              <a:t>17.10.2026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00296-B1D8-4383-AAB8-3F925725DC5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9347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4A1B428-6612-4440-B660-AE8D1E609E1F}" type="datetimeFigureOut">
              <a:rPr lang="fi-FI" smtClean="0"/>
              <a:t>17.10.2026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F245BD0-8C9E-4C69-AF48-861FC67CF1EE}" type="slidenum">
              <a:rPr lang="fi-FI" smtClean="0"/>
              <a:t>‹#›</a:t>
            </a:fld>
            <a:endParaRPr lang="fi-FI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6379787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B428-6612-4440-B660-AE8D1E609E1F}" type="datetimeFigureOut">
              <a:rPr lang="fi-FI" smtClean="0"/>
              <a:t>17.10.2026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45BD0-8C9E-4C69-AF48-861FC67CF1EE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50113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A1B428-6612-4440-B660-AE8D1E609E1F}" type="datetimeFigureOut">
              <a:rPr lang="fi-FI" smtClean="0"/>
              <a:t>17.10.2026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245BD0-8C9E-4C69-AF48-861FC67CF1EE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584715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B428-6612-4440-B660-AE8D1E609E1F}" type="datetimeFigureOut">
              <a:rPr lang="fi-FI" smtClean="0"/>
              <a:t>17.10.2026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45BD0-8C9E-4C69-AF48-861FC67CF1EE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28039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B428-6612-4440-B660-AE8D1E609E1F}" type="datetimeFigureOut">
              <a:rPr lang="fi-FI" smtClean="0"/>
              <a:t>17.10.2026</a:t>
            </a:fld>
            <a:endParaRPr lang="fi-FI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45BD0-8C9E-4C69-AF48-861FC67CF1EE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3607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B428-6612-4440-B660-AE8D1E609E1F}" type="datetimeFigureOut">
              <a:rPr lang="fi-FI" smtClean="0"/>
              <a:t>17.10.2026</a:t>
            </a:fld>
            <a:endParaRPr lang="fi-FI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45BD0-8C9E-4C69-AF48-861FC67CF1EE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42049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B428-6612-4440-B660-AE8D1E609E1F}" type="datetimeFigureOut">
              <a:rPr lang="fi-FI" smtClean="0"/>
              <a:t>17.10.2026</a:t>
            </a:fld>
            <a:endParaRPr lang="fi-FI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45BD0-8C9E-4C69-AF48-861FC67CF1EE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54987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A1B428-6612-4440-B660-AE8D1E609E1F}" type="datetimeFigureOut">
              <a:rPr lang="fi-FI" smtClean="0"/>
              <a:t>17.10.2026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245BD0-8C9E-4C69-AF48-861FC67CF1EE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5102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dirty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4A1B428-6612-4440-B660-AE8D1E609E1F}" type="datetimeFigureOut">
              <a:rPr lang="fi-FI" smtClean="0"/>
              <a:t>17.10.2026</a:t>
            </a:fld>
            <a:endParaRPr lang="fi-FI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F245BD0-8C9E-4C69-AF48-861FC67CF1EE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9759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B428-6612-4440-B660-AE8D1E609E1F}" type="datetimeFigureOut">
              <a:rPr lang="fi-FI" smtClean="0"/>
              <a:t>17.10.2026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45BD0-8C9E-4C69-AF48-861FC67CF1EE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20927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B428-6612-4440-B660-AE8D1E609E1F}" type="datetimeFigureOut">
              <a:rPr lang="fi-FI" smtClean="0"/>
              <a:t>17.10.2026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45BD0-8C9E-4C69-AF48-861FC67CF1EE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52719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64A1B428-6612-4440-B660-AE8D1E609E1F}" type="datetimeFigureOut">
              <a:rPr lang="fi-FI" smtClean="0"/>
              <a:t>17.10.2026</a:t>
            </a:fld>
            <a:endParaRPr lang="fi-FI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F245BD0-8C9E-4C69-AF48-861FC67CF1EE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33640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7" name="Rectangle 1030">
            <a:extLst>
              <a:ext uri="{FF2B5EF4-FFF2-40B4-BE49-F238E27FC236}">
                <a16:creationId xmlns:a16="http://schemas.microsoft.com/office/drawing/2014/main" id="{1F9A0C1C-8ABC-401B-8FE9-AC9327C4C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643CE7C-7945-1D5C-0546-CA0A3570CA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54186" y="634028"/>
            <a:ext cx="3355942" cy="3732835"/>
          </a:xfrm>
        </p:spPr>
        <p:txBody>
          <a:bodyPr>
            <a:noAutofit/>
          </a:bodyPr>
          <a:lstStyle/>
          <a:p>
            <a:r>
              <a:rPr lang="fi-FI" sz="4000" dirty="0"/>
              <a:t>Terveellistä ruokaa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0EDA292-2F2F-BAC8-FDC7-4D9D05F515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54186" y="4436462"/>
            <a:ext cx="3355942" cy="179465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fi-FI" dirty="0"/>
              <a:t>KPL 6/19</a:t>
            </a:r>
          </a:p>
        </p:txBody>
      </p:sp>
      <p:sp>
        <p:nvSpPr>
          <p:cNvPr id="1038" name="Freeform 6">
            <a:extLst>
              <a:ext uri="{FF2B5EF4-FFF2-40B4-BE49-F238E27FC236}">
                <a16:creationId xmlns:a16="http://schemas.microsoft.com/office/drawing/2014/main" id="{BA5783C3-2F96-40A7-A24F-30CB07AA3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sp>
        <p:nvSpPr>
          <p:cNvPr id="1039" name="Freeform 6">
            <a:extLst>
              <a:ext uri="{FF2B5EF4-FFF2-40B4-BE49-F238E27FC236}">
                <a16:creationId xmlns:a16="http://schemas.microsoft.com/office/drawing/2014/main" id="{A9D08DBA-0326-4C4E-ACFB-576F3ABDD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i-FI"/>
          </a:p>
        </p:txBody>
      </p:sp>
      <p:pic>
        <p:nvPicPr>
          <p:cNvPr id="1026" name="Picture 2" descr="Healthy Food Cartoon Stock Photos, Images and Backgrounds for Free Download">
            <a:extLst>
              <a:ext uri="{FF2B5EF4-FFF2-40B4-BE49-F238E27FC236}">
                <a16:creationId xmlns:a16="http://schemas.microsoft.com/office/drawing/2014/main" id="{D4436AEE-A9EB-70C8-C158-6E79B6203F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9023" y="1547868"/>
            <a:ext cx="5659222" cy="396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724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90E2B2-AEA9-C4A1-3AF6-A78E291F67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3282696" cy="1485900"/>
          </a:xfrm>
        </p:spPr>
        <p:txBody>
          <a:bodyPr/>
          <a:lstStyle/>
          <a:p>
            <a:pPr lvl="0"/>
            <a:r>
              <a:rPr lang="fi-FI"/>
              <a:t>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04C0E8-D36F-20C4-3D52-20D2EB091A0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71600" y="1638303"/>
            <a:ext cx="3978166" cy="4533897"/>
          </a:xfrm>
        </p:spPr>
        <p:txBody>
          <a:bodyPr>
            <a:noAutofit/>
          </a:bodyPr>
          <a:lstStyle/>
          <a:p>
            <a:pPr marL="342900" lvl="0" indent="-342900">
              <a:buFont typeface="Normaali järjestelmäfontti"/>
              <a:buChar char="⭐"/>
            </a:pPr>
            <a:r>
              <a:rPr lang="fi-FI" dirty="0">
                <a:solidFill>
                  <a:srgbClr val="000000"/>
                </a:solidFill>
              </a:rPr>
              <a:t>Osaat kertoa ydinkohdat ravitsemussuosituksista. </a:t>
            </a:r>
          </a:p>
          <a:p>
            <a:pPr marL="873252" lvl="1" indent="-342900">
              <a:buFont typeface="Normaali järjestelmäfontti"/>
              <a:buChar char="⭐"/>
            </a:pPr>
            <a:r>
              <a:rPr lang="fi-FI" dirty="0">
                <a:solidFill>
                  <a:srgbClr val="000000"/>
                </a:solidFill>
              </a:rPr>
              <a:t>RUOKAKOLMIO</a:t>
            </a:r>
          </a:p>
          <a:p>
            <a:pPr marL="873252" lvl="1" indent="-342900">
              <a:buFont typeface="Normaali järjestelmäfontti"/>
              <a:buChar char="⭐"/>
            </a:pPr>
            <a:r>
              <a:rPr lang="fi-FI" dirty="0">
                <a:solidFill>
                  <a:srgbClr val="000000"/>
                </a:solidFill>
              </a:rPr>
              <a:t>LAUTASMALLI</a:t>
            </a:r>
          </a:p>
        </p:txBody>
      </p:sp>
      <p:pic>
        <p:nvPicPr>
          <p:cNvPr id="4" name="Picture 2" descr="240+ Black And White Dart Board Stock Photos, Pictures &amp; Royalty-Free  Images - iStock">
            <a:extLst>
              <a:ext uri="{FF2B5EF4-FFF2-40B4-BE49-F238E27FC236}">
                <a16:creationId xmlns:a16="http://schemas.microsoft.com/office/drawing/2014/main" id="{E8E8D028-F176-86A4-60EC-023242F2C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724" y="645109"/>
            <a:ext cx="5116552" cy="524775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47EA90-E23A-2F92-4D86-DA25C4CCEF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Lue kappale 6/19</a:t>
            </a:r>
          </a:p>
        </p:txBody>
      </p:sp>
      <p:pic>
        <p:nvPicPr>
          <p:cNvPr id="4" name="Picture 2" descr="Reading To Kids gifs - Find &amp; Share on GIPHY">
            <a:extLst>
              <a:ext uri="{FF2B5EF4-FFF2-40B4-BE49-F238E27FC236}">
                <a16:creationId xmlns:a16="http://schemas.microsoft.com/office/drawing/2014/main" id="{2EFA6C10-8955-17A9-7AA7-55DF38F9B1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016852" y="3956279"/>
            <a:ext cx="1904996" cy="165735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412340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BDBFADD9-28E0-680B-3A8F-035D9AFA3A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878" y="1270706"/>
            <a:ext cx="6186681" cy="4316587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97BD50EB-C8D4-1639-4E07-C6E0FAAB9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220" y="1512916"/>
            <a:ext cx="4952736" cy="4733714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FFF9684D-781D-559E-E294-F1D74724AF8C}"/>
              </a:ext>
            </a:extLst>
          </p:cNvPr>
          <p:cNvSpPr txBox="1"/>
          <p:nvPr/>
        </p:nvSpPr>
        <p:spPr>
          <a:xfrm>
            <a:off x="7451834" y="1595579"/>
            <a:ext cx="425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 E    N   E    R    G    I    A     J    U   O    M   A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5383B8FE-32B8-6183-4646-3B33665B6D9B}"/>
              </a:ext>
            </a:extLst>
          </p:cNvPr>
          <p:cNvSpPr txBox="1"/>
          <p:nvPr/>
        </p:nvSpPr>
        <p:spPr>
          <a:xfrm>
            <a:off x="7806869" y="1921302"/>
            <a:ext cx="425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 L    A    U    T    A    S   M   A    L    </a:t>
            </a:r>
            <a:r>
              <a:rPr lang="fi-FI" dirty="0" err="1"/>
              <a:t>L</a:t>
            </a:r>
            <a:r>
              <a:rPr lang="fi-FI" dirty="0"/>
              <a:t>     I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31B72452-4EBF-7455-DA6F-AE122EE919D6}"/>
              </a:ext>
            </a:extLst>
          </p:cNvPr>
          <p:cNvSpPr txBox="1"/>
          <p:nvPr/>
        </p:nvSpPr>
        <p:spPr>
          <a:xfrm>
            <a:off x="7806869" y="2298030"/>
            <a:ext cx="425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 P    R    O   T    E    I     </a:t>
            </a:r>
            <a:r>
              <a:rPr lang="fi-FI" dirty="0" err="1"/>
              <a:t>I</a:t>
            </a:r>
            <a:r>
              <a:rPr lang="fi-FI" dirty="0"/>
              <a:t>     N    I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A51DBE1D-9822-DDC6-3A6B-38C03B774642}"/>
              </a:ext>
            </a:extLst>
          </p:cNvPr>
          <p:cNvSpPr txBox="1"/>
          <p:nvPr/>
        </p:nvSpPr>
        <p:spPr>
          <a:xfrm>
            <a:off x="7451834" y="2608896"/>
            <a:ext cx="425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 K    A    L    K   </a:t>
            </a:r>
            <a:r>
              <a:rPr lang="fi-FI" dirty="0" err="1"/>
              <a:t>K</a:t>
            </a:r>
            <a:r>
              <a:rPr lang="fi-FI" dirty="0"/>
              <a:t>    U    N   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F9573539-F405-A03B-EA0E-DD38F4BAA37E}"/>
              </a:ext>
            </a:extLst>
          </p:cNvPr>
          <p:cNvSpPr txBox="1"/>
          <p:nvPr/>
        </p:nvSpPr>
        <p:spPr>
          <a:xfrm>
            <a:off x="6710854" y="2978228"/>
            <a:ext cx="425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 D     -     V    I     T    A   M    I     </a:t>
            </a:r>
            <a:r>
              <a:rPr lang="fi-FI" dirty="0" err="1"/>
              <a:t>I</a:t>
            </a:r>
            <a:r>
              <a:rPr lang="fi-FI" dirty="0"/>
              <a:t>     N    I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B553F99B-4FB5-2C14-6D82-5D31DFBBDD69}"/>
              </a:ext>
            </a:extLst>
          </p:cNvPr>
          <p:cNvSpPr txBox="1"/>
          <p:nvPr/>
        </p:nvSpPr>
        <p:spPr>
          <a:xfrm>
            <a:off x="6792046" y="3311347"/>
            <a:ext cx="425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 K   A    S    V    I     K    S    I     A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D2242430-3D35-D467-0E01-8498B988B494}"/>
              </a:ext>
            </a:extLst>
          </p:cNvPr>
          <p:cNvSpPr txBox="1"/>
          <p:nvPr/>
        </p:nvSpPr>
        <p:spPr>
          <a:xfrm>
            <a:off x="7110247" y="3695107"/>
            <a:ext cx="425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 M   A    I     T    O</a:t>
            </a:r>
          </a:p>
        </p:txBody>
      </p:sp>
      <p:sp>
        <p:nvSpPr>
          <p:cNvPr id="13" name="Tekstiruutu 12">
            <a:extLst>
              <a:ext uri="{FF2B5EF4-FFF2-40B4-BE49-F238E27FC236}">
                <a16:creationId xmlns:a16="http://schemas.microsoft.com/office/drawing/2014/main" id="{3F71C49A-E531-BAF1-3B11-B60C9D3FA517}"/>
              </a:ext>
            </a:extLst>
          </p:cNvPr>
          <p:cNvSpPr txBox="1"/>
          <p:nvPr/>
        </p:nvSpPr>
        <p:spPr>
          <a:xfrm>
            <a:off x="7806869" y="4013798"/>
            <a:ext cx="425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 K    A   L     A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236FDE3C-4149-0F2B-0C7C-CAE9B70E0656}"/>
              </a:ext>
            </a:extLst>
          </p:cNvPr>
          <p:cNvSpPr txBox="1"/>
          <p:nvPr/>
        </p:nvSpPr>
        <p:spPr>
          <a:xfrm>
            <a:off x="6792046" y="4354998"/>
            <a:ext cx="425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 S   A    T    </a:t>
            </a:r>
            <a:r>
              <a:rPr lang="fi-FI" dirty="0" err="1"/>
              <a:t>T</a:t>
            </a:r>
            <a:r>
              <a:rPr lang="fi-FI" dirty="0"/>
              <a:t>     U   M   A    T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5C0CF3B7-FE92-9B42-148F-479AE9C7BA37}"/>
              </a:ext>
            </a:extLst>
          </p:cNvPr>
          <p:cNvSpPr txBox="1"/>
          <p:nvPr/>
        </p:nvSpPr>
        <p:spPr>
          <a:xfrm>
            <a:off x="7488092" y="4724330"/>
            <a:ext cx="425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 V    E   S    I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3E6605BE-42D1-AA5F-BAA8-79CF185672C4}"/>
              </a:ext>
            </a:extLst>
          </p:cNvPr>
          <p:cNvSpPr txBox="1"/>
          <p:nvPr/>
        </p:nvSpPr>
        <p:spPr>
          <a:xfrm>
            <a:off x="7110247" y="5037644"/>
            <a:ext cx="4256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  P    U    </a:t>
            </a:r>
            <a:r>
              <a:rPr lang="fi-FI" dirty="0" err="1"/>
              <a:t>U</a:t>
            </a:r>
            <a:r>
              <a:rPr lang="fi-FI" dirty="0"/>
              <a:t>   R    O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EAE020C2-4709-F5F5-6D9D-63E5CF36E9F0}"/>
              </a:ext>
            </a:extLst>
          </p:cNvPr>
          <p:cNvSpPr txBox="1"/>
          <p:nvPr/>
        </p:nvSpPr>
        <p:spPr>
          <a:xfrm>
            <a:off x="1263605" y="347807"/>
            <a:ext cx="97851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200" dirty="0"/>
              <a:t>TERVEELLISTÄ RUOKAA - RISTIKKOTEHTÄVÄ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5DDC9807-4C92-D5B6-55D0-ABF63BEA80FD}"/>
              </a:ext>
            </a:extLst>
          </p:cNvPr>
          <p:cNvSpPr/>
          <p:nvPr/>
        </p:nvSpPr>
        <p:spPr>
          <a:xfrm>
            <a:off x="1302124" y="1922003"/>
            <a:ext cx="4708832" cy="2623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8342D742-FBBF-921D-34AE-7589868E649F}"/>
              </a:ext>
            </a:extLst>
          </p:cNvPr>
          <p:cNvSpPr/>
          <p:nvPr/>
        </p:nvSpPr>
        <p:spPr>
          <a:xfrm>
            <a:off x="1302124" y="2287870"/>
            <a:ext cx="4708832" cy="2623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382D9E4C-1226-0150-620E-DACF78ABD64D}"/>
              </a:ext>
            </a:extLst>
          </p:cNvPr>
          <p:cNvSpPr/>
          <p:nvPr/>
        </p:nvSpPr>
        <p:spPr>
          <a:xfrm>
            <a:off x="1302124" y="2639405"/>
            <a:ext cx="4708832" cy="2623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B75C9FFF-EB7D-A015-CC81-6B1BCEF127B5}"/>
              </a:ext>
            </a:extLst>
          </p:cNvPr>
          <p:cNvSpPr/>
          <p:nvPr/>
        </p:nvSpPr>
        <p:spPr>
          <a:xfrm>
            <a:off x="1302124" y="3031695"/>
            <a:ext cx="4708832" cy="2623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F19170E2-2C8D-AA0A-1006-274B5C86D7E3}"/>
              </a:ext>
            </a:extLst>
          </p:cNvPr>
          <p:cNvSpPr/>
          <p:nvPr/>
        </p:nvSpPr>
        <p:spPr>
          <a:xfrm>
            <a:off x="1302124" y="3398271"/>
            <a:ext cx="4708832" cy="2623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34AC9E53-E260-5B13-C26E-AC8ADCFEDF59}"/>
              </a:ext>
            </a:extLst>
          </p:cNvPr>
          <p:cNvSpPr/>
          <p:nvPr/>
        </p:nvSpPr>
        <p:spPr>
          <a:xfrm>
            <a:off x="1302124" y="3771679"/>
            <a:ext cx="4708832" cy="2623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9E4CFBCC-9E9B-EA8B-EB0D-41C30B871DED}"/>
              </a:ext>
            </a:extLst>
          </p:cNvPr>
          <p:cNvSpPr/>
          <p:nvPr/>
        </p:nvSpPr>
        <p:spPr>
          <a:xfrm>
            <a:off x="1302124" y="4170238"/>
            <a:ext cx="4708832" cy="2623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16CF8060-5834-E489-AAE9-48DA78D376A2}"/>
              </a:ext>
            </a:extLst>
          </p:cNvPr>
          <p:cNvSpPr/>
          <p:nvPr/>
        </p:nvSpPr>
        <p:spPr>
          <a:xfrm>
            <a:off x="1302124" y="4539664"/>
            <a:ext cx="4708832" cy="2623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C6B0C4B6-2CFC-8CD9-79ED-A03E3714EC1B}"/>
              </a:ext>
            </a:extLst>
          </p:cNvPr>
          <p:cNvSpPr/>
          <p:nvPr/>
        </p:nvSpPr>
        <p:spPr>
          <a:xfrm>
            <a:off x="1302124" y="4913072"/>
            <a:ext cx="4708832" cy="2623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D6951298-DDBD-A5D2-3540-1D9566789F61}"/>
              </a:ext>
            </a:extLst>
          </p:cNvPr>
          <p:cNvSpPr/>
          <p:nvPr/>
        </p:nvSpPr>
        <p:spPr>
          <a:xfrm>
            <a:off x="1387168" y="5286480"/>
            <a:ext cx="4708832" cy="2623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EDA50F92-A9A5-5499-68E6-11047782AEED}"/>
              </a:ext>
            </a:extLst>
          </p:cNvPr>
          <p:cNvSpPr/>
          <p:nvPr/>
        </p:nvSpPr>
        <p:spPr>
          <a:xfrm>
            <a:off x="1387168" y="5712126"/>
            <a:ext cx="4708832" cy="2623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114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E4E799-91DB-4E87-08F0-FE6C32737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Ravitsemussuositukset perustuvat tutkittuun tietoon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4B08A10-0FDA-2DCF-268B-E5519C9462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Ruokavalion vaikutuksia väestön terveyteen on tutkittu paljon.</a:t>
            </a:r>
          </a:p>
          <a:p>
            <a:r>
              <a:rPr lang="fi-FI" dirty="0">
                <a:solidFill>
                  <a:srgbClr val="00B050"/>
                </a:solidFill>
              </a:rPr>
              <a:t>Oikein koostetulla ruokavaliolla edistää terveyttä ja hyvinvointia </a:t>
            </a:r>
            <a:r>
              <a:rPr lang="fi-FI" dirty="0"/>
              <a:t>ja </a:t>
            </a:r>
            <a:r>
              <a:rPr lang="fi-FI" dirty="0">
                <a:solidFill>
                  <a:srgbClr val="C00000"/>
                </a:solidFill>
              </a:rPr>
              <a:t>epäterveellinen ravinto heikentää suorituskykyä, altistaa tarttuville taudeille ja nostaa riskiä pitkäaikaissairauksiin (sydän- ja verisuonisairaudet, syöpä, diabetes).</a:t>
            </a:r>
          </a:p>
          <a:p>
            <a:r>
              <a:rPr lang="fi-FI" dirty="0">
                <a:solidFill>
                  <a:schemeClr val="tx1"/>
                </a:solidFill>
              </a:rPr>
              <a:t>Ravitsemussuositukset ohjaavat tekemään terveellisiä valintoja. Tästä konkreettisia esimerkkejä ovat </a:t>
            </a:r>
          </a:p>
          <a:p>
            <a:pPr lvl="1"/>
            <a:r>
              <a:rPr lang="fi-FI" dirty="0">
                <a:solidFill>
                  <a:schemeClr val="tx1"/>
                </a:solidFill>
              </a:rPr>
              <a:t>Ruokakolmio</a:t>
            </a:r>
          </a:p>
          <a:p>
            <a:pPr lvl="1"/>
            <a:r>
              <a:rPr lang="fi-FI" dirty="0">
                <a:solidFill>
                  <a:schemeClr val="tx1"/>
                </a:solidFill>
              </a:rPr>
              <a:t>Lautasmalli</a:t>
            </a:r>
          </a:p>
        </p:txBody>
      </p:sp>
    </p:spTree>
    <p:extLst>
      <p:ext uri="{BB962C8B-B14F-4D97-AF65-F5344CB8AC3E}">
        <p14:creationId xmlns:p14="http://schemas.microsoft.com/office/powerpoint/2010/main" val="2450720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7E4C81-6D2B-447F-A0C4-501EEA5BD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643" y="598667"/>
            <a:ext cx="7809357" cy="625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73DA14E-25F8-F8E1-AF2F-9A92866D84E1}"/>
              </a:ext>
            </a:extLst>
          </p:cNvPr>
          <p:cNvSpPr txBox="1"/>
          <p:nvPr/>
        </p:nvSpPr>
        <p:spPr>
          <a:xfrm>
            <a:off x="982937" y="598667"/>
            <a:ext cx="3810000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altLang="fi-FI" sz="4400" dirty="0"/>
              <a:t>KASVIKSET</a:t>
            </a:r>
          </a:p>
          <a:p>
            <a:endParaRPr lang="fi-FI" altLang="fi-FI" sz="1800" dirty="0"/>
          </a:p>
          <a:p>
            <a:pPr marL="342900" indent="-342900">
              <a:buFont typeface="Arial" panose="020B0604020202020204" pitchFamily="34" charset="0"/>
              <a:buAutoNum type="alphaLcPeriod"/>
            </a:pPr>
            <a:r>
              <a:rPr lang="fi-FI" altLang="fi-FI" sz="1800" dirty="0"/>
              <a:t>Miksi kasvikset ovat kolmion pohjalla?</a:t>
            </a:r>
          </a:p>
          <a:p>
            <a:endParaRPr lang="fi-FI" altLang="fi-FI" sz="1800" dirty="0"/>
          </a:p>
          <a:p>
            <a:r>
              <a:rPr lang="fi-FI" dirty="0"/>
              <a:t>Kasviksia, marjoja ja hedelmiä on hyvä syödä paljon. Kasviksia kannattaakin olla joka aterialla. Kolmion kasvisosioiden iso koko kuvastaa niiden suurta osuutta ruokavaliossa.</a:t>
            </a:r>
          </a:p>
          <a:p>
            <a:endParaRPr lang="fi-FI" dirty="0"/>
          </a:p>
          <a:p>
            <a:r>
              <a:rPr lang="fi-FI" dirty="0"/>
              <a:t>Kasviksia sisältävä ruokavalio vähentää pitkäaikaissairauksien riskiä ja parantaa suoliston toimintaa.</a:t>
            </a:r>
          </a:p>
          <a:p>
            <a:endParaRPr lang="fi-FI" dirty="0"/>
          </a:p>
          <a:p>
            <a:r>
              <a:rPr lang="fi-FI" dirty="0"/>
              <a:t>Puoli kiloa päivässä (noin kuusi koirallista)</a:t>
            </a:r>
          </a:p>
          <a:p>
            <a:endParaRPr lang="fi-FI" altLang="fi-FI" sz="1800" dirty="0"/>
          </a:p>
        </p:txBody>
      </p:sp>
    </p:spTree>
    <p:extLst>
      <p:ext uri="{BB962C8B-B14F-4D97-AF65-F5344CB8AC3E}">
        <p14:creationId xmlns:p14="http://schemas.microsoft.com/office/powerpoint/2010/main" val="290269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7E4C81-6D2B-447F-A0C4-501EEA5BD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72" y="688577"/>
            <a:ext cx="7809357" cy="625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73DA14E-25F8-F8E1-AF2F-9A92866D84E1}"/>
              </a:ext>
            </a:extLst>
          </p:cNvPr>
          <p:cNvSpPr txBox="1"/>
          <p:nvPr/>
        </p:nvSpPr>
        <p:spPr>
          <a:xfrm>
            <a:off x="703272" y="598667"/>
            <a:ext cx="3810000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altLang="fi-FI" sz="3200" dirty="0"/>
              <a:t>TÄYSJYVÄTUOTTEET</a:t>
            </a:r>
          </a:p>
          <a:p>
            <a:endParaRPr lang="fi-FI" altLang="fi-FI" sz="1800" dirty="0"/>
          </a:p>
          <a:p>
            <a:pPr marL="342900" indent="-342900">
              <a:buFont typeface="+mj-lt"/>
              <a:buAutoNum type="alphaLcParenR" startAt="2"/>
            </a:pPr>
            <a:r>
              <a:rPr lang="fi-FI" dirty="0"/>
              <a:t>Miksi täysjyväviljatuotteita pitää syödä ja kuinka usein?</a:t>
            </a:r>
          </a:p>
          <a:p>
            <a:pPr marL="342900" indent="-342900">
              <a:buFont typeface="+mj-lt"/>
              <a:buAutoNum type="alphaLcParenR" startAt="2"/>
            </a:pPr>
            <a:endParaRPr lang="fi-FI" dirty="0"/>
          </a:p>
          <a:p>
            <a:r>
              <a:rPr lang="fi-FI" dirty="0"/>
              <a:t>Päivittäiseen ruokavalioon kuuluu täysjyväviljatuotteita: täysjyväleipä, -puuro, -murot. </a:t>
            </a:r>
          </a:p>
          <a:p>
            <a:endParaRPr lang="fi-FI" dirty="0"/>
          </a:p>
          <a:p>
            <a:r>
              <a:rPr lang="fi-FI" dirty="0"/>
              <a:t>Täysjyvätuotteet on tehty jyvistä, joissa kaikki jyvän syötävät osat on tallella </a:t>
            </a:r>
            <a:r>
              <a:rPr lang="fi-FI" dirty="0">
                <a:sym typeface="Wingdings" panose="05000000000000000000" pitchFamily="2" charset="2"/>
              </a:rPr>
              <a:t> runsaasti kuituja, vitamiineja ja kivennäisaineita</a:t>
            </a:r>
          </a:p>
          <a:p>
            <a:endParaRPr lang="fi-FI" dirty="0">
              <a:sym typeface="Wingdings" panose="05000000000000000000" pitchFamily="2" charset="2"/>
            </a:endParaRPr>
          </a:p>
          <a:p>
            <a:r>
              <a:rPr lang="fi-FI" dirty="0">
                <a:sym typeface="Wingdings" panose="05000000000000000000" pitchFamily="2" charset="2"/>
              </a:rPr>
              <a:t>Valkoisesta riisistä ja vehnäjauhoista jyvän uloin osa on kuorittu pois  eivät sisällä samoja ravintoaineita kuin täysjyvätuotteet</a:t>
            </a:r>
            <a:endParaRPr lang="fi-FI" dirty="0"/>
          </a:p>
          <a:p>
            <a:endParaRPr lang="fi-FI" altLang="fi-FI" sz="1800" dirty="0"/>
          </a:p>
        </p:txBody>
      </p:sp>
    </p:spTree>
    <p:extLst>
      <p:ext uri="{BB962C8B-B14F-4D97-AF65-F5344CB8AC3E}">
        <p14:creationId xmlns:p14="http://schemas.microsoft.com/office/powerpoint/2010/main" val="256203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7E4C81-6D2B-447F-A0C4-501EEA5BD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643" y="598667"/>
            <a:ext cx="7809357" cy="625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73DA14E-25F8-F8E1-AF2F-9A92866D84E1}"/>
              </a:ext>
            </a:extLst>
          </p:cNvPr>
          <p:cNvSpPr txBox="1"/>
          <p:nvPr/>
        </p:nvSpPr>
        <p:spPr>
          <a:xfrm>
            <a:off x="928509" y="413610"/>
            <a:ext cx="3810000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dirty="0"/>
              <a:t>VÄHÄRASVAISET MAITOVALMISTEET</a:t>
            </a:r>
          </a:p>
          <a:p>
            <a:endParaRPr lang="fi-FI" sz="3200" dirty="0"/>
          </a:p>
          <a:p>
            <a:pPr marL="342900" indent="-342900">
              <a:buFont typeface="+mj-lt"/>
              <a:buAutoNum type="alphaLcParenR" startAt="3"/>
            </a:pPr>
            <a:r>
              <a:rPr lang="fi-FI" dirty="0"/>
              <a:t>Miksi ruokasuositusten mukaan kannattaa suosia nimenomaan vähärasvaisia maitotuotteita?</a:t>
            </a:r>
          </a:p>
          <a:p>
            <a:endParaRPr lang="fi-FI" dirty="0"/>
          </a:p>
          <a:p>
            <a:r>
              <a:rPr lang="fi-FI" dirty="0"/>
              <a:t>Rasvaisten tuotteiden kovat rasvat (voi, kerma, juustot, sipsit) nostavat veren kolesterolipitoisuutta </a:t>
            </a:r>
            <a:r>
              <a:rPr lang="fi-FI" dirty="0">
                <a:sym typeface="Wingdings" panose="05000000000000000000" pitchFamily="2" charset="2"/>
              </a:rPr>
              <a:t> kolesteroli tukkii verisuonia  sydän- ja verisuonisairaudet. </a:t>
            </a:r>
          </a:p>
          <a:p>
            <a:endParaRPr lang="fi-FI" dirty="0">
              <a:sym typeface="Wingdings" panose="05000000000000000000" pitchFamily="2" charset="2"/>
            </a:endParaRPr>
          </a:p>
          <a:p>
            <a:r>
              <a:rPr lang="fi-FI" dirty="0">
                <a:sym typeface="Wingdings" panose="05000000000000000000" pitchFamily="2" charset="2"/>
              </a:rPr>
              <a:t>Lisäksi rasvaiset tuotteet sisältävät runsaasti energiaa  lihottaa helposti</a:t>
            </a:r>
          </a:p>
          <a:p>
            <a:endParaRPr lang="fi-FI" dirty="0">
              <a:sym typeface="Wingdings" panose="05000000000000000000" pitchFamily="2" charset="2"/>
            </a:endParaRPr>
          </a:p>
          <a:p>
            <a:r>
              <a:rPr lang="fi-FI" dirty="0">
                <a:sym typeface="Wingdings" panose="05000000000000000000" pitchFamily="2" charset="2"/>
              </a:rPr>
              <a:t>Ihminen kuitenkin tarvitsee rasvoja  suosi pehmeitä, hyviä rasvoja</a:t>
            </a:r>
            <a:endParaRPr lang="fi-FI" dirty="0"/>
          </a:p>
          <a:p>
            <a:endParaRPr lang="fi-FI" altLang="fi-FI" sz="1800" dirty="0"/>
          </a:p>
        </p:txBody>
      </p:sp>
    </p:spTree>
    <p:extLst>
      <p:ext uri="{BB962C8B-B14F-4D97-AF65-F5344CB8AC3E}">
        <p14:creationId xmlns:p14="http://schemas.microsoft.com/office/powerpoint/2010/main" val="173896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7E4C81-6D2B-447F-A0C4-501EEA5BD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643" y="598667"/>
            <a:ext cx="7809357" cy="625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73DA14E-25F8-F8E1-AF2F-9A92866D84E1}"/>
              </a:ext>
            </a:extLst>
          </p:cNvPr>
          <p:cNvSpPr txBox="1"/>
          <p:nvPr/>
        </p:nvSpPr>
        <p:spPr>
          <a:xfrm>
            <a:off x="917624" y="152353"/>
            <a:ext cx="3810000" cy="689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dirty="0"/>
              <a:t>ELÄINKUNNAN TUOTTEET</a:t>
            </a:r>
          </a:p>
          <a:p>
            <a:pPr marL="342900" indent="-342900">
              <a:buFont typeface="+mj-lt"/>
              <a:buAutoNum type="alphaLcParenR" startAt="4"/>
            </a:pPr>
            <a:r>
              <a:rPr lang="fi-FI" dirty="0"/>
              <a:t>Miksi vaalea ja punainen liha ovat kolmion eri osissa?</a:t>
            </a:r>
          </a:p>
          <a:p>
            <a:endParaRPr lang="fi-FI" altLang="fi-FI" sz="1800" dirty="0"/>
          </a:p>
          <a:p>
            <a:r>
              <a:rPr lang="fi-FI" dirty="0"/>
              <a:t>Vaalean lihan (kala, kana) rasva on laadultaan terveellisempää. Punaisen lihan (nauta, sika, lammas) rasva on kovaa rasvaa. Mitä korkeammalla kolmiossa ruoka-aineet ovat, sitä harvemmin ruokia suositellaan syötäväksi.</a:t>
            </a:r>
          </a:p>
          <a:p>
            <a:endParaRPr lang="fi-FI" dirty="0"/>
          </a:p>
          <a:p>
            <a:r>
              <a:rPr lang="fi-FI" dirty="0"/>
              <a:t>Eläinkunnan tuotteet sisältävät runsaasti proteiineja.</a:t>
            </a:r>
          </a:p>
          <a:p>
            <a:endParaRPr lang="fi-FI" dirty="0"/>
          </a:p>
          <a:p>
            <a:r>
              <a:rPr lang="fi-FI" dirty="0"/>
              <a:t>Eläinkunnan tuotteet voidaan korvata proteiinipitoisilla kasviksilla.</a:t>
            </a:r>
          </a:p>
          <a:p>
            <a:endParaRPr lang="fi-FI" dirty="0"/>
          </a:p>
          <a:p>
            <a:r>
              <a:rPr lang="fi-FI" dirty="0"/>
              <a:t>Kalaa suositellaan syötäväksi 2-3 krt/vk (proteiinit, pehmeä rasva, kivennäisaineet, vitamiinit</a:t>
            </a:r>
          </a:p>
          <a:p>
            <a:endParaRPr lang="fi-FI" altLang="fi-FI" sz="1800" dirty="0"/>
          </a:p>
        </p:txBody>
      </p:sp>
    </p:spTree>
    <p:extLst>
      <p:ext uri="{BB962C8B-B14F-4D97-AF65-F5344CB8AC3E}">
        <p14:creationId xmlns:p14="http://schemas.microsoft.com/office/powerpoint/2010/main" val="303431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7E4C81-6D2B-447F-A0C4-501EEA5BD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643" y="598667"/>
            <a:ext cx="7809357" cy="625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73DA14E-25F8-F8E1-AF2F-9A92866D84E1}"/>
              </a:ext>
            </a:extLst>
          </p:cNvPr>
          <p:cNvSpPr txBox="1"/>
          <p:nvPr/>
        </p:nvSpPr>
        <p:spPr>
          <a:xfrm>
            <a:off x="917624" y="152353"/>
            <a:ext cx="3810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dirty="0"/>
              <a:t>SATTUMAT</a:t>
            </a:r>
          </a:p>
          <a:p>
            <a:endParaRPr lang="fi-FI" sz="3200" dirty="0"/>
          </a:p>
          <a:p>
            <a:pPr marL="457200" indent="-457200">
              <a:buFont typeface="+mj-lt"/>
              <a:buAutoNum type="alphaLcPeriod" startAt="5"/>
              <a:defRPr/>
            </a:pPr>
            <a:r>
              <a:rPr lang="fi-FI" b="1" dirty="0"/>
              <a:t>Miksi makeiset ja sipsit ovat kolmion kärjessä?</a:t>
            </a:r>
          </a:p>
          <a:p>
            <a:pPr marL="457200" indent="-457200">
              <a:buFont typeface="+mj-lt"/>
              <a:buAutoNum type="alphaLcPeriod" startAt="5"/>
              <a:defRPr/>
            </a:pPr>
            <a:endParaRPr lang="fi-FI" dirty="0"/>
          </a:p>
          <a:p>
            <a:pPr>
              <a:defRPr/>
            </a:pPr>
            <a:r>
              <a:rPr lang="fi-FI" dirty="0"/>
              <a:t>Kärjessä olevia tuotteita on hyvä syödä vain harvoin. Osion koko kuvastaa määrää kokonaisruokavaliossa.</a:t>
            </a:r>
          </a:p>
          <a:p>
            <a:pPr>
              <a:defRPr/>
            </a:pPr>
            <a:endParaRPr lang="fi-FI" b="1" dirty="0"/>
          </a:p>
          <a:p>
            <a:endParaRPr lang="fi-FI" altLang="fi-FI" sz="1800" dirty="0"/>
          </a:p>
        </p:txBody>
      </p:sp>
    </p:spTree>
    <p:extLst>
      <p:ext uri="{BB962C8B-B14F-4D97-AF65-F5344CB8AC3E}">
        <p14:creationId xmlns:p14="http://schemas.microsoft.com/office/powerpoint/2010/main" val="12873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7E4C81-6D2B-447F-A0C4-501EEA5BD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643" y="598667"/>
            <a:ext cx="7809357" cy="625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iruutu 4">
            <a:extLst>
              <a:ext uri="{FF2B5EF4-FFF2-40B4-BE49-F238E27FC236}">
                <a16:creationId xmlns:a16="http://schemas.microsoft.com/office/drawing/2014/main" id="{E73DA14E-25F8-F8E1-AF2F-9A92866D84E1}"/>
              </a:ext>
            </a:extLst>
          </p:cNvPr>
          <p:cNvSpPr txBox="1"/>
          <p:nvPr/>
        </p:nvSpPr>
        <p:spPr>
          <a:xfrm>
            <a:off x="917624" y="152353"/>
            <a:ext cx="3810000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dirty="0"/>
              <a:t>	RUOKAKOLMIO</a:t>
            </a:r>
          </a:p>
          <a:p>
            <a:endParaRPr lang="fi-FI" dirty="0"/>
          </a:p>
          <a:p>
            <a:pPr marL="457200" indent="-457200">
              <a:buFont typeface="+mj-lt"/>
              <a:buAutoNum type="alphaLcPeriod" startAt="6"/>
              <a:defRPr/>
            </a:pPr>
            <a:r>
              <a:rPr lang="fi-FI" dirty="0"/>
              <a:t>Mistä kolmion osista on hyvä syödä ruoka-aineita joka päivä? Miksi?</a:t>
            </a:r>
          </a:p>
          <a:p>
            <a:pPr>
              <a:defRPr/>
            </a:pPr>
            <a:endParaRPr lang="fi-FI" dirty="0"/>
          </a:p>
          <a:p>
            <a:pPr>
              <a:defRPr/>
            </a:pPr>
            <a:r>
              <a:rPr lang="fi-FI" dirty="0"/>
              <a:t>Kolmion neljältä alimmalta tasolta on hyvä syödä ruoka-aineita joka päivä ja kahdelta ylimmältä harvemmin. Silloin on helppo saada monipuolisesti ravintoaineita ja sopivasti energiaa.</a:t>
            </a:r>
          </a:p>
          <a:p>
            <a:pPr>
              <a:defRPr/>
            </a:pPr>
            <a:endParaRPr lang="fi-FI" b="1" dirty="0"/>
          </a:p>
          <a:p>
            <a:pPr>
              <a:defRPr/>
            </a:pPr>
            <a:endParaRPr lang="fi-FI" b="1" dirty="0"/>
          </a:p>
          <a:p>
            <a:endParaRPr lang="fi-FI" altLang="fi-FI" sz="1800" dirty="0"/>
          </a:p>
        </p:txBody>
      </p:sp>
    </p:spTree>
    <p:extLst>
      <p:ext uri="{BB962C8B-B14F-4D97-AF65-F5344CB8AC3E}">
        <p14:creationId xmlns:p14="http://schemas.microsoft.com/office/powerpoint/2010/main" val="307019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8288F52-A00B-622E-8D23-901B2032EE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355" r="50972" b="8644"/>
          <a:stretch/>
        </p:blipFill>
        <p:spPr>
          <a:xfrm>
            <a:off x="4828617" y="951850"/>
            <a:ext cx="7027052" cy="4954299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0881DD45-ED68-7E17-78BD-A21447436E1C}"/>
              </a:ext>
            </a:extLst>
          </p:cNvPr>
          <p:cNvSpPr txBox="1"/>
          <p:nvPr/>
        </p:nvSpPr>
        <p:spPr>
          <a:xfrm>
            <a:off x="945931" y="546538"/>
            <a:ext cx="376270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400" dirty="0"/>
              <a:t>LAUTASMALLI</a:t>
            </a:r>
          </a:p>
          <a:p>
            <a:endParaRPr lang="fi-FI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Käytännönläheinen esimerkki ruokakolmion ajatuksesta.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2400" dirty="0"/>
              <a:t>Havainnollistaa, miten monipuolinen ruokavalio koostetaan.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988220D-0C61-B5B1-AF60-D1226E57F4E7}"/>
              </a:ext>
            </a:extLst>
          </p:cNvPr>
          <p:cNvSpPr/>
          <p:nvPr/>
        </p:nvSpPr>
        <p:spPr>
          <a:xfrm>
            <a:off x="5087007" y="4803228"/>
            <a:ext cx="483476" cy="3468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1636E51A-5E55-26A4-4F33-2D8A49BEADEB}"/>
              </a:ext>
            </a:extLst>
          </p:cNvPr>
          <p:cNvSpPr/>
          <p:nvPr/>
        </p:nvSpPr>
        <p:spPr>
          <a:xfrm>
            <a:off x="5087007" y="5184603"/>
            <a:ext cx="483476" cy="3468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E7B7CF88-F053-1A1E-5E65-15E29315471D}"/>
              </a:ext>
            </a:extLst>
          </p:cNvPr>
          <p:cNvSpPr/>
          <p:nvPr/>
        </p:nvSpPr>
        <p:spPr>
          <a:xfrm>
            <a:off x="5087007" y="5545376"/>
            <a:ext cx="483476" cy="3468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751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598B119-6DCA-21FD-8CB7-7624D356D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JUOMISSA ON EROJA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44F4E3-DB4B-5E2D-3C6C-8A91227EEF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87062"/>
            <a:ext cx="8581697" cy="4939862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Paras janojuoma?</a:t>
            </a:r>
          </a:p>
          <a:p>
            <a:pPr lvl="1"/>
            <a:r>
              <a:rPr lang="fi-FI" dirty="0"/>
              <a:t>Vesi</a:t>
            </a:r>
          </a:p>
          <a:p>
            <a:pPr lvl="1"/>
            <a:r>
              <a:rPr lang="fi-FI" dirty="0"/>
              <a:t>1-1.5l päivässä</a:t>
            </a:r>
          </a:p>
          <a:p>
            <a:r>
              <a:rPr lang="fi-FI" dirty="0"/>
              <a:t>Mitä kasvuikäisen nuoren olisi hyvä juoda suositusten mukaan päivittäin n. 5dl?</a:t>
            </a:r>
          </a:p>
          <a:p>
            <a:pPr lvl="1"/>
            <a:r>
              <a:rPr lang="fi-FI" dirty="0"/>
              <a:t>Rasvatonta maitoa tai piimää.</a:t>
            </a:r>
          </a:p>
          <a:p>
            <a:r>
              <a:rPr lang="fi-FI" dirty="0"/>
              <a:t>Entä täysmehua?</a:t>
            </a:r>
          </a:p>
          <a:p>
            <a:pPr lvl="1"/>
            <a:r>
              <a:rPr lang="fi-FI" dirty="0"/>
              <a:t>Lasillinen (2dl)</a:t>
            </a:r>
          </a:p>
          <a:p>
            <a:r>
              <a:rPr lang="fi-FI" dirty="0"/>
              <a:t>Entäpä mehut, sokeroidut virvoitusjuomat, makeat ja rasvaiset maito- ja kaakaojuomat?</a:t>
            </a:r>
          </a:p>
          <a:p>
            <a:pPr lvl="1"/>
            <a:r>
              <a:rPr lang="fi-FI" dirty="0"/>
              <a:t>Harvoin. Näiden osuus pitäisi olla todella satunnaista.</a:t>
            </a:r>
          </a:p>
          <a:p>
            <a:r>
              <a:rPr lang="fi-FI" dirty="0"/>
              <a:t>Entä energiajuomat?</a:t>
            </a:r>
          </a:p>
          <a:p>
            <a:pPr lvl="1"/>
            <a:r>
              <a:rPr lang="fi-FI" dirty="0"/>
              <a:t>Ei ikinä.</a:t>
            </a:r>
          </a:p>
          <a:p>
            <a:pPr lvl="1"/>
            <a:r>
              <a:rPr lang="fi-FI" dirty="0"/>
              <a:t>Kofeiiniriippuvuus, vaikutus nukahtamiseen ja unenlaatuun, hammaskiille…</a:t>
            </a:r>
          </a:p>
          <a:p>
            <a:endParaRPr lang="fi-FI" dirty="0"/>
          </a:p>
        </p:txBody>
      </p:sp>
      <p:pic>
        <p:nvPicPr>
          <p:cNvPr id="1026" name="Picture 2" descr="Maidon homogenoinnilla ei merkitystä vatsaoireille - Tervevatsa">
            <a:extLst>
              <a:ext uri="{FF2B5EF4-FFF2-40B4-BE49-F238E27FC236}">
                <a16:creationId xmlns:a16="http://schemas.microsoft.com/office/drawing/2014/main" id="{0D1416D3-899C-75F2-27E3-77786EBB6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852" y="2457235"/>
            <a:ext cx="1605950" cy="240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esi vanhin voitehista? - Karkkipäivä">
            <a:extLst>
              <a:ext uri="{FF2B5EF4-FFF2-40B4-BE49-F238E27FC236}">
                <a16:creationId xmlns:a16="http://schemas.microsoft.com/office/drawing/2014/main" id="{4F1FB527-F7C3-0C6D-4E68-2C1D85F26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200" y="-276439"/>
            <a:ext cx="2047254" cy="2964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asillinen appelsiinimehua – Aineistopankin valokuva © noblige, nro 1116118">
            <a:extLst>
              <a:ext uri="{FF2B5EF4-FFF2-40B4-BE49-F238E27FC236}">
                <a16:creationId xmlns:a16="http://schemas.microsoft.com/office/drawing/2014/main" id="{5FC6FAEE-E801-E41C-7FEC-B06CDB4FD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0734" y="4615339"/>
            <a:ext cx="1609068" cy="1072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Osta Virvoitusjuomat netistä | Edullisia virvoitusjuomia netistä |  Ravintolapresto.fi">
            <a:extLst>
              <a:ext uri="{FF2B5EF4-FFF2-40B4-BE49-F238E27FC236}">
                <a16:creationId xmlns:a16="http://schemas.microsoft.com/office/drawing/2014/main" id="{170588F3-2AEA-6537-FB2A-E75CD0806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757" y="6009929"/>
            <a:ext cx="783021" cy="78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448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4D6997-D91E-83B8-DAFC-E2A759800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YDINASIAT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053C8DF-F387-7B0B-6661-60D3190BB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3289" y="1761798"/>
            <a:ext cx="11018711" cy="4238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293196"/>
      </p:ext>
    </p:extLst>
  </p:cSld>
  <p:clrMapOvr>
    <a:masterClrMapping/>
  </p:clrMapOvr>
</p:sld>
</file>

<file path=ppt/theme/theme1.xml><?xml version="1.0" encoding="utf-8"?>
<a:theme xmlns:a="http://schemas.openxmlformats.org/drawingml/2006/main" name="Rajattu">
  <a:themeElements>
    <a:clrScheme name="Rajattu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Rajattu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ajattu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Rajattu</Template>
  <TotalTime>174</TotalTime>
  <Words>561</Words>
  <Application>Microsoft Office PowerPoint</Application>
  <PresentationFormat>Laajakuva</PresentationFormat>
  <Paragraphs>91</Paragraphs>
  <Slides>14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14</vt:i4>
      </vt:variant>
    </vt:vector>
  </HeadingPairs>
  <TitlesOfParts>
    <vt:vector size="20" baseType="lpstr">
      <vt:lpstr>Aptos</vt:lpstr>
      <vt:lpstr>Arial</vt:lpstr>
      <vt:lpstr>Franklin Gothic Book</vt:lpstr>
      <vt:lpstr>Normaali järjestelmäfontti</vt:lpstr>
      <vt:lpstr>Wingdings</vt:lpstr>
      <vt:lpstr>Rajattu</vt:lpstr>
      <vt:lpstr>Terveellistä ruokaa</vt:lpstr>
      <vt:lpstr>Tavoitteet</vt:lpstr>
      <vt:lpstr>Lue kappale 6/19</vt:lpstr>
      <vt:lpstr>PowerPoint-esitys</vt:lpstr>
      <vt:lpstr>Ravitsemussuositukset perustuvat tutkittuun tietoon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JUOMISSA ON EROJA</vt:lpstr>
      <vt:lpstr>YDINASIAT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Janika Kivelä</dc:creator>
  <cp:lastModifiedBy>Janika Kivelä</cp:lastModifiedBy>
  <cp:revision>6</cp:revision>
  <dcterms:created xsi:type="dcterms:W3CDTF">2026-09-09T15:25:41Z</dcterms:created>
  <dcterms:modified xsi:type="dcterms:W3CDTF">2026-10-17T16:42:28Z</dcterms:modified>
</cp:coreProperties>
</file>