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7" r:id="rId2"/>
  </p:sldMasterIdLst>
  <p:sldIdLst>
    <p:sldId id="256" r:id="rId3"/>
    <p:sldId id="279" r:id="rId4"/>
    <p:sldId id="257" r:id="rId5"/>
    <p:sldId id="258" r:id="rId6"/>
    <p:sldId id="266" r:id="rId7"/>
    <p:sldId id="259" r:id="rId8"/>
    <p:sldId id="267" r:id="rId9"/>
    <p:sldId id="268" r:id="rId10"/>
    <p:sldId id="269" r:id="rId11"/>
    <p:sldId id="262" r:id="rId12"/>
    <p:sldId id="280" r:id="rId13"/>
    <p:sldId id="263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7" r:id="rId22"/>
    <p:sldId id="27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Johdanto" id="{DFF04C5A-33E3-47C3-BDBC-542B2642E367}">
          <p14:sldIdLst>
            <p14:sldId id="256"/>
            <p14:sldId id="279"/>
            <p14:sldId id="257"/>
            <p14:sldId id="258"/>
            <p14:sldId id="266"/>
            <p14:sldId id="259"/>
            <p14:sldId id="267"/>
            <p14:sldId id="268"/>
            <p14:sldId id="269"/>
            <p14:sldId id="262"/>
            <p14:sldId id="280"/>
            <p14:sldId id="263"/>
          </p14:sldIdLst>
        </p14:section>
        <p14:section name="Workshop" id="{C9DBCB97-FB39-4D0B-96B9-E5175F536332}">
          <p14:sldIdLst>
            <p14:sldId id="271"/>
            <p14:sldId id="272"/>
            <p14:sldId id="273"/>
            <p14:sldId id="274"/>
            <p14:sldId id="275"/>
            <p14:sldId id="276"/>
            <p14:sldId id="278"/>
            <p14:sldId id="277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1D6604-8D03-4556-8A09-C9D585531736}" v="65" dt="2019-08-26T06:38:09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99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4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9/22/2019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77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9/22/2019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8482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9/22/2019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04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311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27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422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67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3108BE-D6A1-421F-97A5-4B0CCF68A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E4B8EAF-1F33-42AC-8C5A-576202522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FF4FF1-35EE-4AF5-9127-166A1F1F3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77A908D-89D6-49B9-B800-F2F2F438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B9A35F-C4FD-4ED2-A60D-023B5339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533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9423E9-C577-484E-911D-BD055F24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773870-0311-46D1-9C09-55CFD61B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2205F91-7118-41EE-B23F-3E403693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4F414B-0B9D-43D5-A216-825BB191B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4A2D6E-F546-4047-B564-8526CC410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39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44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6A7191-2BE3-4CCE-BB71-D10B0C4A6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DEB7833-0EA6-465B-B11C-6B31C3E64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3BF474-9789-4CB3-B00E-9B377ABE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9/22/2019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E60F84F-3668-43A3-BBF5-3BAB4638C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CD507A-3A2A-4FA6-95AE-374A97A1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86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7C9B80-C261-4E5F-8DE5-3FC44071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B036BCC-5BCB-46CC-988F-5D2565076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D888894-169F-41E4-AE8E-B78B5A3D6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78DCE5A-DDAA-4E2D-9537-961BC8143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219FAE4-3583-4CD9-A5D1-5EA5EB66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72E7309-5FE5-4D8A-B8C6-08C36819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40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1FB087-250D-4DD6-8CB4-3794548E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EE8CD4-25F7-4A2A-8AFB-4034EEF0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6C2EC41-94E8-4DFA-975F-A156CF83A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393C448-D2CF-4217-9FB7-8D86C6BC1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1B33314-D59B-4F02-84CE-62A375186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95A4071-233B-47E9-A51E-EAAE863AE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B602660-BD38-4585-823F-457A2AE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E157D47-AC9E-4D3C-AAC0-4C2F0AEF1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358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28514E-62DE-4967-813C-AAAAE245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5D77189-6B44-4A6F-ABFA-50E3DC3A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C813E96-3243-42B5-8148-9CA2F220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E415642-F7F6-4E6F-AECD-81ED64C35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73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9DD232C-C3D1-4DD9-A992-0675D74D7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BE34CDC-0CD4-453D-BB09-8275D805C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A40A040-52F3-4406-AAC6-DA27F46D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97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984304-8DE5-421D-A124-75A1909F7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6C9BD7-9470-43B6-B3F4-5BD2E4B0D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5844209-71C6-4099-9877-0C3D7E349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BD6A071-5E21-4317-B9B8-12D52B8A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47552E0-E441-4B27-919F-5D349941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02D0BE5-ABD0-4925-8D02-93267C53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932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704292-768A-491F-9B2D-97983DEAD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62BC451-38EF-4625-8B6F-1E44CE08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A4EC3E9-F711-4E1C-84A4-2CF506F9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2EC5B17-C78B-4056-AB65-D65F70EB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6293DED-E5C0-470D-B663-F4D6BE25B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1EC42B1-0913-4CA3-8E6D-7632D5F1E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70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CA45EF-1ECF-4216-B6D8-254856ADE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4A1438A-ABD0-4D61-B3CA-D76E4CB22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B78CA60-1199-4592-978F-17DE9CF1C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D6CC492-E020-4866-A3D2-35DCE8F3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BE591F-5F93-4DEC-9CD4-8B51C1E2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844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A76CABF-E56A-472F-ABE5-145A1EB811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A518941-F3F5-4CE2-86E6-326329EAB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19E1809-D2A7-4229-B959-F3D11E78A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9/22/2019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D26291-B2D5-4EFC-813D-ACDD8F23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470ACF8-CF46-44FE-BC05-2D54556B2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0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2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7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00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59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18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6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1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3276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E3F8764-FB36-4F91-B980-20C00FC7C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43DCB9-8DF6-4782-B75E-27C4DDCD4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32838C-1463-46F0-A4F3-A8186113E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9/22/2019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008C3C9-F9A3-4FF1-9ABA-24FF32CD3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54E96FC-D88C-4FD9-9346-60CCC29B3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45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4EB9BC-446B-43D7-9624-1817BD58B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76250"/>
            <a:ext cx="11277600" cy="3152251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Cooper Black" panose="0208090404030B020404" pitchFamily="18" charset="0"/>
              </a:rPr>
              <a:t>Työelämätaitoja ja motivaatiota yläkoulun digiprojektista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3B10E2E-9642-41B4-AA34-360974383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150" y="3891385"/>
            <a:ext cx="9448800" cy="685800"/>
          </a:xfrm>
        </p:spPr>
        <p:txBody>
          <a:bodyPr/>
          <a:lstStyle/>
          <a:p>
            <a:r>
              <a:rPr lang="fi-FI" dirty="0"/>
              <a:t>Case </a:t>
            </a:r>
            <a:r>
              <a:rPr lang="fi-FI" dirty="0" err="1">
                <a:latin typeface="Cooper Black" panose="0208090404030B020404" pitchFamily="18" charset="0"/>
              </a:rPr>
              <a:t>GameItNow</a:t>
            </a: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A55D3F4-EE6F-42F7-B2F6-E31F97CFCDA5}"/>
              </a:ext>
            </a:extLst>
          </p:cNvPr>
          <p:cNvSpPr txBox="1"/>
          <p:nvPr/>
        </p:nvSpPr>
        <p:spPr>
          <a:xfrm>
            <a:off x="8482957" y="6211669"/>
            <a:ext cx="3009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Esa Korhonen</a:t>
            </a:r>
          </a:p>
          <a:p>
            <a:r>
              <a:rPr lang="fi-FI" dirty="0" err="1"/>
              <a:t>Hatsalan</a:t>
            </a:r>
            <a:r>
              <a:rPr lang="fi-FI" dirty="0"/>
              <a:t> klassillinen koulu</a:t>
            </a:r>
          </a:p>
        </p:txBody>
      </p:sp>
    </p:spTree>
    <p:extLst>
      <p:ext uri="{BB962C8B-B14F-4D97-AF65-F5344CB8AC3E}">
        <p14:creationId xmlns:p14="http://schemas.microsoft.com/office/powerpoint/2010/main" val="2577157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C6BB5325-C690-4380-8986-34100E231954}"/>
              </a:ext>
            </a:extLst>
          </p:cNvPr>
          <p:cNvSpPr txBox="1"/>
          <p:nvPr/>
        </p:nvSpPr>
        <p:spPr>
          <a:xfrm>
            <a:off x="331780" y="1531232"/>
            <a:ext cx="6420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>
                <a:latin typeface="Cooper Black" panose="0208090404030B020404" pitchFamily="18" charset="0"/>
              </a:rPr>
              <a:t>Syy Windows10-asennukseen.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C3177BDC-8540-4406-8410-0EA527863841}"/>
              </a:ext>
            </a:extLst>
          </p:cNvPr>
          <p:cNvSpPr txBox="1"/>
          <p:nvPr/>
        </p:nvSpPr>
        <p:spPr>
          <a:xfrm>
            <a:off x="2049127" y="3182794"/>
            <a:ext cx="3897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>
                <a:latin typeface="Cooper Black" panose="0208090404030B020404" pitchFamily="18" charset="0"/>
              </a:rPr>
              <a:t>Toimii Kuopiossa!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94A081F-C382-4F94-A805-6460D1D266E6}"/>
              </a:ext>
            </a:extLst>
          </p:cNvPr>
          <p:cNvSpPr txBox="1"/>
          <p:nvPr/>
        </p:nvSpPr>
        <p:spPr>
          <a:xfrm>
            <a:off x="3791752" y="4834356"/>
            <a:ext cx="7907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>
                <a:latin typeface="Cooper Black" panose="0208090404030B020404" pitchFamily="18" charset="0"/>
              </a:rPr>
              <a:t>Oppilas voi asentaa kehitystyökalun.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B1A3B3F-0A08-4903-BB0B-B0BFA82DC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511" y="304800"/>
            <a:ext cx="5361891" cy="151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1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E48E6A-7674-4EAE-A6F3-BEE181B93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1506200" cy="40241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4400" dirty="0">
                <a:solidFill>
                  <a:schemeClr val="bg1"/>
                </a:solidFill>
                <a:latin typeface="Cooper Black" panose="0208090404030B020404" pitchFamily="18" charset="0"/>
              </a:rPr>
              <a:t>Joskus vaikea motivoi.</a:t>
            </a:r>
          </a:p>
          <a:p>
            <a:pPr marL="0" indent="0">
              <a:buNone/>
            </a:pPr>
            <a:r>
              <a:rPr lang="fi-FI" sz="4400" dirty="0">
                <a:solidFill>
                  <a:schemeClr val="bg1"/>
                </a:solidFill>
                <a:latin typeface="Cooper Black" panose="0208090404030B020404" pitchFamily="18" charset="0"/>
              </a:rPr>
              <a:t>			Joskus se kaataa.</a:t>
            </a:r>
          </a:p>
          <a:p>
            <a:pPr marL="0" indent="0">
              <a:buNone/>
            </a:pPr>
            <a:endParaRPr lang="fi-FI" sz="4400" dirty="0">
              <a:solidFill>
                <a:schemeClr val="bg1"/>
              </a:solidFill>
              <a:latin typeface="Cooper Black" panose="0208090404030B020404" pitchFamily="18" charset="0"/>
            </a:endParaRPr>
          </a:p>
          <a:p>
            <a:pPr marL="0" indent="0">
              <a:buNone/>
            </a:pPr>
            <a:r>
              <a:rPr lang="fi-FI" sz="4400" dirty="0">
                <a:solidFill>
                  <a:schemeClr val="bg1"/>
                </a:solidFill>
                <a:latin typeface="Cooper Black" panose="0208090404030B020404" pitchFamily="18" charset="0"/>
              </a:rPr>
              <a:t>Kuopiossa vastuuhenkilö asentaa. </a:t>
            </a:r>
          </a:p>
          <a:p>
            <a:pPr marL="0" indent="0">
              <a:buNone/>
            </a:pPr>
            <a:r>
              <a:rPr lang="fi-FI" sz="4400" dirty="0">
                <a:solidFill>
                  <a:schemeClr val="bg1"/>
                </a:solidFill>
                <a:latin typeface="Cooper Black" panose="0208090404030B020404" pitchFamily="18" charset="0"/>
              </a:rPr>
              <a:t>				</a:t>
            </a:r>
          </a:p>
          <a:p>
            <a:pPr marL="0" indent="0">
              <a:buNone/>
            </a:pPr>
            <a:r>
              <a:rPr lang="fi-FI" sz="4400" dirty="0">
                <a:solidFill>
                  <a:schemeClr val="bg1"/>
                </a:solidFill>
                <a:latin typeface="Cooper Black" panose="0208090404030B020404" pitchFamily="18" charset="0"/>
              </a:rPr>
              <a:t>				Oppilaat tietävät varmasti.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4C9C7E6-56EC-485E-AFF8-817D3248F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50" b="67750" l="18278" r="82333">
                        <a14:foregroundMark x1="20167" y1="51667" x2="22278" y2="44333"/>
                        <a14:foregroundMark x1="22278" y1="44333" x2="22389" y2="44167"/>
                        <a14:foregroundMark x1="18333" y1="50500" x2="18333" y2="50500"/>
                        <a14:foregroundMark x1="37611" y1="67750" x2="37611" y2="67750"/>
                        <a14:foregroundMark x1="37389" y1="33583" x2="37389" y2="33583"/>
                        <a14:foregroundMark x1="46778" y1="54583" x2="46778" y2="54583"/>
                        <a14:foregroundMark x1="56278" y1="50750" x2="56278" y2="50750"/>
                        <a14:foregroundMark x1="66556" y1="48167" x2="66556" y2="48167"/>
                        <a14:foregroundMark x1="71111" y1="47750" x2="71111" y2="47750"/>
                        <a14:foregroundMark x1="76167" y1="47917" x2="76167" y2="47917"/>
                        <a14:foregroundMark x1="66056" y1="40333" x2="66056" y2="40333"/>
                        <a14:foregroundMark x1="36167" y1="33333" x2="36167" y2="33333"/>
                        <a14:foregroundMark x1="37889" y1="32833" x2="37889" y2="32833"/>
                        <a14:foregroundMark x1="80111" y1="48833" x2="80111" y2="48833"/>
                        <a14:foregroundMark x1="82333" y1="43417" x2="82333" y2="43417"/>
                      </a14:backgroundRemoval>
                    </a14:imgEffect>
                  </a14:imgLayer>
                </a14:imgProps>
              </a:ext>
            </a:extLst>
          </a:blip>
          <a:srcRect l="16297" t="30000" r="15555" b="30000"/>
          <a:stretch/>
        </p:blipFill>
        <p:spPr>
          <a:xfrm>
            <a:off x="6295571" y="329573"/>
            <a:ext cx="5210629" cy="203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63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D1DE98C2-5120-46F6-B214-BA62958E12C2}"/>
              </a:ext>
            </a:extLst>
          </p:cNvPr>
          <p:cNvSpPr txBox="1"/>
          <p:nvPr/>
        </p:nvSpPr>
        <p:spPr>
          <a:xfrm>
            <a:off x="3951111" y="767645"/>
            <a:ext cx="7051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800" dirty="0">
                <a:latin typeface="Cooper Black" panose="0208090404030B020404" pitchFamily="18" charset="0"/>
              </a:rPr>
              <a:t>Ruusussa on piikkejä.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E8B3C02-FC7F-4973-82B8-43E1A73AE592}"/>
              </a:ext>
            </a:extLst>
          </p:cNvPr>
          <p:cNvSpPr txBox="1"/>
          <p:nvPr/>
        </p:nvSpPr>
        <p:spPr>
          <a:xfrm>
            <a:off x="1222415" y="5259358"/>
            <a:ext cx="10565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800" dirty="0">
                <a:latin typeface="Cooper Black" panose="0208090404030B020404" pitchFamily="18" charset="0"/>
              </a:rPr>
              <a:t>Aika loppuu; saako epäonnistua?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1F428C8-C204-41F3-8568-28D31098597A}"/>
              </a:ext>
            </a:extLst>
          </p:cNvPr>
          <p:cNvSpPr txBox="1"/>
          <p:nvPr/>
        </p:nvSpPr>
        <p:spPr>
          <a:xfrm>
            <a:off x="3544749" y="3804357"/>
            <a:ext cx="4366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800" dirty="0">
                <a:latin typeface="Cooper Black" panose="0208090404030B020404" pitchFamily="18" charset="0"/>
              </a:rPr>
              <a:t>”</a:t>
            </a:r>
            <a:r>
              <a:rPr lang="fi-FI" sz="4800" dirty="0" err="1">
                <a:latin typeface="Cooper Black" panose="0208090404030B020404" pitchFamily="18" charset="0"/>
              </a:rPr>
              <a:t>Mä</a:t>
            </a:r>
            <a:r>
              <a:rPr lang="fi-FI" sz="4800" dirty="0">
                <a:latin typeface="Cooper Black" panose="0208090404030B020404" pitchFamily="18" charset="0"/>
              </a:rPr>
              <a:t> en osaa!”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CACF6798-6E3E-4A69-AFCD-E2A7D8ADB128}"/>
              </a:ext>
            </a:extLst>
          </p:cNvPr>
          <p:cNvSpPr txBox="1"/>
          <p:nvPr/>
        </p:nvSpPr>
        <p:spPr>
          <a:xfrm>
            <a:off x="784218" y="2286001"/>
            <a:ext cx="5720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800" dirty="0">
                <a:latin typeface="Cooper Black" panose="0208090404030B020404" pitchFamily="18" charset="0"/>
              </a:rPr>
              <a:t>Ryhmät hajoavat.</a:t>
            </a:r>
          </a:p>
        </p:txBody>
      </p:sp>
    </p:spTree>
    <p:extLst>
      <p:ext uri="{BB962C8B-B14F-4D97-AF65-F5344CB8AC3E}">
        <p14:creationId xmlns:p14="http://schemas.microsoft.com/office/powerpoint/2010/main" val="439156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A4B854-0B00-40F3-B74F-B8CECF752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4800" dirty="0">
                <a:latin typeface="Cooper Black" panose="0208090404030B020404" pitchFamily="18" charset="0"/>
              </a:rPr>
              <a:t>Oliko projektissa ideaa?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CE8634-4BF2-4AEE-924C-2ED414EF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94560"/>
            <a:ext cx="11601450" cy="40241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sz="4800" dirty="0">
                <a:latin typeface="Cooper Black" panose="0208090404030B020404" pitchFamily="18" charset="0"/>
              </a:rPr>
              <a:t>Tiimityö on haastavaa.</a:t>
            </a:r>
          </a:p>
          <a:p>
            <a:pPr marL="0" indent="0">
              <a:buNone/>
            </a:pPr>
            <a:endParaRPr lang="fi-FI" sz="4800" dirty="0">
              <a:latin typeface="Cooper Black" panose="0208090404030B020404" pitchFamily="18" charset="0"/>
            </a:endParaRPr>
          </a:p>
          <a:p>
            <a:pPr marL="0" indent="0">
              <a:buNone/>
            </a:pPr>
            <a:r>
              <a:rPr lang="fi-FI" sz="4800" dirty="0">
                <a:latin typeface="Cooper Black" panose="0208090404030B020404" pitchFamily="18" charset="0"/>
              </a:rPr>
              <a:t>	Ajankäyttö meni pieleen.</a:t>
            </a:r>
          </a:p>
          <a:p>
            <a:pPr marL="0" indent="0">
              <a:buNone/>
            </a:pPr>
            <a:endParaRPr lang="fi-FI" sz="4800" dirty="0">
              <a:latin typeface="Cooper Black" panose="0208090404030B020404" pitchFamily="18" charset="0"/>
            </a:endParaRPr>
          </a:p>
          <a:p>
            <a:pPr marL="0" indent="0">
              <a:buNone/>
            </a:pPr>
            <a:r>
              <a:rPr lang="fi-FI" sz="4800" dirty="0">
                <a:latin typeface="Cooper Black" panose="0208090404030B020404" pitchFamily="18" charset="0"/>
              </a:rPr>
              <a:t>		Hajonneet ryhmät vievät aikaa.</a:t>
            </a:r>
          </a:p>
        </p:txBody>
      </p:sp>
    </p:spTree>
    <p:extLst>
      <p:ext uri="{BB962C8B-B14F-4D97-AF65-F5344CB8AC3E}">
        <p14:creationId xmlns:p14="http://schemas.microsoft.com/office/powerpoint/2010/main" val="3296983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F75E54-F661-41C1-A7E2-DE99898A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4400" dirty="0">
                <a:latin typeface="Cooper Black" panose="0208090404030B020404" pitchFamily="18" charset="0"/>
              </a:rPr>
              <a:t>Taikasana: työelämätaidot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C3BA13-D9FB-4770-80D3-2AB48FE25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Itsenäinen yhteistyö on oppilaille outoa.</a:t>
            </a:r>
          </a:p>
          <a:p>
            <a:pPr marL="0" indent="0">
              <a:buNone/>
            </a:pPr>
            <a:endParaRPr lang="fi-FI" sz="4400" dirty="0">
              <a:latin typeface="Cooper Black" panose="0208090404030B020404" pitchFamily="18" charset="0"/>
            </a:endParaRP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Raportointi ja työn suunnittelu eivät tule luonnostaan.</a:t>
            </a:r>
          </a:p>
        </p:txBody>
      </p:sp>
    </p:spTree>
    <p:extLst>
      <p:ext uri="{BB962C8B-B14F-4D97-AF65-F5344CB8AC3E}">
        <p14:creationId xmlns:p14="http://schemas.microsoft.com/office/powerpoint/2010/main" val="4255106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A9B41D-B9FE-4BF3-97FC-0CE078E3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4400" dirty="0">
                <a:latin typeface="Cooper Black" panose="0208090404030B020404" pitchFamily="18" charset="0"/>
              </a:rPr>
              <a:t>Taikasana: </a:t>
            </a:r>
            <a:br>
              <a:rPr lang="fi-FI" sz="4400" dirty="0">
                <a:latin typeface="Cooper Black" panose="0208090404030B020404" pitchFamily="18" charset="0"/>
              </a:rPr>
            </a:br>
            <a:r>
              <a:rPr lang="fi-FI" sz="4400" dirty="0">
                <a:latin typeface="Cooper Black" panose="0208090404030B020404" pitchFamily="18" charset="0"/>
              </a:rPr>
              <a:t>Sisäinen motivaatio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125AB1-2B58-45D8-A150-B66FD14FF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472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Haluaako oppilas kiinnostua?</a:t>
            </a: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				Mistä oppilas innostuu?</a:t>
            </a:r>
          </a:p>
          <a:p>
            <a:pPr marL="0" indent="0">
              <a:buNone/>
            </a:pPr>
            <a:endParaRPr lang="fi-FI" sz="4400" dirty="0">
              <a:latin typeface="Cooper Black" panose="0208090404030B020404" pitchFamily="18" charset="0"/>
            </a:endParaRP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Haluaako oppilas opiskella itsenäisesti? </a:t>
            </a: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							Miksi?</a:t>
            </a:r>
          </a:p>
        </p:txBody>
      </p:sp>
    </p:spTree>
    <p:extLst>
      <p:ext uri="{BB962C8B-B14F-4D97-AF65-F5344CB8AC3E}">
        <p14:creationId xmlns:p14="http://schemas.microsoft.com/office/powerpoint/2010/main" val="562692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6AB607-41A9-4882-BB06-8341A932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4400" dirty="0">
                <a:latin typeface="Cooper Black" panose="0208090404030B020404" pitchFamily="18" charset="0"/>
              </a:rPr>
              <a:t>Osaako opettaja </a:t>
            </a:r>
            <a:br>
              <a:rPr lang="fi-FI" sz="4400" dirty="0">
                <a:latin typeface="Cooper Black" panose="0208090404030B020404" pitchFamily="18" charset="0"/>
              </a:rPr>
            </a:br>
            <a:r>
              <a:rPr lang="fi-FI" sz="4400" dirty="0">
                <a:latin typeface="Cooper Black" panose="0208090404030B020404" pitchFamily="18" charset="0"/>
              </a:rPr>
              <a:t>päästää irti ratista?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40C1EF-9F52-4382-B49F-B7C7CB917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4729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Voiko oppilaaseen luottaa?</a:t>
            </a:r>
          </a:p>
          <a:p>
            <a:pPr marL="0" indent="0">
              <a:buNone/>
            </a:pPr>
            <a:endParaRPr lang="fi-FI" sz="4400" dirty="0">
              <a:latin typeface="Cooper Black" panose="0208090404030B020404" pitchFamily="18" charset="0"/>
            </a:endParaRP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Tuleeko valmista?</a:t>
            </a:r>
          </a:p>
          <a:p>
            <a:pPr marL="0" indent="0">
              <a:buNone/>
            </a:pPr>
            <a:endParaRPr lang="fi-FI" sz="4400" dirty="0">
              <a:latin typeface="Cooper Black" panose="0208090404030B020404" pitchFamily="18" charset="0"/>
            </a:endParaRP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Miten tukea, miten auttaa?</a:t>
            </a: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		</a:t>
            </a:r>
            <a:r>
              <a:rPr lang="fi-FI" sz="4400">
                <a:latin typeface="Cooper Black" panose="0208090404030B020404" pitchFamily="18" charset="0"/>
              </a:rPr>
              <a:t>	Täytyykö </a:t>
            </a:r>
            <a:r>
              <a:rPr lang="fi-FI" sz="4400" dirty="0">
                <a:latin typeface="Cooper Black" panose="0208090404030B020404" pitchFamily="18" charset="0"/>
              </a:rPr>
              <a:t>opettajan osata</a:t>
            </a: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					 kaikki itse ensin?</a:t>
            </a:r>
          </a:p>
        </p:txBody>
      </p:sp>
    </p:spTree>
    <p:extLst>
      <p:ext uri="{BB962C8B-B14F-4D97-AF65-F5344CB8AC3E}">
        <p14:creationId xmlns:p14="http://schemas.microsoft.com/office/powerpoint/2010/main" val="3247083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5AE95D-C4DA-4DC3-9F94-0345438D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64373"/>
            <a:ext cx="10534650" cy="1293028"/>
          </a:xfrm>
        </p:spPr>
        <p:txBody>
          <a:bodyPr>
            <a:noAutofit/>
          </a:bodyPr>
          <a:lstStyle/>
          <a:p>
            <a:r>
              <a:rPr lang="fi-FI" sz="4400" dirty="0">
                <a:latin typeface="Cooper Black" panose="0208090404030B020404" pitchFamily="18" charset="0"/>
              </a:rPr>
              <a:t>Voiko tulevaisuustaidot tai työelämätaidot ottaa  </a:t>
            </a:r>
            <a:br>
              <a:rPr lang="fi-FI" sz="4400" dirty="0">
                <a:latin typeface="Cooper Black" panose="0208090404030B020404" pitchFamily="18" charset="0"/>
              </a:rPr>
            </a:br>
            <a:r>
              <a:rPr lang="fi-FI" sz="4400" dirty="0">
                <a:latin typeface="Cooper Black" panose="0208090404030B020404" pitchFamily="18" charset="0"/>
              </a:rPr>
              <a:t>mukaan opetukseen?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7880C3-7521-4085-986D-E66C389F1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2533650"/>
            <a:ext cx="11925300" cy="368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Motivoiko ajatus?</a:t>
            </a:r>
          </a:p>
          <a:p>
            <a:pPr marL="0" indent="0">
              <a:buNone/>
            </a:pPr>
            <a:endParaRPr lang="fi-FI" sz="4400" dirty="0">
              <a:latin typeface="Cooper Black" panose="0208090404030B020404" pitchFamily="18" charset="0"/>
            </a:endParaRP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		Onko kyse monialaisesta</a:t>
            </a: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			kokonaisuudesta </a:t>
            </a: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				vai perusopetuksesta?</a:t>
            </a:r>
          </a:p>
        </p:txBody>
      </p:sp>
    </p:spTree>
    <p:extLst>
      <p:ext uri="{BB962C8B-B14F-4D97-AF65-F5344CB8AC3E}">
        <p14:creationId xmlns:p14="http://schemas.microsoft.com/office/powerpoint/2010/main" val="611975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9" name="Rectangle 13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63DF4F1-3F21-43A2-99D0-B7614DDF8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/>
              <a:t>Hajonneet ryhmät mukaan työelämätaitoihin.</a:t>
            </a:r>
            <a:br>
              <a:rPr lang="en-US" sz="2600"/>
            </a:br>
            <a:br>
              <a:rPr lang="en-US" sz="2600"/>
            </a:br>
            <a:r>
              <a:rPr lang="en-US" sz="2600"/>
              <a:t>Anna tilaa, jos se on mahdollista!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94589AA-0849-4AEE-B61F-409FCF74E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67" b="6433"/>
          <a:stretch/>
        </p:blipFill>
        <p:spPr>
          <a:xfrm>
            <a:off x="5046653" y="1761101"/>
            <a:ext cx="6177937" cy="34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43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9E8248-2B1F-4D26-A61A-EE6389BC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764373"/>
            <a:ext cx="9474200" cy="1293028"/>
          </a:xfrm>
        </p:spPr>
        <p:txBody>
          <a:bodyPr/>
          <a:lstStyle/>
          <a:p>
            <a:r>
              <a:rPr lang="fi-FI" dirty="0" err="1">
                <a:latin typeface="Cooper Black" panose="0208090404030B020404" pitchFamily="18" charset="0"/>
              </a:rPr>
              <a:t>Failure</a:t>
            </a:r>
            <a:r>
              <a:rPr lang="fi-FI" dirty="0">
                <a:latin typeface="Cooper Black" panose="0208090404030B020404" pitchFamily="18" charset="0"/>
              </a:rPr>
              <a:t> is </a:t>
            </a:r>
            <a:r>
              <a:rPr lang="fi-FI" dirty="0" err="1">
                <a:latin typeface="Cooper Black" panose="0208090404030B020404" pitchFamily="18" charset="0"/>
              </a:rPr>
              <a:t>always</a:t>
            </a:r>
            <a:r>
              <a:rPr lang="fi-FI" dirty="0">
                <a:latin typeface="Cooper Black" panose="0208090404030B020404" pitchFamily="18" charset="0"/>
              </a:rPr>
              <a:t> an option.</a:t>
            </a:r>
            <a:br>
              <a:rPr lang="fi-FI" dirty="0">
                <a:latin typeface="Cooper Black" panose="0208090404030B020404" pitchFamily="18" charset="0"/>
              </a:rPr>
            </a:br>
            <a:r>
              <a:rPr lang="fi-FI" dirty="0">
                <a:latin typeface="Cooper Black" panose="0208090404030B020404" pitchFamily="18" charset="0"/>
              </a:rPr>
              <a:t>- </a:t>
            </a:r>
            <a:r>
              <a:rPr lang="fi-FI" sz="2400" dirty="0">
                <a:latin typeface="Cooper Black" panose="0208090404030B020404" pitchFamily="18" charset="0"/>
              </a:rPr>
              <a:t>Adam </a:t>
            </a:r>
            <a:r>
              <a:rPr lang="fi-FI" sz="2400" dirty="0" err="1">
                <a:latin typeface="Cooper Black" panose="0208090404030B020404" pitchFamily="18" charset="0"/>
              </a:rPr>
              <a:t>Savage</a:t>
            </a:r>
            <a:r>
              <a:rPr lang="fi-FI" sz="2400" dirty="0">
                <a:latin typeface="Cooper Black" panose="0208090404030B020404" pitchFamily="18" charset="0"/>
              </a:rPr>
              <a:t> / </a:t>
            </a:r>
            <a:r>
              <a:rPr lang="fi-FI" sz="2400" dirty="0" err="1">
                <a:latin typeface="Cooper Black" panose="0208090404030B020404" pitchFamily="18" charset="0"/>
              </a:rPr>
              <a:t>Mythbusters</a:t>
            </a:r>
            <a:r>
              <a:rPr lang="fi-FI" sz="2400" dirty="0">
                <a:latin typeface="Cooper Black" panose="0208090404030B020404" pitchFamily="18" charset="0"/>
              </a:rPr>
              <a:t> </a:t>
            </a:r>
            <a:endParaRPr lang="fi-FI" dirty="0">
              <a:latin typeface="Cooper Black" panose="0208090404030B020404" pitchFamily="18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53F2C2-7455-4639-B807-DD9E51503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670629"/>
            <a:ext cx="10820400" cy="3548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Yhteisopettajuus </a:t>
            </a:r>
            <a:r>
              <a:rPr lang="fi-FI" sz="4400" dirty="0" err="1">
                <a:latin typeface="Cooper Black" panose="0208090404030B020404" pitchFamily="18" charset="0"/>
              </a:rPr>
              <a:t>vs</a:t>
            </a:r>
            <a:r>
              <a:rPr lang="fi-FI" sz="4400" dirty="0">
                <a:latin typeface="Cooper Black" panose="0208090404030B020404" pitchFamily="18" charset="0"/>
              </a:rPr>
              <a:t> </a:t>
            </a: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			perinteinen luokanhallinta</a:t>
            </a:r>
          </a:p>
          <a:p>
            <a:pPr marL="0" indent="0">
              <a:buNone/>
            </a:pPr>
            <a:endParaRPr lang="fi-FI" sz="4400" dirty="0">
              <a:latin typeface="Cooper Black" panose="0208090404030B020404" pitchFamily="18" charset="0"/>
            </a:endParaRP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Tarvitseeko tuotoksen valmistua, että siitä voi iloita?</a:t>
            </a:r>
          </a:p>
        </p:txBody>
      </p:sp>
    </p:spTree>
    <p:extLst>
      <p:ext uri="{BB962C8B-B14F-4D97-AF65-F5344CB8AC3E}">
        <p14:creationId xmlns:p14="http://schemas.microsoft.com/office/powerpoint/2010/main" val="4271834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FC5FCF-B3C7-4A65-806F-7F74521A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Cooper Black" panose="0208090404030B020404" pitchFamily="18" charset="0"/>
              </a:rPr>
              <a:t>Digiprojekti: tietokonepeli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484C6E-820B-4E96-A94F-9C6EDD6C9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4000" dirty="0">
                <a:solidFill>
                  <a:schemeClr val="bg1"/>
                </a:solidFill>
                <a:latin typeface="Cooper Black" panose="0208090404030B020404" pitchFamily="18" charset="0"/>
              </a:rPr>
              <a:t>Pelintekokilpailukutsu aiheutti kuhinaa.</a:t>
            </a:r>
          </a:p>
          <a:p>
            <a:pPr marL="0" indent="0">
              <a:buNone/>
            </a:pPr>
            <a:endParaRPr lang="fi-FI" sz="4000" dirty="0">
              <a:solidFill>
                <a:schemeClr val="bg1"/>
              </a:solidFill>
              <a:latin typeface="Cooper Black" panose="0208090404030B020404" pitchFamily="18" charset="0"/>
            </a:endParaRPr>
          </a:p>
          <a:p>
            <a:pPr marL="0" indent="0">
              <a:buNone/>
            </a:pPr>
            <a:r>
              <a:rPr lang="fi-FI" sz="4000" dirty="0">
                <a:solidFill>
                  <a:schemeClr val="bg1"/>
                </a:solidFill>
                <a:latin typeface="Cooper Black" panose="0208090404030B020404" pitchFamily="18" charset="0"/>
              </a:rPr>
              <a:t>	Osaanko johtaa?</a:t>
            </a:r>
          </a:p>
          <a:p>
            <a:pPr marL="0" indent="0">
              <a:buNone/>
            </a:pPr>
            <a:endParaRPr lang="fi-FI" sz="4000" dirty="0">
              <a:solidFill>
                <a:schemeClr val="bg1"/>
              </a:solidFill>
              <a:latin typeface="Cooper Black" panose="0208090404030B020404" pitchFamily="18" charset="0"/>
            </a:endParaRPr>
          </a:p>
          <a:p>
            <a:pPr marL="0" indent="0">
              <a:buNone/>
            </a:pPr>
            <a:r>
              <a:rPr lang="fi-FI" sz="4000" dirty="0">
                <a:solidFill>
                  <a:schemeClr val="bg1"/>
                </a:solidFill>
                <a:latin typeface="Cooper Black" panose="0208090404030B020404" pitchFamily="18" charset="0"/>
              </a:rPr>
              <a:t>		Innostuvatko oppilaat?</a:t>
            </a:r>
          </a:p>
          <a:p>
            <a:pPr marL="0" indent="0">
              <a:buNone/>
            </a:pPr>
            <a:endParaRPr lang="fi-FI" sz="4000" dirty="0">
              <a:solidFill>
                <a:schemeClr val="bg1"/>
              </a:solidFill>
              <a:latin typeface="Cooper Black" panose="0208090404030B020404" pitchFamily="18" charset="0"/>
            </a:endParaRPr>
          </a:p>
          <a:p>
            <a:pPr marL="0" indent="0">
              <a:buNone/>
            </a:pPr>
            <a:r>
              <a:rPr lang="fi-FI" sz="4000" dirty="0">
                <a:solidFill>
                  <a:schemeClr val="bg1"/>
                </a:solidFill>
                <a:latin typeface="Cooper Black" panose="0208090404030B020404" pitchFamily="18" charset="0"/>
              </a:rPr>
              <a:t>			Tuleeko tästä mitään?</a:t>
            </a:r>
          </a:p>
        </p:txBody>
      </p:sp>
    </p:spTree>
    <p:extLst>
      <p:ext uri="{BB962C8B-B14F-4D97-AF65-F5344CB8AC3E}">
        <p14:creationId xmlns:p14="http://schemas.microsoft.com/office/powerpoint/2010/main" val="3018296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F39DE6-63B5-48A3-9EB1-21DDC47A0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ooper Black" panose="0208090404030B020404" pitchFamily="18" charset="0"/>
              </a:rPr>
              <a:t>kaaosta ei voi välttää…</a:t>
            </a:r>
            <a:br>
              <a:rPr lang="fi-FI" dirty="0">
                <a:latin typeface="Cooper Black" panose="0208090404030B020404" pitchFamily="18" charset="0"/>
              </a:rPr>
            </a:br>
            <a:r>
              <a:rPr lang="fi-FI" dirty="0">
                <a:latin typeface="Cooper Black" panose="0208090404030B020404" pitchFamily="18" charset="0"/>
              </a:rPr>
              <a:t>vai voiko?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85F6BC-B166-4FA1-89B5-B227F9A9D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15771"/>
            <a:ext cx="10820400" cy="340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Löydä juttu, joka motivoi tai kiinnostaa.</a:t>
            </a:r>
          </a:p>
          <a:p>
            <a:pPr marL="0" indent="0">
              <a:buNone/>
            </a:pPr>
            <a:endParaRPr lang="fi-FI" sz="4400" dirty="0">
              <a:latin typeface="Cooper Black" panose="0208090404030B020404" pitchFamily="18" charset="0"/>
            </a:endParaRPr>
          </a:p>
          <a:p>
            <a:pPr marL="0" indent="0">
              <a:buNone/>
            </a:pPr>
            <a:r>
              <a:rPr lang="fi-FI" sz="4400" dirty="0">
                <a:latin typeface="Cooper Black" panose="0208090404030B020404" pitchFamily="18" charset="0"/>
              </a:rPr>
              <a:t>			Hyväksy kaaos!</a:t>
            </a:r>
          </a:p>
        </p:txBody>
      </p:sp>
    </p:spTree>
    <p:extLst>
      <p:ext uri="{BB962C8B-B14F-4D97-AF65-F5344CB8AC3E}">
        <p14:creationId xmlns:p14="http://schemas.microsoft.com/office/powerpoint/2010/main" val="1677558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uvahaun tulos haulle rovio logo">
            <a:extLst>
              <a:ext uri="{FF2B5EF4-FFF2-40B4-BE49-F238E27FC236}">
                <a16:creationId xmlns:a16="http://schemas.microsoft.com/office/drawing/2014/main" id="{7779CA98-6F5A-4A04-A951-F573A4984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46" y="2262785"/>
            <a:ext cx="2947036" cy="294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uvahaun tulos haulle supercell logo">
            <a:extLst>
              <a:ext uri="{FF2B5EF4-FFF2-40B4-BE49-F238E27FC236}">
                <a16:creationId xmlns:a16="http://schemas.microsoft.com/office/drawing/2014/main" id="{3F284C68-49A5-4D0F-A9BC-176E9EFE9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2262785"/>
            <a:ext cx="3625245" cy="294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31050DD4-2787-465B-BE1F-029463A5C4C1}"/>
              </a:ext>
            </a:extLst>
          </p:cNvPr>
          <p:cNvSpPr/>
          <p:nvPr/>
        </p:nvSpPr>
        <p:spPr>
          <a:xfrm>
            <a:off x="8180109" y="2262785"/>
            <a:ext cx="3625245" cy="29470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3900" dirty="0">
                <a:solidFill>
                  <a:schemeClr val="bg1"/>
                </a:solidFill>
                <a:latin typeface="Cooper Black" panose="0208090404030B020404" pitchFamily="18" charset="0"/>
              </a:rPr>
              <a:t>?</a:t>
            </a:r>
            <a:endParaRPr lang="fi-FI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6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F4B7C64D-FBD2-473B-9813-CD0E8ACFE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2" t="29988" r="11054" b="23113"/>
          <a:stretch/>
        </p:blipFill>
        <p:spPr>
          <a:xfrm>
            <a:off x="432657" y="1560595"/>
            <a:ext cx="11326686" cy="37368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2970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86809430-56A5-4A21-B21C-EC9D1A782FF3}"/>
              </a:ext>
            </a:extLst>
          </p:cNvPr>
          <p:cNvSpPr txBox="1"/>
          <p:nvPr/>
        </p:nvSpPr>
        <p:spPr>
          <a:xfrm>
            <a:off x="923924" y="2207567"/>
            <a:ext cx="6086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>
                <a:latin typeface="Cooper Black" panose="0208090404030B020404" pitchFamily="18" charset="0"/>
              </a:rPr>
              <a:t>Ohjelmointi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8C3EB82-5516-410E-84E8-855849C61D08}"/>
              </a:ext>
            </a:extLst>
          </p:cNvPr>
          <p:cNvSpPr txBox="1"/>
          <p:nvPr/>
        </p:nvSpPr>
        <p:spPr>
          <a:xfrm>
            <a:off x="5605463" y="1189925"/>
            <a:ext cx="6586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>
                <a:latin typeface="Cooper Black" panose="0208090404030B020404" pitchFamily="18" charset="0"/>
              </a:rPr>
              <a:t>Kuvankäsittely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68F25FE-5C87-4B1F-9F26-8DEA7475329F}"/>
              </a:ext>
            </a:extLst>
          </p:cNvPr>
          <p:cNvSpPr txBox="1"/>
          <p:nvPr/>
        </p:nvSpPr>
        <p:spPr>
          <a:xfrm>
            <a:off x="5919787" y="3429000"/>
            <a:ext cx="5957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>
                <a:latin typeface="Cooper Black" panose="0208090404030B020404" pitchFamily="18" charset="0"/>
              </a:rPr>
              <a:t>Projektityötaito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43B8029-0D20-45A0-95C6-D7B50A31BB8D}"/>
              </a:ext>
            </a:extLst>
          </p:cNvPr>
          <p:cNvSpPr txBox="1"/>
          <p:nvPr/>
        </p:nvSpPr>
        <p:spPr>
          <a:xfrm>
            <a:off x="3967162" y="5387401"/>
            <a:ext cx="4548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latin typeface="Cooper Black" panose="0208090404030B020404" pitchFamily="18" charset="0"/>
              </a:rPr>
              <a:t>Musiikki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622A82E-EC2C-4549-B984-160A034DB144}"/>
              </a:ext>
            </a:extLst>
          </p:cNvPr>
          <p:cNvSpPr txBox="1"/>
          <p:nvPr/>
        </p:nvSpPr>
        <p:spPr>
          <a:xfrm>
            <a:off x="923924" y="4164419"/>
            <a:ext cx="4148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>
                <a:latin typeface="Cooper Black" panose="0208090404030B020404" pitchFamily="18" charset="0"/>
              </a:rPr>
              <a:t>Ajanhallinta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CC9B995-BA77-4F97-98C7-2A64CA1935B9}"/>
              </a:ext>
            </a:extLst>
          </p:cNvPr>
          <p:cNvSpPr txBox="1"/>
          <p:nvPr/>
        </p:nvSpPr>
        <p:spPr>
          <a:xfrm>
            <a:off x="6441280" y="4679515"/>
            <a:ext cx="4148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latin typeface="Cooper Black" panose="0208090404030B020404" pitchFamily="18" charset="0"/>
              </a:rPr>
              <a:t>Dokumentointi</a:t>
            </a:r>
          </a:p>
        </p:txBody>
      </p:sp>
    </p:spTree>
    <p:extLst>
      <p:ext uri="{BB962C8B-B14F-4D97-AF65-F5344CB8AC3E}">
        <p14:creationId xmlns:p14="http://schemas.microsoft.com/office/powerpoint/2010/main" val="3118901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6ABF8FE-F07D-4439-962B-35974EF08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8" t="20664" r="8730" b="22099"/>
          <a:stretch/>
        </p:blipFill>
        <p:spPr>
          <a:xfrm rot="20622248">
            <a:off x="639464" y="1362408"/>
            <a:ext cx="6873631" cy="38870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F74427E-16AB-43C8-A83A-2CFAEB67E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3670">
            <a:off x="5327079" y="802216"/>
            <a:ext cx="5302133" cy="3976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0CE48E9-3CB2-4985-8FCC-5273212A3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92997">
            <a:off x="1112766" y="1959096"/>
            <a:ext cx="4641817" cy="3481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F67F2289-E312-454D-8F92-57CE15313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4293">
            <a:off x="6239543" y="1959096"/>
            <a:ext cx="4641817" cy="3481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A6F6805-84BB-4E80-AAA8-4F991E4DC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319">
            <a:off x="5344876" y="343267"/>
            <a:ext cx="4668523" cy="6224698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060CEDCD-D68A-4D66-9187-5DD667CCF7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64" t="24447" b="1796"/>
          <a:stretch/>
        </p:blipFill>
        <p:spPr>
          <a:xfrm rot="21285763">
            <a:off x="1567906" y="403729"/>
            <a:ext cx="5016744" cy="505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8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7D631EEC-A56E-4226-A9ED-6763EDC19F36}"/>
              </a:ext>
            </a:extLst>
          </p:cNvPr>
          <p:cNvSpPr txBox="1"/>
          <p:nvPr/>
        </p:nvSpPr>
        <p:spPr>
          <a:xfrm>
            <a:off x="3576266" y="303078"/>
            <a:ext cx="7107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>
                <a:latin typeface="Cooper Black" panose="0208090404030B020404" pitchFamily="18" charset="0"/>
              </a:rPr>
              <a:t>Pelinteko on innostusta!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7175AFA-8DFA-42D1-8D86-13A720A23EAA}"/>
              </a:ext>
            </a:extLst>
          </p:cNvPr>
          <p:cNvSpPr txBox="1"/>
          <p:nvPr/>
        </p:nvSpPr>
        <p:spPr>
          <a:xfrm>
            <a:off x="829876" y="1982848"/>
            <a:ext cx="5929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latin typeface="Cooper Black" panose="0208090404030B020404" pitchFamily="18" charset="0"/>
              </a:rPr>
              <a:t>Motivoi uudella tavalla tekemiseen!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5C3A38F-D0D5-4DDB-A94E-715378C2F859}"/>
              </a:ext>
            </a:extLst>
          </p:cNvPr>
          <p:cNvSpPr txBox="1"/>
          <p:nvPr/>
        </p:nvSpPr>
        <p:spPr>
          <a:xfrm>
            <a:off x="5440009" y="3674823"/>
            <a:ext cx="5929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latin typeface="Cooper Black" panose="0208090404030B020404" pitchFamily="18" charset="0"/>
              </a:rPr>
              <a:t>Monialainen ryhmätyö.</a:t>
            </a:r>
          </a:p>
          <a:p>
            <a:r>
              <a:rPr lang="fi-FI" sz="3600" dirty="0">
                <a:latin typeface="Cooper Black" panose="0208090404030B020404" pitchFamily="18" charset="0"/>
              </a:rPr>
              <a:t>Missä SINÄ olet hyvä?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01C8D0E8-FA41-47FD-9CAA-31B7FBED9DA3}"/>
              </a:ext>
            </a:extLst>
          </p:cNvPr>
          <p:cNvSpPr txBox="1"/>
          <p:nvPr/>
        </p:nvSpPr>
        <p:spPr>
          <a:xfrm>
            <a:off x="3576266" y="5102802"/>
            <a:ext cx="5929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latin typeface="Cooper Black" panose="0208090404030B020404" pitchFamily="18" charset="0"/>
              </a:rPr>
              <a:t>Laiva ilman kapteenia ei löydä satamaan.</a:t>
            </a:r>
          </a:p>
        </p:txBody>
      </p:sp>
    </p:spTree>
    <p:extLst>
      <p:ext uri="{BB962C8B-B14F-4D97-AF65-F5344CB8AC3E}">
        <p14:creationId xmlns:p14="http://schemas.microsoft.com/office/powerpoint/2010/main" val="281204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985C4B9-DDE9-496C-8388-0518F3D70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1337">
            <a:off x="847343" y="1282028"/>
            <a:ext cx="6065520" cy="4549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493B05B-1E4A-4E6E-905D-FB1815F41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18" t="21114" r="19428" b="16717"/>
          <a:stretch/>
        </p:blipFill>
        <p:spPr>
          <a:xfrm rot="722965">
            <a:off x="3441498" y="904146"/>
            <a:ext cx="8341152" cy="4802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45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190424_093211">
            <a:hlinkClick r:id="" action="ppaction://media"/>
            <a:extLst>
              <a:ext uri="{FF2B5EF4-FFF2-40B4-BE49-F238E27FC236}">
                <a16:creationId xmlns:a16="http://schemas.microsoft.com/office/drawing/2014/main" id="{7C85B4CF-DB81-4EB8-AD76-57046B91E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925" t="17518" r="15290" b="6050"/>
          <a:stretch/>
        </p:blipFill>
        <p:spPr>
          <a:xfrm>
            <a:off x="1404000" y="1584000"/>
            <a:ext cx="8388000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190424_094404">
            <a:hlinkClick r:id="" action="ppaction://media"/>
            <a:extLst>
              <a:ext uri="{FF2B5EF4-FFF2-40B4-BE49-F238E27FC236}">
                <a16:creationId xmlns:a16="http://schemas.microsoft.com/office/drawing/2014/main" id="{FEDB06AC-06BF-4754-977D-65A435A506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551" t="16235" r="24012" b="12874"/>
          <a:stretch/>
        </p:blipFill>
        <p:spPr>
          <a:xfrm>
            <a:off x="1974348" y="616579"/>
            <a:ext cx="8243303" cy="562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8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ivistymisjuova">
  <a:themeElements>
    <a:clrScheme name="Tiivistymisjuov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Tiivistymisjuov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iivistymisjuov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163</Words>
  <Application>Microsoft Office PowerPoint</Application>
  <PresentationFormat>Laajakuva</PresentationFormat>
  <Paragraphs>77</Paragraphs>
  <Slides>21</Slides>
  <Notes>0</Notes>
  <HiddenSlides>0</HiddenSlides>
  <MMClips>2</MMClip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21</vt:i4>
      </vt:variant>
    </vt:vector>
  </HeadingPairs>
  <TitlesOfParts>
    <vt:vector size="23" baseType="lpstr">
      <vt:lpstr>Tiivistymisjuova</vt:lpstr>
      <vt:lpstr>Office-teema</vt:lpstr>
      <vt:lpstr>Työelämätaitoja ja motivaatiota yläkoulun digiprojektista</vt:lpstr>
      <vt:lpstr>Digiprojekti: tietokonepeli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Oliko projektissa ideaa?</vt:lpstr>
      <vt:lpstr>Taikasana: työelämätaidot</vt:lpstr>
      <vt:lpstr>Taikasana:  Sisäinen motivaatio</vt:lpstr>
      <vt:lpstr>Osaako opettaja  päästää irti ratista?</vt:lpstr>
      <vt:lpstr>Voiko tulevaisuustaidot tai työelämätaidot ottaa   mukaan opetukseen?</vt:lpstr>
      <vt:lpstr>Hajonneet ryhmät mukaan työelämätaitoihin.  Anna tilaa, jos se on mahdollista!</vt:lpstr>
      <vt:lpstr>Failure is always an option. - Adam Savage / Mythbusters </vt:lpstr>
      <vt:lpstr>kaaosta ei voi välttää… vai voiko?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Työelämätaitoja ja motivaatiota yläkoulun digiprojektista</dc:title>
  <dc:creator>Korhonen Esa Antero</dc:creator>
  <cp:lastModifiedBy>Korhonen Esa Antero</cp:lastModifiedBy>
  <cp:revision>3</cp:revision>
  <dcterms:created xsi:type="dcterms:W3CDTF">2019-08-27T09:28:45Z</dcterms:created>
  <dcterms:modified xsi:type="dcterms:W3CDTF">2019-09-22T11:15:44Z</dcterms:modified>
</cp:coreProperties>
</file>