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4" r:id="rId2"/>
    <p:sldId id="257" r:id="rId3"/>
    <p:sldId id="268" r:id="rId4"/>
    <p:sldId id="267" r:id="rId5"/>
    <p:sldId id="256" r:id="rId6"/>
    <p:sldId id="261" r:id="rId7"/>
    <p:sldId id="258" r:id="rId8"/>
    <p:sldId id="259" r:id="rId9"/>
    <p:sldId id="260" r:id="rId10"/>
    <p:sldId id="262" r:id="rId11"/>
    <p:sldId id="263" r:id="rId12"/>
    <p:sldId id="282" r:id="rId13"/>
    <p:sldId id="269" r:id="rId14"/>
    <p:sldId id="265" r:id="rId15"/>
    <p:sldId id="283" r:id="rId16"/>
    <p:sldId id="271" r:id="rId17"/>
    <p:sldId id="270" r:id="rId18"/>
    <p:sldId id="279" r:id="rId19"/>
    <p:sldId id="272" r:id="rId20"/>
    <p:sldId id="273" r:id="rId21"/>
    <p:sldId id="284" r:id="rId22"/>
    <p:sldId id="274" r:id="rId23"/>
    <p:sldId id="281" r:id="rId24"/>
    <p:sldId id="280" r:id="rId25"/>
    <p:sldId id="275" r:id="rId26"/>
    <p:sldId id="276" r:id="rId27"/>
    <p:sldId id="277" r:id="rId28"/>
    <p:sldId id="278" r:id="rId29"/>
    <p:sldId id="285" r:id="rId30"/>
    <p:sldId id="286" r:id="rId31"/>
    <p:sldId id="287" r:id="rId32"/>
    <p:sldId id="288" r:id="rId3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3" autoAdjust="0"/>
    <p:restoredTop sz="94249" autoAdjust="0"/>
  </p:normalViewPr>
  <p:slideViewPr>
    <p:cSldViewPr snapToGrid="0">
      <p:cViewPr varScale="1">
        <p:scale>
          <a:sx n="68" d="100"/>
          <a:sy n="68" d="100"/>
        </p:scale>
        <p:origin x="84" y="60"/>
      </p:cViewPr>
      <p:guideLst/>
    </p:cSldViewPr>
  </p:slideViewPr>
  <p:outlineViewPr>
    <p:cViewPr>
      <p:scale>
        <a:sx n="33" d="100"/>
        <a:sy n="33" d="100"/>
      </p:scale>
      <p:origin x="0" y="-259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13.11.2017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6912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13.11.2017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11895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13.11.2017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8077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13.11.2017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64317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A02ABAE3-D89C-4001-9AEC-5083F82B749C}" type="datetimeFigureOut">
              <a:rPr lang="fi-FI" smtClean="0"/>
              <a:t>13.11.2017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20419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A02ABAE3-D89C-4001-9AEC-5083F82B749C}" type="datetimeFigureOut">
              <a:rPr lang="fi-FI" smtClean="0"/>
              <a:t>13.11.2017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725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ots. perustyyl. napsautt.</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A02ABAE3-D89C-4001-9AEC-5083F82B749C}" type="datetimeFigureOut">
              <a:rPr lang="fi-FI" smtClean="0"/>
              <a:t>13.11.2017</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78757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fld id="{A02ABAE3-D89C-4001-9AEC-5083F82B749C}" type="datetimeFigureOut">
              <a:rPr lang="fi-FI" smtClean="0"/>
              <a:t>13.11.2017</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86192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ABAE3-D89C-4001-9AEC-5083F82B749C}" type="datetimeFigureOut">
              <a:rPr lang="fi-FI" smtClean="0"/>
              <a:t>13.11.2017</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9251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A02ABAE3-D89C-4001-9AEC-5083F82B749C}" type="datetimeFigureOut">
              <a:rPr lang="fi-FI" smtClean="0"/>
              <a:t>13.11.2017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07264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A02ABAE3-D89C-4001-9AEC-5083F82B749C}" type="datetimeFigureOut">
              <a:rPr lang="fi-FI" smtClean="0"/>
              <a:t>13.11.2017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55329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ABAE3-D89C-4001-9AEC-5083F82B749C}" type="datetimeFigureOut">
              <a:rPr lang="fi-FI" smtClean="0"/>
              <a:t>13.11.2017</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814339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UrYkUqD5dy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VUjJE1pdxC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45A9C9-CBC4-4545-9E64-D9B32B3D0DA3}"/>
              </a:ext>
            </a:extLst>
          </p:cNvPr>
          <p:cNvSpPr>
            <a:spLocks noGrp="1"/>
          </p:cNvSpPr>
          <p:nvPr>
            <p:ph type="ctrTitle"/>
          </p:nvPr>
        </p:nvSpPr>
        <p:spPr/>
        <p:txBody>
          <a:bodyPr/>
          <a:lstStyle/>
          <a:p>
            <a:endParaRPr lang="fi-FI" dirty="0"/>
          </a:p>
        </p:txBody>
      </p:sp>
      <p:sp>
        <p:nvSpPr>
          <p:cNvPr id="3" name="Alaotsikko 2">
            <a:extLst>
              <a:ext uri="{FF2B5EF4-FFF2-40B4-BE49-F238E27FC236}">
                <a16:creationId xmlns:a16="http://schemas.microsoft.com/office/drawing/2014/main" id="{A7959D05-67E6-4AE1-BF61-A12924B07E49}"/>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26345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FAEADE-1627-466C-A36F-4BEE6011E9B5}"/>
              </a:ext>
            </a:extLst>
          </p:cNvPr>
          <p:cNvSpPr>
            <a:spLocks noGrp="1"/>
          </p:cNvSpPr>
          <p:nvPr>
            <p:ph type="title"/>
          </p:nvPr>
        </p:nvSpPr>
        <p:spPr>
          <a:xfrm>
            <a:off x="838200" y="0"/>
            <a:ext cx="10515600" cy="707337"/>
          </a:xfrm>
        </p:spPr>
        <p:txBody>
          <a:bodyPr>
            <a:normAutofit fontScale="90000"/>
          </a:bodyPr>
          <a:lstStyle/>
          <a:p>
            <a:r>
              <a:rPr lang="fi-FI"/>
              <a:t> </a:t>
            </a:r>
            <a:br>
              <a:rPr lang="en-US">
                <a:latin typeface="+mj-ea"/>
                <a:cs typeface="+mj-ea"/>
              </a:rPr>
            </a:br>
            <a:endParaRPr lang="fi-FI"/>
          </a:p>
        </p:txBody>
      </p:sp>
      <p:sp>
        <p:nvSpPr>
          <p:cNvPr id="3" name="Sisällön paikkamerkki 2">
            <a:extLst>
              <a:ext uri="{FF2B5EF4-FFF2-40B4-BE49-F238E27FC236}">
                <a16:creationId xmlns:a16="http://schemas.microsoft.com/office/drawing/2014/main" id="{B7D65AE4-489E-4FAB-AB2C-38149B4AE576}"/>
              </a:ext>
            </a:extLst>
          </p:cNvPr>
          <p:cNvSpPr>
            <a:spLocks noGrp="1"/>
          </p:cNvSpPr>
          <p:nvPr>
            <p:ph idx="1"/>
          </p:nvPr>
        </p:nvSpPr>
        <p:spPr>
          <a:xfrm>
            <a:off x="467198" y="271083"/>
            <a:ext cx="10886602" cy="7171117"/>
          </a:xfrm>
        </p:spPr>
        <p:txBody>
          <a:bodyPr vert="horz" lIns="91440" tIns="45720" rIns="91440" bIns="45720" rtlCol="0" anchor="t">
            <a:normAutofit fontScale="62500" lnSpcReduction="20000"/>
          </a:bodyPr>
          <a:lstStyle/>
          <a:p>
            <a:pPr>
              <a:buNone/>
            </a:pPr>
            <a:r>
              <a:rPr lang="fi-FI" sz="3600">
                <a:latin typeface="Times New Roman"/>
                <a:cs typeface="Times New Roman"/>
              </a:rPr>
              <a:t>Vuodet vierivät ja Lumikki kasvoi. Seitsemän vuoden ikäisenä hän oli jo kauneimmillaan. </a:t>
            </a:r>
            <a:r>
              <a:rPr lang="fi-FI" sz="3600" b="1">
                <a:solidFill>
                  <a:srgbClr val="FF0000"/>
                </a:solidFill>
                <a:latin typeface="Times New Roman"/>
                <a:cs typeface="Times New Roman"/>
              </a:rPr>
              <a:t>Näihin aikoihin kuningatar eräänä päivänä kyseli taas kerran taikapeililtään: </a:t>
            </a:r>
          </a:p>
          <a:p>
            <a:pPr>
              <a:buNone/>
            </a:pPr>
            <a:br>
              <a:rPr lang="en-US">
                <a:latin typeface="+mn-ea"/>
                <a:cs typeface="+mn-ea"/>
              </a:rPr>
            </a:br>
            <a:endParaRPr lang="en-US" sz="3600">
              <a:latin typeface="Times New Roman"/>
              <a:cs typeface="Times New Roman"/>
            </a:endParaRPr>
          </a:p>
          <a:p>
            <a:pPr>
              <a:buNone/>
            </a:pPr>
            <a:r>
              <a:rPr lang="fi-FI" sz="3600">
                <a:latin typeface="Times New Roman"/>
                <a:cs typeface="Times New Roman"/>
              </a:rPr>
              <a:t>-</a:t>
            </a:r>
            <a:r>
              <a:rPr lang="fi-FI" sz="3600">
                <a:solidFill>
                  <a:srgbClr val="FF0000"/>
                </a:solidFill>
                <a:latin typeface="Times New Roman"/>
                <a:cs typeface="Times New Roman"/>
              </a:rPr>
              <a:t>Kerro, kerro kuvastin, </a:t>
            </a:r>
          </a:p>
          <a:p>
            <a:pPr>
              <a:buNone/>
            </a:pPr>
            <a:r>
              <a:rPr lang="fi-FI" sz="3600">
                <a:solidFill>
                  <a:srgbClr val="FF0000"/>
                </a:solidFill>
                <a:latin typeface="Times New Roman"/>
                <a:cs typeface="Times New Roman"/>
              </a:rPr>
              <a:t>ken on maassa kaunehin? </a:t>
            </a:r>
          </a:p>
          <a:p>
            <a:pPr>
              <a:buNone/>
            </a:pPr>
            <a:br>
              <a:rPr lang="en-US">
                <a:latin typeface="+mn-ea"/>
                <a:cs typeface="+mn-ea"/>
              </a:rPr>
            </a:br>
            <a:endParaRPr lang="en-US" sz="3600">
              <a:solidFill>
                <a:srgbClr val="FF0000"/>
              </a:solidFill>
              <a:latin typeface="Times New Roman"/>
              <a:cs typeface="Times New Roman"/>
            </a:endParaRPr>
          </a:p>
          <a:p>
            <a:pPr>
              <a:buNone/>
            </a:pPr>
            <a:r>
              <a:rPr lang="fi-FI" sz="3600">
                <a:solidFill>
                  <a:srgbClr val="FF0000"/>
                </a:solidFill>
                <a:latin typeface="Times New Roman"/>
                <a:cs typeface="Times New Roman"/>
              </a:rPr>
              <a:t>Yllättäen Taikapeili vastasikin nyt: </a:t>
            </a:r>
          </a:p>
          <a:p>
            <a:pPr>
              <a:buNone/>
            </a:pPr>
            <a:br>
              <a:rPr lang="en-US">
                <a:latin typeface="+mn-ea"/>
                <a:cs typeface="+mn-ea"/>
              </a:rPr>
            </a:br>
            <a:endParaRPr lang="en-US" sz="3600">
              <a:solidFill>
                <a:srgbClr val="FF0000"/>
              </a:solidFill>
              <a:latin typeface="Times New Roman"/>
              <a:cs typeface="Times New Roman"/>
            </a:endParaRPr>
          </a:p>
          <a:p>
            <a:pPr>
              <a:buNone/>
            </a:pPr>
            <a:r>
              <a:rPr lang="fi-FI" sz="3600">
                <a:solidFill>
                  <a:srgbClr val="FF0000"/>
                </a:solidFill>
                <a:latin typeface="Times New Roman"/>
                <a:cs typeface="Times New Roman"/>
              </a:rPr>
              <a:t>- Oi jalo kuningatar, tähän saakka oletkin, </a:t>
            </a:r>
          </a:p>
          <a:p>
            <a:pPr>
              <a:buNone/>
            </a:pPr>
            <a:r>
              <a:rPr lang="fi-FI" sz="3600">
                <a:solidFill>
                  <a:srgbClr val="FF0000"/>
                </a:solidFill>
                <a:latin typeface="Times New Roman"/>
                <a:cs typeface="Times New Roman"/>
              </a:rPr>
              <a:t>sinä ollut kaikkein kaunein ja ihanin! </a:t>
            </a:r>
          </a:p>
          <a:p>
            <a:pPr>
              <a:buNone/>
            </a:pPr>
            <a:r>
              <a:rPr lang="fi-FI" sz="3600">
                <a:solidFill>
                  <a:srgbClr val="FF0000"/>
                </a:solidFill>
                <a:latin typeface="Times New Roman"/>
                <a:cs typeface="Times New Roman"/>
              </a:rPr>
              <a:t>Mutta nyt Lumikille jaan, </a:t>
            </a:r>
          </a:p>
          <a:p>
            <a:pPr>
              <a:buNone/>
            </a:pPr>
            <a:r>
              <a:rPr lang="fi-FI" sz="3600">
                <a:solidFill>
                  <a:srgbClr val="FF0000"/>
                </a:solidFill>
                <a:latin typeface="Times New Roman"/>
                <a:cs typeface="Times New Roman"/>
              </a:rPr>
              <a:t>kaikkein lumoavimman, kauneimman ja ihanimman neidon arvon päällä maan! </a:t>
            </a:r>
          </a:p>
          <a:p>
            <a:pPr>
              <a:buNone/>
            </a:pPr>
            <a:br>
              <a:rPr lang="en-US">
                <a:latin typeface="+mn-ea"/>
                <a:cs typeface="+mn-ea"/>
              </a:rPr>
            </a:br>
            <a:endParaRPr lang="en-US" sz="3600">
              <a:latin typeface="Times New Roman"/>
              <a:cs typeface="Times New Roman"/>
            </a:endParaRPr>
          </a:p>
          <a:p>
            <a:pPr>
              <a:buNone/>
            </a:pPr>
            <a:r>
              <a:rPr lang="fi-FI" sz="3600">
                <a:latin typeface="Times New Roman"/>
                <a:cs typeface="Times New Roman"/>
              </a:rPr>
              <a:t>Kuningattarelle tämä oli järkyttävä shokki ja hän meni vapisten vihreäksi ja keltaiseksi kateudesta. Tuosta päivästä lähtien kuningatar vihasi Lumikkia. </a:t>
            </a:r>
          </a:p>
          <a:p>
            <a:pPr>
              <a:buNone/>
            </a:pPr>
            <a:br>
              <a:rPr lang="en-US">
                <a:latin typeface="+mn-ea"/>
                <a:cs typeface="+mn-ea"/>
              </a:rPr>
            </a:br>
            <a:endParaRPr lang="en-US"/>
          </a:p>
        </p:txBody>
      </p:sp>
    </p:spTree>
    <p:extLst>
      <p:ext uri="{BB962C8B-B14F-4D97-AF65-F5344CB8AC3E}">
        <p14:creationId xmlns:p14="http://schemas.microsoft.com/office/powerpoint/2010/main" val="18694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099E98-597F-4264-A5AF-CFC3E229864A}"/>
              </a:ext>
            </a:extLst>
          </p:cNvPr>
          <p:cNvSpPr>
            <a:spLocks noGrp="1"/>
          </p:cNvSpPr>
          <p:nvPr>
            <p:ph type="title"/>
          </p:nvPr>
        </p:nvSpPr>
        <p:spPr>
          <a:xfrm>
            <a:off x="478857" y="149225"/>
            <a:ext cx="10874943" cy="577850"/>
          </a:xfrm>
        </p:spPr>
        <p:txBody>
          <a:bodyPr>
            <a:normAutofit fontScale="90000"/>
          </a:bodyPr>
          <a:lstStyle/>
          <a:p>
            <a:r>
              <a:rPr lang="fi-FI"/>
              <a:t>Lumikki vaarassa</a:t>
            </a:r>
          </a:p>
        </p:txBody>
      </p:sp>
      <p:sp>
        <p:nvSpPr>
          <p:cNvPr id="3" name="Sisällön paikkamerkki 2">
            <a:extLst>
              <a:ext uri="{FF2B5EF4-FFF2-40B4-BE49-F238E27FC236}">
                <a16:creationId xmlns:a16="http://schemas.microsoft.com/office/drawing/2014/main" id="{DDB0A545-7629-482E-AE10-A1CB4404E908}"/>
              </a:ext>
            </a:extLst>
          </p:cNvPr>
          <p:cNvSpPr>
            <a:spLocks noGrp="1"/>
          </p:cNvSpPr>
          <p:nvPr>
            <p:ph idx="1"/>
          </p:nvPr>
        </p:nvSpPr>
        <p:spPr>
          <a:xfrm>
            <a:off x="392713" y="790575"/>
            <a:ext cx="10961087" cy="6464958"/>
          </a:xfrm>
        </p:spPr>
        <p:txBody>
          <a:bodyPr vert="horz" lIns="91440" tIns="45720" rIns="91440" bIns="45720" rtlCol="0" anchor="t">
            <a:normAutofit fontScale="92500" lnSpcReduction="10000"/>
          </a:bodyPr>
          <a:lstStyle/>
          <a:p>
            <a:pPr>
              <a:buNone/>
            </a:pPr>
            <a:r>
              <a:rPr lang="fi-FI">
                <a:solidFill>
                  <a:srgbClr val="FF0000"/>
                </a:solidFill>
              </a:rPr>
              <a:t>Kuningattaren kateudesta sikiävä viha Lumikkia kohtaan kohosi päivä päivältä. Lopulta hän käsketti luokseen erään metsästäjän ja sanoi tälle: </a:t>
            </a:r>
            <a:br>
              <a:rPr lang="en-US">
                <a:latin typeface="+mn-ea"/>
                <a:cs typeface="+mn-ea"/>
              </a:rPr>
            </a:br>
            <a:br>
              <a:rPr lang="en-US">
                <a:latin typeface="+mn-ea"/>
                <a:cs typeface="+mn-ea"/>
              </a:rPr>
            </a:br>
            <a:r>
              <a:rPr lang="fi-FI">
                <a:solidFill>
                  <a:srgbClr val="FF0000"/>
                </a:solidFill>
              </a:rPr>
              <a:t>- Vie Lumikki metsään, en halua nähdä enää ikinä häntä silmissäni! Tapa Lumikki ja tuo todisteeksi minulle hänen sydämensä. </a:t>
            </a:r>
            <a:br>
              <a:rPr lang="en-US">
                <a:latin typeface="+mn-ea"/>
                <a:cs typeface="+mn-ea"/>
              </a:rPr>
            </a:br>
            <a:br>
              <a:rPr lang="en-US">
                <a:latin typeface="+mn-ea"/>
                <a:cs typeface="+mn-ea"/>
              </a:rPr>
            </a:br>
            <a:r>
              <a:rPr lang="fi-FI" sz="3600"/>
              <a:t>Lumikki pelastuu </a:t>
            </a:r>
            <a:br>
              <a:rPr lang="en-US">
                <a:latin typeface="+mn-ea"/>
                <a:cs typeface="+mn-ea"/>
              </a:rPr>
            </a:br>
            <a:br>
              <a:rPr lang="en-US">
                <a:latin typeface="+mn-ea"/>
                <a:cs typeface="+mn-ea"/>
              </a:rPr>
            </a:br>
            <a:r>
              <a:rPr lang="fi-FI"/>
              <a:t>Metsästäjä kuuliaisena totteli ja kuljetti </a:t>
            </a:r>
            <a:r>
              <a:rPr lang="fi-FI" b="1"/>
              <a:t>hätääntyneenä</a:t>
            </a:r>
            <a:r>
              <a:rPr lang="fi-FI"/>
              <a:t> ihmettelevän, vastaan rimpuilevan Lumikin syvälle metsään. Siellä hän kaivoi esille veitsensä ja aikoi toteuttaa kuningattaren hänelle määräämän julman tehtävän. </a:t>
            </a:r>
            <a:br>
              <a:rPr lang="en-US">
                <a:latin typeface="+mn-ea"/>
                <a:cs typeface="+mn-ea"/>
              </a:rPr>
            </a:br>
            <a:br>
              <a:rPr lang="en-US">
                <a:latin typeface="+mn-ea"/>
                <a:cs typeface="+mn-ea"/>
              </a:rPr>
            </a:br>
            <a:r>
              <a:rPr lang="fi-FI">
                <a:solidFill>
                  <a:srgbClr val="FF0000"/>
                </a:solidFill>
              </a:rPr>
              <a:t>Silloinpas Lumikki parahti anomaan armoa viattomimmalla äänellään: </a:t>
            </a:r>
            <a:br>
              <a:rPr lang="en-US">
                <a:latin typeface="+mn-ea"/>
                <a:cs typeface="+mn-ea"/>
              </a:rPr>
            </a:br>
            <a:br>
              <a:rPr lang="en-US">
                <a:latin typeface="+mn-ea"/>
                <a:cs typeface="+mn-ea"/>
              </a:rPr>
            </a:br>
            <a:r>
              <a:rPr lang="fi-FI">
                <a:solidFill>
                  <a:srgbClr val="FF0000"/>
                </a:solidFill>
              </a:rPr>
              <a:t>- Oi rakas metsästäjä, anna armoa ja säästä henkeni! Jos teet niin, pakenen, enkä enää koskaan palaa takaisin! </a:t>
            </a:r>
            <a:br>
              <a:rPr lang="en-US">
                <a:latin typeface="+mn-ea"/>
                <a:cs typeface="+mn-ea"/>
              </a:rPr>
            </a:br>
            <a:br>
              <a:rPr lang="en-US">
                <a:latin typeface="+mn-ea"/>
                <a:cs typeface="+mn-ea"/>
              </a:rPr>
            </a:br>
            <a:endParaRPr lang="fi-FI"/>
          </a:p>
        </p:txBody>
      </p:sp>
      <p:sp>
        <p:nvSpPr>
          <p:cNvPr id="4" name="Tekstiruutu 3">
            <a:extLst>
              <a:ext uri="{FF2B5EF4-FFF2-40B4-BE49-F238E27FC236}">
                <a16:creationId xmlns:a16="http://schemas.microsoft.com/office/drawing/2014/main" id="{523E5E9F-7DBF-4039-88AD-4B8F9B262CA4}"/>
              </a:ext>
            </a:extLst>
          </p:cNvPr>
          <p:cNvSpPr txBox="1"/>
          <p:nvPr/>
        </p:nvSpPr>
        <p:spPr>
          <a:xfrm>
            <a:off x="15144750" y="-1504950"/>
            <a:ext cx="2743200" cy="45720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a:t>Lisää teksti napsauttamalla</a:t>
            </a:r>
          </a:p>
        </p:txBody>
      </p:sp>
    </p:spTree>
    <p:extLst>
      <p:ext uri="{BB962C8B-B14F-4D97-AF65-F5344CB8AC3E}">
        <p14:creationId xmlns:p14="http://schemas.microsoft.com/office/powerpoint/2010/main" val="243977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D8B41C-BBAA-4940-9864-EEB2841FD980}"/>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ABC14A29-BC1C-484A-8D83-46D23BDB79BC}"/>
              </a:ext>
            </a:extLst>
          </p:cNvPr>
          <p:cNvSpPr>
            <a:spLocks noGrp="1"/>
          </p:cNvSpPr>
          <p:nvPr>
            <p:ph idx="1"/>
          </p:nvPr>
        </p:nvSpPr>
        <p:spPr/>
        <p:txBody>
          <a:bodyPr/>
          <a:lstStyle/>
          <a:p>
            <a:endParaRPr lang="fi-FI"/>
          </a:p>
        </p:txBody>
      </p:sp>
    </p:spTree>
    <p:extLst>
      <p:ext uri="{BB962C8B-B14F-4D97-AF65-F5344CB8AC3E}">
        <p14:creationId xmlns:p14="http://schemas.microsoft.com/office/powerpoint/2010/main" val="389201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6451DF-EBCC-4896-92B8-20F08E657013}"/>
              </a:ext>
            </a:extLst>
          </p:cNvPr>
          <p:cNvSpPr>
            <a:spLocks noGrp="1"/>
          </p:cNvSpPr>
          <p:nvPr>
            <p:ph type="title"/>
          </p:nvPr>
        </p:nvSpPr>
        <p:spPr>
          <a:xfrm rot="60000">
            <a:off x="830834" y="86264"/>
            <a:ext cx="10515600" cy="1325563"/>
          </a:xfrm>
        </p:spPr>
        <p:txBody>
          <a:bodyPr/>
          <a:lstStyle/>
          <a:p>
            <a:endParaRPr lang="fi-FI"/>
          </a:p>
        </p:txBody>
      </p:sp>
      <p:sp>
        <p:nvSpPr>
          <p:cNvPr id="3" name="Sisällön paikkamerkki 2">
            <a:extLst>
              <a:ext uri="{FF2B5EF4-FFF2-40B4-BE49-F238E27FC236}">
                <a16:creationId xmlns:a16="http://schemas.microsoft.com/office/drawing/2014/main" id="{5DB985B3-8192-41FF-BF75-AFB1FF42A742}"/>
              </a:ext>
            </a:extLst>
          </p:cNvPr>
          <p:cNvSpPr>
            <a:spLocks noGrp="1"/>
          </p:cNvSpPr>
          <p:nvPr>
            <p:ph idx="1"/>
          </p:nvPr>
        </p:nvSpPr>
        <p:spPr>
          <a:xfrm>
            <a:off x="687060" y="1428882"/>
            <a:ext cx="10666740" cy="4748081"/>
          </a:xfrm>
        </p:spPr>
        <p:txBody>
          <a:bodyPr vert="horz" lIns="91440" tIns="45720" rIns="91440" bIns="45720" rtlCol="0" anchor="t">
            <a:normAutofit/>
          </a:bodyPr>
          <a:lstStyle/>
          <a:p>
            <a:pPr>
              <a:buNone/>
            </a:pPr>
            <a:r>
              <a:rPr lang="fi-FI"/>
              <a:t>Metsästäjän sydän heltyi, sillä hän oli </a:t>
            </a:r>
            <a:r>
              <a:rPr lang="fi-FI" b="1"/>
              <a:t>häikäistynyt</a:t>
            </a:r>
            <a:r>
              <a:rPr lang="fi-FI"/>
              <a:t>_____ Lumikin kauneudesta, ja siksipä hän päästikin Lumikin pakosalle. Oli, kuin raskas kivi olisi vierähtänyt metsästäjän sydämeltä, niin </a:t>
            </a:r>
            <a:r>
              <a:rPr lang="fi-FI" b="1"/>
              <a:t>helpottuneeksi</a:t>
            </a:r>
            <a:r>
              <a:rPr lang="fi-FI"/>
              <a:t> hän tunsi itsensä. Samalla melko pieni, pulleroinen villisika kipitti </a:t>
            </a:r>
            <a:r>
              <a:rPr lang="fi-FI" b="1"/>
              <a:t>sattumalta</a:t>
            </a:r>
            <a:r>
              <a:rPr lang="fi-FI"/>
              <a:t> paikalle. Nyt _____metsästäjä tappoikin tämän sikapolon, ja vei sen sydämen kuningattarelle ikään kuin Lumikin sydämenä, todisteena surmasta. Kuningatar luuli saaneensa </a:t>
            </a:r>
            <a:r>
              <a:rPr lang="fi-FI" b="1"/>
              <a:t>haltuunsa </a:t>
            </a:r>
            <a:r>
              <a:rPr lang="fi-FI"/>
              <a:t>Lumikin sydämen, antoi sen ____kokin käsiteltäväksi ja suolattavaksi - ja söi sen kuin paholainen suihinsa! </a:t>
            </a:r>
          </a:p>
        </p:txBody>
      </p:sp>
    </p:spTree>
    <p:extLst>
      <p:ext uri="{BB962C8B-B14F-4D97-AF65-F5344CB8AC3E}">
        <p14:creationId xmlns:p14="http://schemas.microsoft.com/office/powerpoint/2010/main" val="310344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B5EC392-2FF0-49BD-B54A-577DA312C86B}"/>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fi-FI" sz="3000"/>
              <a:t>Lumikki löytää seitsemän kääpiön mökin</a:t>
            </a:r>
          </a:p>
        </p:txBody>
      </p:sp>
      <p:sp>
        <p:nvSpPr>
          <p:cNvPr id="3" name="Sisällön paikkamerkki 2">
            <a:extLst>
              <a:ext uri="{FF2B5EF4-FFF2-40B4-BE49-F238E27FC236}">
                <a16:creationId xmlns:a16="http://schemas.microsoft.com/office/drawing/2014/main" id="{809F9D5F-D7BF-42D1-8FFB-6D5F8EE4C6FC}"/>
              </a:ext>
            </a:extLst>
          </p:cNvPr>
          <p:cNvSpPr>
            <a:spLocks noGrp="1"/>
          </p:cNvSpPr>
          <p:nvPr>
            <p:ph idx="1"/>
          </p:nvPr>
        </p:nvSpPr>
        <p:spPr>
          <a:xfrm>
            <a:off x="5672138" y="179388"/>
            <a:ext cx="6258751" cy="6423221"/>
          </a:xfrm>
        </p:spPr>
        <p:txBody>
          <a:bodyPr vert="horz" lIns="91440" tIns="45720" rIns="91440" bIns="45720" rtlCol="0" anchor="ctr">
            <a:normAutofit/>
          </a:bodyPr>
          <a:lstStyle/>
          <a:p>
            <a:pPr marL="0" indent="0">
              <a:buNone/>
            </a:pPr>
            <a:r>
              <a:rPr lang="fi-FI" sz="1700">
                <a:solidFill>
                  <a:schemeClr val="bg1"/>
                </a:solidFill>
              </a:rPr>
              <a:t> Lumikki pakeni henkensä edestä, hyppien yli ____mättäiden ja kivien. Pedot juoksivat Lumikin kannoilla, mutta eivät saaneet tyttöä kiinni. Eivät ne oikeastaan tosissaan yrittäneetkään, sillä ne pitivät tuosta mailleen ilmaantuneesta, keijumaisen kauniista tytöstä. </a:t>
            </a:r>
            <a:br>
              <a:rPr lang="en-US">
                <a:latin typeface="+mn-ea"/>
                <a:cs typeface="+mn-ea"/>
              </a:rPr>
            </a:br>
            <a:br>
              <a:rPr lang="en-US">
                <a:latin typeface="+mn-ea"/>
                <a:cs typeface="+mn-ea"/>
              </a:rPr>
            </a:br>
            <a:r>
              <a:rPr lang="fi-FI" sz="1700">
                <a:solidFill>
                  <a:schemeClr val="bg1"/>
                </a:solidFill>
              </a:rPr>
              <a:t>Sitten Lumikki saapui metsän siimeksissä olevalle niitylle - ja siellä </a:t>
            </a:r>
            <a:r>
              <a:rPr lang="fi-FI" sz="1700" err="1">
                <a:solidFill>
                  <a:schemeClr val="bg1"/>
                </a:solidFill>
              </a:rPr>
              <a:t>piiloili</a:t>
            </a:r>
            <a:r>
              <a:rPr lang="fi-FI" sz="1700">
                <a:solidFill>
                  <a:schemeClr val="bg1"/>
                </a:solidFill>
              </a:rPr>
              <a:t> punainen, </a:t>
            </a:r>
            <a:r>
              <a:rPr lang="fi-FI" sz="1700" b="1">
                <a:solidFill>
                  <a:schemeClr val="bg1"/>
                </a:solidFill>
              </a:rPr>
              <a:t>soma</a:t>
            </a:r>
            <a:r>
              <a:rPr lang="fi-FI" sz="1700">
                <a:solidFill>
                  <a:schemeClr val="bg1"/>
                </a:solidFill>
              </a:rPr>
              <a:t> pikkumökki. Kun ketään ei näkynyt missään, hän meni </a:t>
            </a:r>
            <a:r>
              <a:rPr lang="fi-FI" sz="1700" b="1">
                <a:solidFill>
                  <a:schemeClr val="bg1"/>
                </a:solidFill>
              </a:rPr>
              <a:t>varovasti</a:t>
            </a:r>
            <a:r>
              <a:rPr lang="fi-FI" sz="1700">
                <a:solidFill>
                  <a:schemeClr val="bg1"/>
                </a:solidFill>
              </a:rPr>
              <a:t> sisään. Sisällä tuvassa kaikki oli jotenkin </a:t>
            </a:r>
            <a:r>
              <a:rPr lang="fi-FI" sz="1800" b="1">
                <a:solidFill>
                  <a:schemeClr val="bg1"/>
                </a:solidFill>
              </a:rPr>
              <a:t>silmiinpistävän</a:t>
            </a:r>
            <a:r>
              <a:rPr lang="fi-FI" sz="1700">
                <a:solidFill>
                  <a:schemeClr val="bg1"/>
                </a:solidFill>
              </a:rPr>
              <a:t> pientä, mutta hyvin siistiä. Pitkällä pöydällä oli valkoinen pöytäliina ja sille oli katettuna seitsemän pikkuruista lautasta, lusikkaa, haarukkaa, </a:t>
            </a:r>
            <a:r>
              <a:rPr lang="fi-FI" sz="1700" err="1">
                <a:solidFill>
                  <a:schemeClr val="bg1"/>
                </a:solidFill>
              </a:rPr>
              <a:t>veitseä</a:t>
            </a:r>
            <a:r>
              <a:rPr lang="fi-FI" sz="1700">
                <a:solidFill>
                  <a:schemeClr val="bg1"/>
                </a:solidFill>
              </a:rPr>
              <a:t> ja mukia. Seinän vierustalla oli rivissä seitsemän______ pikkuruista petiä, valkoisine peitteineen. </a:t>
            </a:r>
            <a:br>
              <a:rPr lang="en-US">
                <a:latin typeface="+mn-ea"/>
                <a:cs typeface="+mn-ea"/>
              </a:rPr>
            </a:br>
            <a:br>
              <a:rPr lang="en-US">
                <a:latin typeface="+mn-ea"/>
                <a:cs typeface="+mn-ea"/>
              </a:rPr>
            </a:br>
            <a:r>
              <a:rPr lang="fi-FI" sz="1700">
                <a:solidFill>
                  <a:schemeClr val="bg1"/>
                </a:solidFill>
              </a:rPr>
              <a:t>Lumikki oli niin nälkäinen, että hän</a:t>
            </a:r>
            <a:r>
              <a:rPr lang="fi-FI" sz="1700" b="1">
                <a:solidFill>
                  <a:schemeClr val="bg1"/>
                </a:solidFill>
              </a:rPr>
              <a:t> naposteli </a:t>
            </a:r>
            <a:r>
              <a:rPr lang="fi-FI" sz="1700">
                <a:solidFill>
                  <a:schemeClr val="bg1"/>
                </a:solidFill>
              </a:rPr>
              <a:t>katetusta pöydästä hieman leipää ja vihanneksia suuhunsa - ja joi hieman viiniäkin. Hän otti vähän sieltä ja täältä, niin että yksikään valmiiksi tehty annos ei liiaksi</a:t>
            </a:r>
            <a:r>
              <a:rPr lang="fi-FI" sz="1700" b="1">
                <a:solidFill>
                  <a:schemeClr val="bg1"/>
                </a:solidFill>
              </a:rPr>
              <a:t> huvennut.</a:t>
            </a:r>
            <a:r>
              <a:rPr lang="fi-FI" sz="1700">
                <a:solidFill>
                  <a:schemeClr val="bg1"/>
                </a:solidFill>
              </a:rPr>
              <a:t> Sitten Lumikki, kokeilujen jälkeen, asettui parhaiten itselleen pituuden suhteen sopivaan _____petiin, ja oli pian jo syvässä unessa. </a:t>
            </a:r>
          </a:p>
        </p:txBody>
      </p:sp>
    </p:spTree>
    <p:extLst>
      <p:ext uri="{BB962C8B-B14F-4D97-AF65-F5344CB8AC3E}">
        <p14:creationId xmlns:p14="http://schemas.microsoft.com/office/powerpoint/2010/main" val="119131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123169-756D-46E6-9754-61120718EF87}"/>
              </a:ext>
            </a:extLst>
          </p:cNvPr>
          <p:cNvSpPr>
            <a:spLocks noGrp="1"/>
          </p:cNvSpPr>
          <p:nvPr>
            <p:ph type="title"/>
          </p:nvPr>
        </p:nvSpPr>
        <p:spPr>
          <a:xfrm>
            <a:off x="838200" y="365125"/>
            <a:ext cx="10515600" cy="1325563"/>
          </a:xfrm>
        </p:spPr>
        <p:txBody>
          <a:bodyPr/>
          <a:lstStyle/>
          <a:p>
            <a:r>
              <a:rPr lang="fi-FI">
                <a:latin typeface="Times New Roman" panose="02020603050405020304" pitchFamily="18" charset="0"/>
                <a:cs typeface="Times New Roman" panose="02020603050405020304" pitchFamily="18" charset="0"/>
              </a:rPr>
              <a:t>Video: kääpiöiden työpäivä</a:t>
            </a:r>
            <a:endParaRPr lang="fi-FI" dirty="0">
              <a:latin typeface="Times New Roman" panose="02020603050405020304" pitchFamily="18" charset="0"/>
              <a:cs typeface="Times New Roman" panose="02020603050405020304" pitchFamily="18" charset="0"/>
            </a:endParaRPr>
          </a:p>
        </p:txBody>
      </p:sp>
      <p:sp>
        <p:nvSpPr>
          <p:cNvPr id="3" name="Sisällön paikkamerkki 2">
            <a:extLst>
              <a:ext uri="{FF2B5EF4-FFF2-40B4-BE49-F238E27FC236}">
                <a16:creationId xmlns:a16="http://schemas.microsoft.com/office/drawing/2014/main" id="{15D6134C-F7B8-4C78-AC3E-9821A52B939F}"/>
              </a:ext>
            </a:extLst>
          </p:cNvPr>
          <p:cNvSpPr>
            <a:spLocks noGrp="1"/>
          </p:cNvSpPr>
          <p:nvPr>
            <p:ph idx="1"/>
          </p:nvPr>
        </p:nvSpPr>
        <p:spPr/>
        <p:txBody>
          <a:bodyPr/>
          <a:lstStyle/>
          <a:p>
            <a:pPr marL="0" indent="0">
              <a:buNone/>
            </a:pPr>
            <a:r>
              <a:rPr lang="fi-FI" dirty="0">
                <a:latin typeface="Times New Roman" panose="02020603050405020304" pitchFamily="18" charset="0"/>
                <a:cs typeface="Times New Roman" panose="02020603050405020304" pitchFamily="18" charset="0"/>
                <a:hlinkClick r:id="rId2"/>
              </a:rPr>
              <a:t>https://www.youtube.com/watch?v=UrYkUqD5dy8</a:t>
            </a:r>
            <a:r>
              <a:rPr lang="fi-FI" dirty="0">
                <a:latin typeface="Times New Roman" panose="02020603050405020304" pitchFamily="18" charset="0"/>
                <a:cs typeface="Times New Roman" panose="02020603050405020304" pitchFamily="18" charset="0"/>
              </a:rPr>
              <a:t> </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a:latin typeface="Times New Roman" panose="02020603050405020304" pitchFamily="18" charset="0"/>
                <a:cs typeface="Times New Roman" panose="02020603050405020304" pitchFamily="18" charset="0"/>
              </a:rPr>
              <a:t>Kirjoita vihkoon ylös mahdollisimman monta substantiivia videosta</a:t>
            </a:r>
          </a:p>
        </p:txBody>
      </p:sp>
    </p:spTree>
    <p:extLst>
      <p:ext uri="{BB962C8B-B14F-4D97-AF65-F5344CB8AC3E}">
        <p14:creationId xmlns:p14="http://schemas.microsoft.com/office/powerpoint/2010/main" val="2757794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3B854194-185D-494D-905C-7C7CB2E30F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4F5FA0D-0104-4987-8241-EFF7C85B88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1DAFC6F0-EF5A-4DEA-ADBF-DBF8258BF04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Otsikko 1">
            <a:extLst>
              <a:ext uri="{FF2B5EF4-FFF2-40B4-BE49-F238E27FC236}">
                <a16:creationId xmlns:a16="http://schemas.microsoft.com/office/drawing/2014/main" id="{341D07AE-CAFA-41A7-B26E-FD8767AECED3}"/>
              </a:ext>
            </a:extLst>
          </p:cNvPr>
          <p:cNvSpPr>
            <a:spLocks noGrp="1"/>
          </p:cNvSpPr>
          <p:nvPr>
            <p:ph type="title"/>
          </p:nvPr>
        </p:nvSpPr>
        <p:spPr>
          <a:xfrm>
            <a:off x="1062110" y="1898896"/>
            <a:ext cx="3669161" cy="2760098"/>
          </a:xfrm>
        </p:spPr>
        <p:txBody>
          <a:bodyPr>
            <a:normAutofit/>
          </a:bodyPr>
          <a:lstStyle/>
          <a:p>
            <a:r>
              <a:rPr lang="fi-FI" dirty="0">
                <a:solidFill>
                  <a:srgbClr val="FFFFFF"/>
                </a:solidFill>
                <a:latin typeface="Times New Roman" panose="02020603050405020304" pitchFamily="18" charset="0"/>
                <a:cs typeface="Times New Roman" panose="02020603050405020304" pitchFamily="18" charset="0"/>
              </a:rPr>
              <a:t>Kääpiöt palaavat</a:t>
            </a:r>
          </a:p>
        </p:txBody>
      </p:sp>
      <p:sp>
        <p:nvSpPr>
          <p:cNvPr id="3" name="Sisällön paikkamerkki 2">
            <a:extLst>
              <a:ext uri="{FF2B5EF4-FFF2-40B4-BE49-F238E27FC236}">
                <a16:creationId xmlns:a16="http://schemas.microsoft.com/office/drawing/2014/main" id="{BCED5F36-1A20-4A04-B306-20EEB1839D1F}"/>
              </a:ext>
            </a:extLst>
          </p:cNvPr>
          <p:cNvSpPr>
            <a:spLocks noGrp="1"/>
          </p:cNvSpPr>
          <p:nvPr>
            <p:ph idx="1"/>
          </p:nvPr>
        </p:nvSpPr>
        <p:spPr>
          <a:xfrm>
            <a:off x="5514536" y="1"/>
            <a:ext cx="5882124" cy="6738424"/>
          </a:xfrm>
        </p:spPr>
        <p:txBody>
          <a:bodyPr vert="horz" lIns="91440" tIns="45720" rIns="91440" bIns="45720" rtlCol="0" anchor="ctr">
            <a:normAutofit fontScale="77500" lnSpcReduction="20000"/>
          </a:bodyPr>
          <a:lstStyle/>
          <a:p>
            <a:pPr>
              <a:buNone/>
            </a:pPr>
            <a:r>
              <a:rPr lang="fi-FI" sz="2600" dirty="0">
                <a:solidFill>
                  <a:srgbClr val="000000"/>
                </a:solidFill>
                <a:latin typeface="Times New Roman" panose="02020603050405020304" pitchFamily="18" charset="0"/>
                <a:cs typeface="Times New Roman" panose="02020603050405020304" pitchFamily="18" charset="0"/>
              </a:rPr>
              <a:t>Ilta </a:t>
            </a:r>
            <a:r>
              <a:rPr lang="fi-FI" sz="2600" b="1" dirty="0">
                <a:solidFill>
                  <a:srgbClr val="000000"/>
                </a:solidFill>
                <a:latin typeface="Times New Roman" panose="02020603050405020304" pitchFamily="18" charset="0"/>
                <a:cs typeface="Times New Roman" panose="02020603050405020304" pitchFamily="18" charset="0"/>
              </a:rPr>
              <a:t>hämärtyi</a:t>
            </a:r>
            <a:r>
              <a:rPr lang="fi-FI" sz="2600" dirty="0">
                <a:solidFill>
                  <a:srgbClr val="000000"/>
                </a:solidFill>
                <a:latin typeface="Times New Roman" panose="02020603050405020304" pitchFamily="18" charset="0"/>
                <a:cs typeface="Times New Roman" panose="02020603050405020304" pitchFamily="18" charset="0"/>
              </a:rPr>
              <a:t> ja silloin mökin eteisestä </a:t>
            </a:r>
            <a:r>
              <a:rPr lang="fi-FI" sz="2600" b="1" dirty="0">
                <a:solidFill>
                  <a:srgbClr val="000000"/>
                </a:solidFill>
                <a:latin typeface="Times New Roman" panose="02020603050405020304" pitchFamily="18" charset="0"/>
                <a:cs typeface="Times New Roman" panose="02020603050405020304" pitchFamily="18" charset="0"/>
              </a:rPr>
              <a:t>kantautuva</a:t>
            </a:r>
            <a:r>
              <a:rPr lang="fi-FI" sz="2600" dirty="0">
                <a:solidFill>
                  <a:srgbClr val="000000"/>
                </a:solidFill>
                <a:latin typeface="Times New Roman" panose="02020603050405020304" pitchFamily="18" charset="0"/>
                <a:cs typeface="Times New Roman" panose="02020603050405020304" pitchFamily="18" charset="0"/>
              </a:rPr>
              <a:t> iloinen puheensorina ja kenkien ____kopina kertoi, että asukkaat olivat palaamassa päivän töistään. Vuorilta, kullan ja kuparin etsinnästä. Mökin asukkaat olivat seitsemän kääpiötä, jotka nyt jäivät lyhtyineen </a:t>
            </a:r>
            <a:r>
              <a:rPr lang="fi-FI" sz="2600" b="1" dirty="0">
                <a:solidFill>
                  <a:srgbClr val="000000"/>
                </a:solidFill>
                <a:latin typeface="Times New Roman" panose="02020603050405020304" pitchFamily="18" charset="0"/>
                <a:cs typeface="Times New Roman" panose="02020603050405020304" pitchFamily="18" charset="0"/>
              </a:rPr>
              <a:t>hämmästelemään</a:t>
            </a:r>
            <a:r>
              <a:rPr lang="fi-FI" sz="2600" dirty="0">
                <a:solidFill>
                  <a:srgbClr val="000000"/>
                </a:solidFill>
                <a:latin typeface="Times New Roman" panose="02020603050405020304" pitchFamily="18" charset="0"/>
                <a:cs typeface="Times New Roman" panose="02020603050405020304" pitchFamily="18" charset="0"/>
              </a:rPr>
              <a:t> ovensuuhun sitä, että siellä oli ihan ilmeisesti liikkunut heidän poissa ollessaan joku. </a:t>
            </a:r>
            <a:br>
              <a:rPr lang="en-US" sz="2600" dirty="0">
                <a:solidFill>
                  <a:srgbClr val="000000"/>
                </a:solidFill>
                <a:latin typeface="Times New Roman" panose="02020603050405020304" pitchFamily="18" charset="0"/>
                <a:cs typeface="Times New Roman" panose="02020603050405020304" pitchFamily="18" charset="0"/>
              </a:rPr>
            </a:br>
            <a:br>
              <a:rPr lang="en-US" sz="2600" dirty="0">
                <a:solidFill>
                  <a:srgbClr val="000000"/>
                </a:solidFill>
                <a:latin typeface="Times New Roman" panose="02020603050405020304" pitchFamily="18" charset="0"/>
                <a:cs typeface="Times New Roman" panose="02020603050405020304" pitchFamily="18" charset="0"/>
              </a:rPr>
            </a:br>
            <a:r>
              <a:rPr lang="fi-FI" sz="2600" dirty="0">
                <a:solidFill>
                  <a:srgbClr val="000000"/>
                </a:solidFill>
                <a:latin typeface="Times New Roman" panose="02020603050405020304" pitchFamily="18" charset="0"/>
                <a:cs typeface="Times New Roman" panose="02020603050405020304" pitchFamily="18" charset="0"/>
              </a:rPr>
              <a:t>- Kuka on istunut tuolillani? kyseli närkästyneenä ensimmäinen kääpiö. </a:t>
            </a:r>
            <a:br>
              <a:rPr lang="en-US" sz="2600" dirty="0">
                <a:solidFill>
                  <a:srgbClr val="000000"/>
                </a:solidFill>
                <a:latin typeface="Times New Roman" panose="02020603050405020304" pitchFamily="18" charset="0"/>
                <a:cs typeface="Times New Roman" panose="02020603050405020304" pitchFamily="18" charset="0"/>
              </a:rPr>
            </a:br>
            <a:br>
              <a:rPr lang="en-US" sz="2600" dirty="0">
                <a:solidFill>
                  <a:srgbClr val="000000"/>
                </a:solidFill>
                <a:latin typeface="Times New Roman" panose="02020603050405020304" pitchFamily="18" charset="0"/>
                <a:cs typeface="Times New Roman" panose="02020603050405020304" pitchFamily="18" charset="0"/>
              </a:rPr>
            </a:br>
            <a:r>
              <a:rPr lang="fi-FI" sz="2600" dirty="0">
                <a:solidFill>
                  <a:srgbClr val="000000"/>
                </a:solidFill>
                <a:latin typeface="Times New Roman" panose="02020603050405020304" pitchFamily="18" charset="0"/>
                <a:cs typeface="Times New Roman" panose="02020603050405020304" pitchFamily="18" charset="0"/>
              </a:rPr>
              <a:t>- Kuka on syönyt lautaseltani? kyseli närkästyneenä toinen kääpiö. </a:t>
            </a:r>
            <a:br>
              <a:rPr lang="en-US" sz="2600" dirty="0">
                <a:solidFill>
                  <a:srgbClr val="000000"/>
                </a:solidFill>
                <a:latin typeface="Times New Roman" panose="02020603050405020304" pitchFamily="18" charset="0"/>
                <a:cs typeface="Times New Roman" panose="02020603050405020304" pitchFamily="18" charset="0"/>
              </a:rPr>
            </a:br>
            <a:br>
              <a:rPr lang="en-US" sz="2600" dirty="0">
                <a:solidFill>
                  <a:srgbClr val="000000"/>
                </a:solidFill>
                <a:latin typeface="Times New Roman" panose="02020603050405020304" pitchFamily="18" charset="0"/>
                <a:cs typeface="Times New Roman" panose="02020603050405020304" pitchFamily="18" charset="0"/>
              </a:rPr>
            </a:br>
            <a:r>
              <a:rPr lang="fi-FI" sz="2600" dirty="0">
                <a:solidFill>
                  <a:srgbClr val="000000"/>
                </a:solidFill>
                <a:latin typeface="Times New Roman" panose="02020603050405020304" pitchFamily="18" charset="0"/>
                <a:cs typeface="Times New Roman" panose="02020603050405020304" pitchFamily="18" charset="0"/>
              </a:rPr>
              <a:t>- Kuka on napostellut leipääni? kyseli närkästyneenä kolmas kääpiö. </a:t>
            </a:r>
            <a:br>
              <a:rPr lang="en-US" sz="2600" dirty="0">
                <a:solidFill>
                  <a:srgbClr val="000000"/>
                </a:solidFill>
                <a:latin typeface="Times New Roman" panose="02020603050405020304" pitchFamily="18" charset="0"/>
                <a:cs typeface="Times New Roman" panose="02020603050405020304" pitchFamily="18" charset="0"/>
              </a:rPr>
            </a:br>
            <a:br>
              <a:rPr lang="en-US" sz="2600" dirty="0">
                <a:solidFill>
                  <a:srgbClr val="000000"/>
                </a:solidFill>
                <a:latin typeface="Times New Roman" panose="02020603050405020304" pitchFamily="18" charset="0"/>
                <a:cs typeface="Times New Roman" panose="02020603050405020304" pitchFamily="18" charset="0"/>
              </a:rPr>
            </a:br>
            <a:r>
              <a:rPr lang="fi-FI" sz="2600" dirty="0">
                <a:solidFill>
                  <a:srgbClr val="000000"/>
                </a:solidFill>
                <a:latin typeface="Times New Roman" panose="02020603050405020304" pitchFamily="18" charset="0"/>
                <a:cs typeface="Times New Roman" panose="02020603050405020304" pitchFamily="18" charset="0"/>
              </a:rPr>
              <a:t>- Kuka on syönyt porkkanoitani? kyseli närkästyneenä neljäs kääpiö. </a:t>
            </a:r>
            <a:br>
              <a:rPr lang="en-US" sz="2600" dirty="0">
                <a:solidFill>
                  <a:srgbClr val="000000"/>
                </a:solidFill>
                <a:latin typeface="Times New Roman" panose="02020603050405020304" pitchFamily="18" charset="0"/>
                <a:cs typeface="Times New Roman" panose="02020603050405020304" pitchFamily="18" charset="0"/>
              </a:rPr>
            </a:br>
            <a:br>
              <a:rPr lang="en-US" sz="2600" dirty="0">
                <a:solidFill>
                  <a:srgbClr val="000000"/>
                </a:solidFill>
                <a:latin typeface="Times New Roman" panose="02020603050405020304" pitchFamily="18" charset="0"/>
                <a:cs typeface="Times New Roman" panose="02020603050405020304" pitchFamily="18" charset="0"/>
              </a:rPr>
            </a:br>
            <a:r>
              <a:rPr lang="fi-FI" sz="2600" dirty="0">
                <a:solidFill>
                  <a:srgbClr val="000000"/>
                </a:solidFill>
                <a:latin typeface="Times New Roman" panose="02020603050405020304" pitchFamily="18" charset="0"/>
                <a:cs typeface="Times New Roman" panose="02020603050405020304" pitchFamily="18" charset="0"/>
              </a:rPr>
              <a:t>- Kuka on käyttänyt haarukkaani? kyseli </a:t>
            </a:r>
            <a:r>
              <a:rPr lang="fi-FI" sz="2600" b="1" dirty="0">
                <a:solidFill>
                  <a:srgbClr val="000000"/>
                </a:solidFill>
                <a:latin typeface="Times New Roman" panose="02020603050405020304" pitchFamily="18" charset="0"/>
                <a:cs typeface="Times New Roman" panose="02020603050405020304" pitchFamily="18" charset="0"/>
              </a:rPr>
              <a:t>närkästyneenä</a:t>
            </a:r>
            <a:r>
              <a:rPr lang="fi-FI" sz="2600" dirty="0">
                <a:solidFill>
                  <a:srgbClr val="000000"/>
                </a:solidFill>
                <a:latin typeface="Times New Roman" panose="02020603050405020304" pitchFamily="18" charset="0"/>
                <a:cs typeface="Times New Roman" panose="02020603050405020304" pitchFamily="18" charset="0"/>
              </a:rPr>
              <a:t> viides kääpiö. </a:t>
            </a:r>
            <a:br>
              <a:rPr lang="en-US" sz="2600" dirty="0">
                <a:solidFill>
                  <a:srgbClr val="000000"/>
                </a:solidFill>
                <a:latin typeface="Times New Roman" panose="02020603050405020304" pitchFamily="18" charset="0"/>
                <a:cs typeface="Times New Roman" panose="02020603050405020304" pitchFamily="18" charset="0"/>
              </a:rPr>
            </a:br>
            <a:br>
              <a:rPr lang="en-US" sz="2600" dirty="0">
                <a:solidFill>
                  <a:srgbClr val="000000"/>
                </a:solidFill>
                <a:latin typeface="Times New Roman" panose="02020603050405020304" pitchFamily="18" charset="0"/>
                <a:cs typeface="Times New Roman" panose="02020603050405020304" pitchFamily="18" charset="0"/>
              </a:rPr>
            </a:br>
            <a:r>
              <a:rPr lang="fi-FI" sz="2600" dirty="0">
                <a:solidFill>
                  <a:srgbClr val="000000"/>
                </a:solidFill>
                <a:latin typeface="Times New Roman" panose="02020603050405020304" pitchFamily="18" charset="0"/>
                <a:cs typeface="Times New Roman" panose="02020603050405020304" pitchFamily="18" charset="0"/>
              </a:rPr>
              <a:t>- Kuka on leikannut veitselläni? kyseli närkästyneenä kuudes kääpiö. </a:t>
            </a:r>
            <a:br>
              <a:rPr lang="en-US" sz="2600" dirty="0">
                <a:solidFill>
                  <a:srgbClr val="000000"/>
                </a:solidFill>
                <a:latin typeface="Times New Roman" panose="02020603050405020304" pitchFamily="18" charset="0"/>
                <a:cs typeface="Times New Roman" panose="02020603050405020304" pitchFamily="18" charset="0"/>
              </a:rPr>
            </a:br>
            <a:br>
              <a:rPr lang="en-US" sz="2600" dirty="0">
                <a:solidFill>
                  <a:srgbClr val="000000"/>
                </a:solidFill>
                <a:latin typeface="Times New Roman" panose="02020603050405020304" pitchFamily="18" charset="0"/>
                <a:cs typeface="Times New Roman" panose="02020603050405020304" pitchFamily="18" charset="0"/>
              </a:rPr>
            </a:br>
            <a:r>
              <a:rPr lang="fi-FI" sz="2600" dirty="0">
                <a:solidFill>
                  <a:srgbClr val="000000"/>
                </a:solidFill>
                <a:latin typeface="Times New Roman" panose="02020603050405020304" pitchFamily="18" charset="0"/>
                <a:cs typeface="Times New Roman" panose="02020603050405020304" pitchFamily="18" charset="0"/>
              </a:rPr>
              <a:t>- Kuka </a:t>
            </a:r>
            <a:r>
              <a:rPr lang="fi-FI" sz="2600" b="1" dirty="0" err="1">
                <a:solidFill>
                  <a:srgbClr val="000000"/>
                </a:solidFill>
                <a:latin typeface="Times New Roman" panose="02020603050405020304" pitchFamily="18" charset="0"/>
                <a:cs typeface="Times New Roman" panose="02020603050405020304" pitchFamily="18" charset="0"/>
              </a:rPr>
              <a:t>röyhkimys</a:t>
            </a:r>
            <a:r>
              <a:rPr lang="fi-FI" sz="2600" dirty="0">
                <a:solidFill>
                  <a:srgbClr val="000000"/>
                </a:solidFill>
                <a:latin typeface="Times New Roman" panose="02020603050405020304" pitchFamily="18" charset="0"/>
                <a:cs typeface="Times New Roman" panose="02020603050405020304" pitchFamily="18" charset="0"/>
              </a:rPr>
              <a:t> on juonut mukistani? kyseli naama punaisena ja ärtyneenä seitsemäs kääpiö.</a:t>
            </a:r>
          </a:p>
          <a:p>
            <a:pPr>
              <a:buNone/>
            </a:pPr>
            <a:endParaRPr lang="fi-FI" sz="1300" dirty="0">
              <a:solidFill>
                <a:srgbClr val="000000"/>
              </a:solidFill>
            </a:endParaRPr>
          </a:p>
        </p:txBody>
      </p:sp>
    </p:spTree>
    <p:extLst>
      <p:ext uri="{BB962C8B-B14F-4D97-AF65-F5344CB8AC3E}">
        <p14:creationId xmlns:p14="http://schemas.microsoft.com/office/powerpoint/2010/main" val="128225110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Otsikko 1">
            <a:extLst>
              <a:ext uri="{FF2B5EF4-FFF2-40B4-BE49-F238E27FC236}">
                <a16:creationId xmlns:a16="http://schemas.microsoft.com/office/drawing/2014/main" id="{72A8B053-AD23-4BA7-8A19-DC9C694F18D8}"/>
              </a:ext>
            </a:extLst>
          </p:cNvPr>
          <p:cNvSpPr>
            <a:spLocks noGrp="1"/>
          </p:cNvSpPr>
          <p:nvPr>
            <p:ph type="title"/>
          </p:nvPr>
        </p:nvSpPr>
        <p:spPr>
          <a:xfrm>
            <a:off x="838200" y="963877"/>
            <a:ext cx="3494362" cy="4930246"/>
          </a:xfrm>
        </p:spPr>
        <p:txBody>
          <a:bodyPr>
            <a:normAutofit/>
          </a:bodyPr>
          <a:lstStyle/>
          <a:p>
            <a:pPr algn="r"/>
            <a:endParaRPr lang="fi-FI" dirty="0">
              <a:solidFill>
                <a:schemeClr val="accent1"/>
              </a:solidFill>
            </a:endParaRPr>
          </a:p>
        </p:txBody>
      </p:sp>
      <p:sp>
        <p:nvSpPr>
          <p:cNvPr id="3" name="Sisällön paikkamerkki 2">
            <a:extLst>
              <a:ext uri="{FF2B5EF4-FFF2-40B4-BE49-F238E27FC236}">
                <a16:creationId xmlns:a16="http://schemas.microsoft.com/office/drawing/2014/main" id="{FD40E360-7D03-41A2-A6D8-47A258FF35BB}"/>
              </a:ext>
            </a:extLst>
          </p:cNvPr>
          <p:cNvSpPr>
            <a:spLocks noGrp="1"/>
          </p:cNvSpPr>
          <p:nvPr>
            <p:ph idx="1"/>
          </p:nvPr>
        </p:nvSpPr>
        <p:spPr>
          <a:xfrm>
            <a:off x="4976031" y="963877"/>
            <a:ext cx="6377769" cy="4930246"/>
          </a:xfrm>
        </p:spPr>
        <p:txBody>
          <a:bodyPr vert="horz" lIns="91440" tIns="45720" rIns="91440" bIns="45720" rtlCol="0" anchor="ctr">
            <a:normAutofit/>
          </a:bodyPr>
          <a:lstStyle/>
          <a:p>
            <a:pPr>
              <a:buNone/>
            </a:pPr>
            <a:r>
              <a:rPr lang="fi-FI" sz="2200" dirty="0">
                <a:latin typeface="Times New Roman" panose="02020603050405020304" pitchFamily="18" charset="0"/>
                <a:cs typeface="Times New Roman" panose="02020603050405020304" pitchFamily="18" charset="0"/>
              </a:rPr>
              <a:t>Kääpiöt </a:t>
            </a:r>
            <a:r>
              <a:rPr lang="fi-FI" sz="2200" b="1" dirty="0">
                <a:latin typeface="Times New Roman" panose="02020603050405020304" pitchFamily="18" charset="0"/>
                <a:cs typeface="Times New Roman" panose="02020603050405020304" pitchFamily="18" charset="0"/>
              </a:rPr>
              <a:t>huomasivat </a:t>
            </a:r>
            <a:r>
              <a:rPr lang="fi-FI" sz="2200" dirty="0">
                <a:latin typeface="Times New Roman" panose="02020603050405020304" pitchFamily="18" charset="0"/>
                <a:cs typeface="Times New Roman" panose="02020603050405020304" pitchFamily="18" charset="0"/>
              </a:rPr>
              <a:t>myös, että joku oli jättänyt _____jälkiään, kuten istumakuoppia, heidän peteihinsä - ja eräästä, tarkkaan ottaen seitsemännen ____kääpiön petistä, he löysivät Lumikin nukkumasta. </a:t>
            </a:r>
            <a:r>
              <a:rPr lang="fi-FI" sz="2200" dirty="0">
                <a:solidFill>
                  <a:srgbClr val="FF0000"/>
                </a:solidFill>
                <a:latin typeface="Times New Roman" panose="02020603050405020304" pitchFamily="18" charset="0"/>
                <a:cs typeface="Times New Roman" panose="02020603050405020304" pitchFamily="18" charset="0"/>
              </a:rPr>
              <a:t>Kaikki kerääntyivät ____lyhtyineen, hämmästyneinä katselemaan nukkuvaa Lumikkia ja ihastelivat hiljaa tämän kauneutta: </a:t>
            </a:r>
            <a:br>
              <a:rPr lang="en-US" sz="2200" dirty="0">
                <a:solidFill>
                  <a:srgbClr val="FF0000"/>
                </a:solidFill>
                <a:latin typeface="Times New Roman" panose="02020603050405020304" pitchFamily="18" charset="0"/>
                <a:cs typeface="Times New Roman" panose="02020603050405020304" pitchFamily="18" charset="0"/>
              </a:rPr>
            </a:br>
            <a:br>
              <a:rPr lang="en-US" sz="2200" dirty="0">
                <a:solidFill>
                  <a:srgbClr val="FF0000"/>
                </a:solidFill>
                <a:latin typeface="Times New Roman" panose="02020603050405020304" pitchFamily="18" charset="0"/>
                <a:cs typeface="Times New Roman" panose="02020603050405020304" pitchFamily="18" charset="0"/>
              </a:rPr>
            </a:br>
            <a:r>
              <a:rPr lang="fi-FI" sz="2200" dirty="0">
                <a:solidFill>
                  <a:srgbClr val="FF0000"/>
                </a:solidFill>
                <a:latin typeface="Times New Roman" panose="02020603050405020304" pitchFamily="18" charset="0"/>
                <a:cs typeface="Times New Roman" panose="02020603050405020304" pitchFamily="18" charset="0"/>
              </a:rPr>
              <a:t>- Oi taivaan tähden ja enkelten kuoro! Miten </a:t>
            </a:r>
            <a:r>
              <a:rPr lang="fi-FI" sz="2200" b="1" dirty="0">
                <a:solidFill>
                  <a:srgbClr val="FF0000"/>
                </a:solidFill>
                <a:latin typeface="Times New Roman" panose="02020603050405020304" pitchFamily="18" charset="0"/>
                <a:cs typeface="Times New Roman" panose="02020603050405020304" pitchFamily="18" charset="0"/>
              </a:rPr>
              <a:t>ihastuttava</a:t>
            </a:r>
            <a:r>
              <a:rPr lang="fi-FI" sz="2200" dirty="0">
                <a:solidFill>
                  <a:srgbClr val="FF0000"/>
                </a:solidFill>
                <a:latin typeface="Times New Roman" panose="02020603050405020304" pitchFamily="18" charset="0"/>
                <a:cs typeface="Times New Roman" panose="02020603050405020304" pitchFamily="18" charset="0"/>
              </a:rPr>
              <a:t> lapsonen! </a:t>
            </a:r>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r>
              <a:rPr lang="fi-FI" sz="2200" dirty="0">
                <a:latin typeface="Times New Roman" panose="02020603050405020304" pitchFamily="18" charset="0"/>
                <a:cs typeface="Times New Roman" panose="02020603050405020304" pitchFamily="18" charset="0"/>
              </a:rPr>
              <a:t>Eivätkä kääpiöt </a:t>
            </a:r>
            <a:r>
              <a:rPr lang="fi-FI" sz="2200" b="1" dirty="0">
                <a:latin typeface="Times New Roman" panose="02020603050405020304" pitchFamily="18" charset="0"/>
                <a:cs typeface="Times New Roman" panose="02020603050405020304" pitchFamily="18" charset="0"/>
              </a:rPr>
              <a:t>raaskineet</a:t>
            </a:r>
            <a:r>
              <a:rPr lang="fi-FI" sz="2200" dirty="0">
                <a:latin typeface="Times New Roman" panose="02020603050405020304" pitchFamily="18" charset="0"/>
                <a:cs typeface="Times New Roman" panose="02020603050405020304" pitchFamily="18" charset="0"/>
              </a:rPr>
              <a:t> herättää Lumikkia, vaan nukkuivat niin, että seitsemäs kääpiö nukkui aina yhden tunnin kunkin toisen kanssa samassa ____petissä. Näin kului koko yö ja saapui aamu.</a:t>
            </a:r>
          </a:p>
        </p:txBody>
      </p:sp>
    </p:spTree>
    <p:extLst>
      <p:ext uri="{BB962C8B-B14F-4D97-AF65-F5344CB8AC3E}">
        <p14:creationId xmlns:p14="http://schemas.microsoft.com/office/powerpoint/2010/main" val="9596884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Kuva 4" descr="Lumikki ja seitsemän kääpiötä">
            <a:extLst>
              <a:ext uri="{FF2B5EF4-FFF2-40B4-BE49-F238E27FC236}">
                <a16:creationId xmlns:a16="http://schemas.microsoft.com/office/drawing/2014/main" id="{B025A5AB-2954-4205-8E06-3E9A48BEADFD}"/>
              </a:ext>
            </a:extLst>
          </p:cNvPr>
          <p:cNvPicPr>
            <a:picLocks noGrp="1" noChangeAspect="1"/>
          </p:cNvPicPr>
          <p:nvPr>
            <p:ph idx="1"/>
          </p:nvPr>
        </p:nvPicPr>
        <p:blipFill rotWithShape="1">
          <a:blip r:embed="rId2"/>
          <a:srcRect t="1310" b="18045"/>
          <a:stretch/>
        </p:blipFill>
        <p:spPr>
          <a:xfrm>
            <a:off x="20" y="10"/>
            <a:ext cx="12191980" cy="6857990"/>
          </a:xfrm>
          <a:prstGeom prst="rect">
            <a:avLst/>
          </a:prstGeom>
        </p:spPr>
      </p:pic>
    </p:spTree>
    <p:extLst>
      <p:ext uri="{BB962C8B-B14F-4D97-AF65-F5344CB8AC3E}">
        <p14:creationId xmlns:p14="http://schemas.microsoft.com/office/powerpoint/2010/main" val="46542674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632F4A91-94C8-426C-8456-BAFEC283A30B}"/>
              </a:ext>
            </a:extLst>
          </p:cNvPr>
          <p:cNvSpPr>
            <a:spLocks noGrp="1"/>
          </p:cNvSpPr>
          <p:nvPr>
            <p:ph type="title"/>
          </p:nvPr>
        </p:nvSpPr>
        <p:spPr>
          <a:xfrm>
            <a:off x="839149" y="361950"/>
            <a:ext cx="10515600" cy="1325563"/>
          </a:xfrm>
        </p:spPr>
        <p:txBody>
          <a:bodyPr>
            <a:normAutofit/>
          </a:bodyPr>
          <a:lstStyle/>
          <a:p>
            <a:r>
              <a:rPr lang="fi-FI" dirty="0">
                <a:latin typeface="Times New Roman" panose="02020603050405020304" pitchFamily="18" charset="0"/>
                <a:cs typeface="Times New Roman" panose="02020603050405020304" pitchFamily="18" charset="0"/>
              </a:rPr>
              <a:t>Lumikki ja kääpiöt ystävystyvät</a:t>
            </a:r>
          </a:p>
        </p:txBody>
      </p:sp>
      <p:sp>
        <p:nvSpPr>
          <p:cNvPr id="3" name="Sisällön paikkamerkki 2">
            <a:extLst>
              <a:ext uri="{FF2B5EF4-FFF2-40B4-BE49-F238E27FC236}">
                <a16:creationId xmlns:a16="http://schemas.microsoft.com/office/drawing/2014/main" id="{0D2374B4-1EE8-425F-A62C-BCBAE2CDCBC5}"/>
              </a:ext>
            </a:extLst>
          </p:cNvPr>
          <p:cNvSpPr>
            <a:spLocks noGrp="1"/>
          </p:cNvSpPr>
          <p:nvPr>
            <p:ph idx="1"/>
          </p:nvPr>
        </p:nvSpPr>
        <p:spPr>
          <a:xfrm>
            <a:off x="158750" y="1527963"/>
            <a:ext cx="11667364" cy="4987137"/>
          </a:xfrm>
        </p:spPr>
        <p:txBody>
          <a:bodyPr vert="horz" lIns="91440" tIns="45720" rIns="91440" bIns="45720" rtlCol="0" anchor="t">
            <a:normAutofit fontScale="85000" lnSpcReduction="20000"/>
          </a:bodyPr>
          <a:lstStyle/>
          <a:p>
            <a:pPr>
              <a:buNone/>
            </a:pPr>
            <a:r>
              <a:rPr lang="fi-FI" dirty="0">
                <a:latin typeface="Times New Roman" panose="02020603050405020304" pitchFamily="18" charset="0"/>
                <a:cs typeface="Times New Roman" panose="02020603050405020304" pitchFamily="18" charset="0"/>
              </a:rPr>
              <a:t>Aamulla Lumikki heräsi ja pelästyi aluksi havaitessaan, että ____tupaan oli yön aikana</a:t>
            </a:r>
            <a:r>
              <a:rPr lang="fi-FI" b="1" dirty="0">
                <a:latin typeface="Times New Roman" panose="02020603050405020304" pitchFamily="18" charset="0"/>
                <a:cs typeface="Times New Roman" panose="02020603050405020304" pitchFamily="18" charset="0"/>
              </a:rPr>
              <a:t> ilmestynyt</a:t>
            </a:r>
            <a:r>
              <a:rPr lang="fi-FI" dirty="0">
                <a:latin typeface="Times New Roman" panose="02020603050405020304" pitchFamily="18" charset="0"/>
                <a:cs typeface="Times New Roman" panose="02020603050405020304" pitchFamily="18" charset="0"/>
              </a:rPr>
              <a:t> seitsemän kääpiötä. Pian hän kuitenkin saattoi huomata, että kääpiöt olivat mitä kilteimpiä ja varsin ystävällisiä. </a:t>
            </a:r>
            <a:r>
              <a:rPr lang="fi-FI" dirty="0">
                <a:solidFill>
                  <a:srgbClr val="FF0000"/>
                </a:solidFill>
                <a:latin typeface="Times New Roman" panose="02020603050405020304" pitchFamily="18" charset="0"/>
                <a:cs typeface="Times New Roman" panose="02020603050405020304" pitchFamily="18" charset="0"/>
              </a:rPr>
              <a:t>Lumikki esittäytyi ja kertoi tarinansa </a:t>
            </a:r>
            <a:r>
              <a:rPr lang="fi-FI" b="1" dirty="0">
                <a:solidFill>
                  <a:srgbClr val="FF0000"/>
                </a:solidFill>
                <a:latin typeface="Times New Roman" panose="02020603050405020304" pitchFamily="18" charset="0"/>
                <a:cs typeface="Times New Roman" panose="02020603050405020304" pitchFamily="18" charset="0"/>
              </a:rPr>
              <a:t>hartaina</a:t>
            </a:r>
            <a:r>
              <a:rPr lang="fi-FI" dirty="0">
                <a:solidFill>
                  <a:srgbClr val="FF0000"/>
                </a:solidFill>
                <a:latin typeface="Times New Roman" panose="02020603050405020304" pitchFamily="18" charset="0"/>
                <a:cs typeface="Times New Roman" panose="02020603050405020304" pitchFamily="18" charset="0"/>
              </a:rPr>
              <a:t> kuunteleville kääpiöille, jotka tämän jälkeen sanoivat Lumikille. </a:t>
            </a:r>
            <a:endParaRPr lang="fi-FI" b="1" dirty="0">
              <a:solidFill>
                <a:srgbClr val="FF0000"/>
              </a:solidFill>
              <a:latin typeface="Times New Roman" panose="02020603050405020304" pitchFamily="18" charset="0"/>
              <a:cs typeface="Times New Roman" panose="02020603050405020304" pitchFamily="18" charset="0"/>
            </a:endParaRPr>
          </a:p>
          <a:p>
            <a:pPr>
              <a:buNone/>
            </a:pPr>
            <a:br>
              <a:rPr lang="en-US"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a:p>
            <a:pPr>
              <a:buNone/>
            </a:pPr>
            <a:r>
              <a:rPr lang="fi-FI" dirty="0">
                <a:solidFill>
                  <a:srgbClr val="FF0000"/>
                </a:solidFill>
                <a:latin typeface="Times New Roman" panose="02020603050405020304" pitchFamily="18" charset="0"/>
                <a:cs typeface="Times New Roman" panose="02020603050405020304" pitchFamily="18" charset="0"/>
              </a:rPr>
              <a:t>- Voit jäädä asumaan meidän luoksemme! Kunhan vain pidät huolen siivouksesta ja ruuanlaitosta sillä aikaa, kun me olemme päivisin vuorilla etsimässä kultaa ja kuparia. </a:t>
            </a:r>
          </a:p>
          <a:p>
            <a:pPr>
              <a:buNone/>
            </a:pP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a:buNone/>
            </a:pPr>
            <a:r>
              <a:rPr lang="fi-FI" dirty="0">
                <a:latin typeface="Times New Roman" panose="02020603050405020304" pitchFamily="18" charset="0"/>
                <a:cs typeface="Times New Roman" panose="02020603050405020304" pitchFamily="18" charset="0"/>
              </a:rPr>
              <a:t>Näin tehtiinkin. Kääpiöt </a:t>
            </a:r>
            <a:r>
              <a:rPr lang="fi-FI" b="1" dirty="0">
                <a:latin typeface="Times New Roman" panose="02020603050405020304" pitchFamily="18" charset="0"/>
                <a:cs typeface="Times New Roman" panose="02020603050405020304" pitchFamily="18" charset="0"/>
              </a:rPr>
              <a:t>rakastivat</a:t>
            </a:r>
            <a:r>
              <a:rPr lang="fi-FI" dirty="0">
                <a:latin typeface="Times New Roman" panose="02020603050405020304" pitchFamily="18" charset="0"/>
                <a:cs typeface="Times New Roman" panose="02020603050405020304" pitchFamily="18" charset="0"/>
              </a:rPr>
              <a:t> äärimmäistä </a:t>
            </a:r>
            <a:r>
              <a:rPr lang="fi-FI" b="1" dirty="0">
                <a:latin typeface="Times New Roman" panose="02020603050405020304" pitchFamily="18" charset="0"/>
                <a:cs typeface="Times New Roman" panose="02020603050405020304" pitchFamily="18" charset="0"/>
              </a:rPr>
              <a:t>puhtautta</a:t>
            </a:r>
            <a:r>
              <a:rPr lang="fi-FI" dirty="0">
                <a:latin typeface="Times New Roman" panose="02020603050405020304" pitchFamily="18" charset="0"/>
                <a:cs typeface="Times New Roman" panose="02020603050405020304" pitchFamily="18" charset="0"/>
              </a:rPr>
              <a:t> ja järjestelmällisyyttä ja siksi Lumikilla oli ____pitkät päivät yllin kyllin puuhaamista ja jynssäämistä silloin, kun kääpiöt olivat työpuuhissaan vuorilla. Sieltä he aina illansuussa palasivat Lumikin kattaman, aina valkoisella liinalla peitetyn, valmiin______ ruokapöydän ääreen.</a:t>
            </a:r>
            <a:r>
              <a:rPr lang="fi-FI" dirty="0"/>
              <a:t> </a:t>
            </a:r>
          </a:p>
          <a:p>
            <a:pPr>
              <a:buNone/>
            </a:pPr>
            <a:br>
              <a:rPr lang="en-US" dirty="0">
                <a:latin typeface="+mn-ea"/>
                <a:cs typeface="+mn-ea"/>
              </a:rPr>
            </a:br>
            <a:endParaRPr lang="en-US" sz="1500" dirty="0"/>
          </a:p>
          <a:p>
            <a:pPr marL="0" indent="0">
              <a:buNone/>
            </a:pPr>
            <a:endParaRPr lang="fi-FI" sz="1500" dirty="0"/>
          </a:p>
        </p:txBody>
      </p:sp>
    </p:spTree>
    <p:extLst>
      <p:ext uri="{BB962C8B-B14F-4D97-AF65-F5344CB8AC3E}">
        <p14:creationId xmlns:p14="http://schemas.microsoft.com/office/powerpoint/2010/main" val="236911748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t="-19000" b="-19000"/>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01B630-E1E8-4682-89B2-53D988A3AB7D}"/>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E951FE63-34DA-460A-86D0-290DB583FD09}"/>
              </a:ext>
            </a:extLst>
          </p:cNvPr>
          <p:cNvSpPr>
            <a:spLocks noGrp="1"/>
          </p:cNvSpPr>
          <p:nvPr>
            <p:ph idx="1"/>
          </p:nvPr>
        </p:nvSpPr>
        <p:spPr/>
        <p:txBody>
          <a:bodyPr/>
          <a:lstStyle/>
          <a:p>
            <a:endParaRPr lang="fi-FI"/>
          </a:p>
        </p:txBody>
      </p:sp>
    </p:spTree>
    <p:extLst>
      <p:ext uri="{BB962C8B-B14F-4D97-AF65-F5344CB8AC3E}">
        <p14:creationId xmlns:p14="http://schemas.microsoft.com/office/powerpoint/2010/main" val="268746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5AEACEA-B0B4-4A07-93EE-C29782A7A7C0}"/>
              </a:ext>
            </a:extLst>
          </p:cNvPr>
          <p:cNvSpPr>
            <a:spLocks noGrp="1"/>
          </p:cNvSpPr>
          <p:nvPr>
            <p:ph type="title"/>
          </p:nvPr>
        </p:nvSpPr>
        <p:spPr>
          <a:xfrm>
            <a:off x="838200" y="485336"/>
            <a:ext cx="10515600" cy="1325563"/>
          </a:xfrm>
        </p:spPr>
        <p:txBody>
          <a:bodyPr>
            <a:normAutofit/>
          </a:bodyPr>
          <a:lstStyle/>
          <a:p>
            <a:r>
              <a:rPr lang="fi-FI" dirty="0">
                <a:latin typeface="Times New Roman" panose="02020603050405020304" pitchFamily="18" charset="0"/>
                <a:cs typeface="Times New Roman" panose="02020603050405020304" pitchFamily="18" charset="0"/>
              </a:rPr>
              <a:t>Lumikin ja kääpiöiden onni</a:t>
            </a:r>
          </a:p>
        </p:txBody>
      </p:sp>
      <p:sp>
        <p:nvSpPr>
          <p:cNvPr id="3" name="Sisällön paikkamerkki 2">
            <a:extLst>
              <a:ext uri="{FF2B5EF4-FFF2-40B4-BE49-F238E27FC236}">
                <a16:creationId xmlns:a16="http://schemas.microsoft.com/office/drawing/2014/main" id="{C5B4720D-4226-466A-9FDD-7BD010E910DC}"/>
              </a:ext>
            </a:extLst>
          </p:cNvPr>
          <p:cNvSpPr>
            <a:spLocks noGrp="1"/>
          </p:cNvSpPr>
          <p:nvPr>
            <p:ph idx="1"/>
          </p:nvPr>
        </p:nvSpPr>
        <p:spPr>
          <a:xfrm>
            <a:off x="633046" y="1702191"/>
            <a:ext cx="10720754" cy="4670473"/>
          </a:xfrm>
        </p:spPr>
        <p:txBody>
          <a:bodyPr vert="horz" lIns="91440" tIns="45720" rIns="91440" bIns="45720" rtlCol="0">
            <a:normAutofit fontScale="25000" lnSpcReduction="20000"/>
          </a:bodyPr>
          <a:lstStyle/>
          <a:p>
            <a:pPr>
              <a:buNone/>
            </a:pPr>
            <a:r>
              <a:rPr lang="fi-FI" sz="11200" dirty="0">
                <a:latin typeface="Times New Roman" panose="02020603050405020304" pitchFamily="18" charset="0"/>
                <a:cs typeface="Times New Roman" panose="02020603050405020304" pitchFamily="18" charset="0"/>
              </a:rPr>
              <a:t>Pienessä mökissä </a:t>
            </a:r>
            <a:r>
              <a:rPr lang="fi-FI" sz="11200" b="1" dirty="0">
                <a:latin typeface="Times New Roman" panose="02020603050405020304" pitchFamily="18" charset="0"/>
                <a:cs typeface="Times New Roman" panose="02020603050405020304" pitchFamily="18" charset="0"/>
              </a:rPr>
              <a:t>vallitsi</a:t>
            </a:r>
            <a:r>
              <a:rPr lang="fi-FI" sz="11200" dirty="0">
                <a:latin typeface="Times New Roman" panose="02020603050405020304" pitchFamily="18" charset="0"/>
                <a:cs typeface="Times New Roman" panose="02020603050405020304" pitchFamily="18" charset="0"/>
              </a:rPr>
              <a:t> äärettömän onnellinen _____tunnelma. Kääpiöt ajattelivat, että varmaan itse ____Jumala oli lähettänyt tämän ihastuttavan kauniin neidon heidän avukseen, seurakseen ja silmiensä iloksi. He olivat suorastaan </a:t>
            </a:r>
            <a:r>
              <a:rPr lang="fi-FI" sz="11200" b="1" dirty="0">
                <a:latin typeface="Times New Roman" panose="02020603050405020304" pitchFamily="18" charset="0"/>
                <a:cs typeface="Times New Roman" panose="02020603050405020304" pitchFamily="18" charset="0"/>
              </a:rPr>
              <a:t>haltioissaan</a:t>
            </a:r>
            <a:r>
              <a:rPr lang="fi-FI" sz="11200" dirty="0">
                <a:latin typeface="Times New Roman" panose="02020603050405020304" pitchFamily="18" charset="0"/>
                <a:cs typeface="Times New Roman" panose="02020603050405020304" pitchFamily="18" charset="0"/>
              </a:rPr>
              <a:t> ja kilpailivat siitä, kuka saisi eniten huomiota Lumikilta.</a:t>
            </a:r>
          </a:p>
          <a:p>
            <a:pPr>
              <a:buNone/>
            </a:pPr>
            <a:endParaRPr lang="fi-FI" sz="11200" dirty="0">
              <a:latin typeface="Times New Roman" panose="02020603050405020304" pitchFamily="18" charset="0"/>
              <a:cs typeface="Times New Roman" panose="02020603050405020304" pitchFamily="18" charset="0"/>
            </a:endParaRPr>
          </a:p>
          <a:p>
            <a:pPr>
              <a:buNone/>
            </a:pPr>
            <a:br>
              <a:rPr lang="en-US" sz="11200" dirty="0">
                <a:latin typeface="Times New Roman" panose="02020603050405020304" pitchFamily="18" charset="0"/>
                <a:cs typeface="Times New Roman" panose="02020603050405020304" pitchFamily="18" charset="0"/>
              </a:rPr>
            </a:br>
            <a:endParaRPr lang="en-US" sz="11200" dirty="0">
              <a:latin typeface="Times New Roman" panose="02020603050405020304" pitchFamily="18" charset="0"/>
              <a:cs typeface="Times New Roman" panose="02020603050405020304" pitchFamily="18" charset="0"/>
            </a:endParaRPr>
          </a:p>
          <a:p>
            <a:pPr>
              <a:buNone/>
            </a:pPr>
            <a:r>
              <a:rPr lang="fi-FI" sz="11200" dirty="0">
                <a:solidFill>
                  <a:srgbClr val="FF0000"/>
                </a:solidFill>
                <a:latin typeface="Times New Roman" panose="02020603050405020304" pitchFamily="18" charset="0"/>
                <a:cs typeface="Times New Roman" panose="02020603050405020304" pitchFamily="18" charset="0"/>
              </a:rPr>
              <a:t>Aamulla lähtiessään _____kääpiöt varoittelivat Lumikkia: </a:t>
            </a:r>
          </a:p>
          <a:p>
            <a:pPr>
              <a:buNone/>
            </a:pPr>
            <a:br>
              <a:rPr lang="en-US" sz="11200" dirty="0">
                <a:solidFill>
                  <a:srgbClr val="FF0000"/>
                </a:solidFill>
                <a:latin typeface="Times New Roman" panose="02020603050405020304" pitchFamily="18" charset="0"/>
                <a:cs typeface="Times New Roman" panose="02020603050405020304" pitchFamily="18" charset="0"/>
              </a:rPr>
            </a:br>
            <a:endParaRPr lang="en-US" sz="11200" dirty="0">
              <a:solidFill>
                <a:srgbClr val="FF0000"/>
              </a:solidFill>
              <a:latin typeface="Times New Roman" panose="02020603050405020304" pitchFamily="18" charset="0"/>
              <a:cs typeface="Times New Roman" panose="02020603050405020304" pitchFamily="18" charset="0"/>
            </a:endParaRPr>
          </a:p>
          <a:p>
            <a:pPr>
              <a:buNone/>
            </a:pPr>
            <a:r>
              <a:rPr lang="fi-FI" sz="11200" dirty="0">
                <a:solidFill>
                  <a:srgbClr val="FF0000"/>
                </a:solidFill>
                <a:latin typeface="Times New Roman" panose="02020603050405020304" pitchFamily="18" charset="0"/>
                <a:cs typeface="Times New Roman" panose="02020603050405020304" pitchFamily="18" charset="0"/>
              </a:rPr>
              <a:t>- Kuningatar saa varmaan kohta jostakin tietoonsa, että olet luonamme. Joten älä missään nimessä avaa koskaan ovea kenellekään sisään pyrkijälle silloin, kun me olemme pois!</a:t>
            </a:r>
            <a:r>
              <a:rPr lang="fi-FI" sz="11200" dirty="0">
                <a:latin typeface="Times New Roman" panose="02020603050405020304" pitchFamily="18" charset="0"/>
                <a:cs typeface="Times New Roman" panose="02020603050405020304" pitchFamily="18" charset="0"/>
              </a:rPr>
              <a:t> </a:t>
            </a:r>
          </a:p>
          <a:p>
            <a:pPr>
              <a:buNone/>
            </a:pPr>
            <a:br>
              <a:rPr lang="en-US" sz="1000" dirty="0">
                <a:latin typeface="+mn-ea"/>
                <a:cs typeface="+mn-ea"/>
              </a:rPr>
            </a:br>
            <a:endParaRPr lang="en-US" sz="1000" dirty="0">
              <a:latin typeface="Calibri Light"/>
              <a:cs typeface="+mn-ea"/>
            </a:endParaRPr>
          </a:p>
          <a:p>
            <a:pPr>
              <a:buNone/>
            </a:pPr>
            <a:endParaRPr lang="fi-FI" sz="1000" dirty="0">
              <a:latin typeface="Calibri Light"/>
              <a:cs typeface="+mn-ea"/>
            </a:endParaRPr>
          </a:p>
          <a:p>
            <a:pPr>
              <a:buNone/>
            </a:pPr>
            <a:br>
              <a:rPr lang="en-US" sz="1000" dirty="0">
                <a:latin typeface="+mn-ea"/>
                <a:cs typeface="+mn-ea"/>
              </a:rPr>
            </a:br>
            <a:endParaRPr lang="en-US" sz="1000" dirty="0">
              <a:latin typeface="Calibri Light"/>
              <a:cs typeface="+mn-ea"/>
            </a:endParaRPr>
          </a:p>
          <a:p>
            <a:pPr>
              <a:buNone/>
            </a:pPr>
            <a:endParaRPr lang="fi-FI" sz="1000" dirty="0">
              <a:latin typeface="Calibri Light"/>
              <a:cs typeface="+mn-ea"/>
            </a:endParaRPr>
          </a:p>
          <a:p>
            <a:pPr>
              <a:buNone/>
            </a:pPr>
            <a:br>
              <a:rPr lang="en-US" sz="1000" dirty="0">
                <a:latin typeface="+mn-ea"/>
                <a:cs typeface="+mn-ea"/>
              </a:rPr>
            </a:br>
            <a:endParaRPr lang="en-US" sz="1000" dirty="0">
              <a:latin typeface="Calibri Light"/>
            </a:endParaRPr>
          </a:p>
          <a:p>
            <a:pPr marL="0" indent="0">
              <a:buNone/>
            </a:pPr>
            <a:endParaRPr lang="fi-FI" sz="1000" dirty="0"/>
          </a:p>
        </p:txBody>
      </p:sp>
    </p:spTree>
    <p:extLst>
      <p:ext uri="{BB962C8B-B14F-4D97-AF65-F5344CB8AC3E}">
        <p14:creationId xmlns:p14="http://schemas.microsoft.com/office/powerpoint/2010/main" val="35388388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Otsikko 1">
            <a:extLst>
              <a:ext uri="{FF2B5EF4-FFF2-40B4-BE49-F238E27FC236}">
                <a16:creationId xmlns:a16="http://schemas.microsoft.com/office/drawing/2014/main" id="{E2ABF90B-0803-4454-AF00-18B5B98CABD2}"/>
              </a:ext>
            </a:extLst>
          </p:cNvPr>
          <p:cNvSpPr>
            <a:spLocks noGrp="1"/>
          </p:cNvSpPr>
          <p:nvPr>
            <p:ph type="title"/>
          </p:nvPr>
        </p:nvSpPr>
        <p:spPr>
          <a:xfrm>
            <a:off x="838200" y="963877"/>
            <a:ext cx="3494362" cy="4930246"/>
          </a:xfrm>
        </p:spPr>
        <p:txBody>
          <a:bodyPr>
            <a:normAutofit/>
          </a:bodyPr>
          <a:lstStyle/>
          <a:p>
            <a:pPr algn="r"/>
            <a:r>
              <a:rPr lang="fi-FI" dirty="0">
                <a:solidFill>
                  <a:schemeClr val="accent1"/>
                </a:solidFill>
                <a:latin typeface="Times New Roman" panose="02020603050405020304" pitchFamily="18" charset="0"/>
                <a:cs typeface="Times New Roman" panose="02020603050405020304" pitchFamily="18" charset="0"/>
              </a:rPr>
              <a:t>Video: </a:t>
            </a:r>
            <a:r>
              <a:rPr lang="fi-FI" i="1" dirty="0">
                <a:solidFill>
                  <a:schemeClr val="accent1"/>
                </a:solidFill>
                <a:latin typeface="Times New Roman" panose="02020603050405020304" pitchFamily="18" charset="0"/>
                <a:cs typeface="Times New Roman" panose="02020603050405020304" pitchFamily="18" charset="0"/>
              </a:rPr>
              <a:t>Tee </a:t>
            </a:r>
            <a:r>
              <a:rPr lang="fi-FI" i="1" dirty="0" err="1">
                <a:solidFill>
                  <a:schemeClr val="accent1"/>
                </a:solidFill>
                <a:latin typeface="Times New Roman" panose="02020603050405020304" pitchFamily="18" charset="0"/>
                <a:cs typeface="Times New Roman" panose="02020603050405020304" pitchFamily="18" charset="0"/>
              </a:rPr>
              <a:t>työtäs</a:t>
            </a:r>
            <a:r>
              <a:rPr lang="fi-FI" i="1" dirty="0">
                <a:solidFill>
                  <a:schemeClr val="accent1"/>
                </a:solidFill>
                <a:latin typeface="Times New Roman" panose="02020603050405020304" pitchFamily="18" charset="0"/>
                <a:cs typeface="Times New Roman" panose="02020603050405020304" pitchFamily="18" charset="0"/>
              </a:rPr>
              <a:t> laulellen</a:t>
            </a:r>
          </a:p>
        </p:txBody>
      </p:sp>
      <p:sp>
        <p:nvSpPr>
          <p:cNvPr id="3" name="Sisällön paikkamerkki 2">
            <a:extLst>
              <a:ext uri="{FF2B5EF4-FFF2-40B4-BE49-F238E27FC236}">
                <a16:creationId xmlns:a16="http://schemas.microsoft.com/office/drawing/2014/main" id="{40419BF5-7334-4B36-A35D-FC8588697854}"/>
              </a:ext>
            </a:extLst>
          </p:cNvPr>
          <p:cNvSpPr>
            <a:spLocks noGrp="1"/>
          </p:cNvSpPr>
          <p:nvPr>
            <p:ph idx="1"/>
          </p:nvPr>
        </p:nvSpPr>
        <p:spPr>
          <a:xfrm>
            <a:off x="4976031" y="963877"/>
            <a:ext cx="6377769" cy="4930246"/>
          </a:xfrm>
        </p:spPr>
        <p:txBody>
          <a:bodyPr anchor="ctr">
            <a:normAutofit/>
          </a:bodyPr>
          <a:lstStyle/>
          <a:p>
            <a:pPr marL="0" indent="0">
              <a:buNone/>
            </a:pPr>
            <a:r>
              <a:rPr lang="fi-FI" sz="2400" dirty="0">
                <a:hlinkClick r:id="rId2"/>
              </a:rPr>
              <a:t>https://www.youtube.com/watch?v=VUjJE1pdxC0</a:t>
            </a:r>
            <a:endParaRPr lang="fi-FI" sz="2400" dirty="0"/>
          </a:p>
          <a:p>
            <a:pPr marL="0" indent="0">
              <a:buNone/>
            </a:pPr>
            <a:endParaRPr lang="fi-FI" sz="2400" dirty="0"/>
          </a:p>
          <a:p>
            <a:pPr marL="0" indent="0">
              <a:buNone/>
            </a:pPr>
            <a:r>
              <a:rPr lang="fi-FI" sz="2400" dirty="0">
                <a:latin typeface="Times New Roman" panose="02020603050405020304" pitchFamily="18" charset="0"/>
                <a:cs typeface="Times New Roman" panose="02020603050405020304" pitchFamily="18" charset="0"/>
              </a:rPr>
              <a:t>Keksi mahdollisimman monta verbiä videosta. Kirjoita vihkoon</a:t>
            </a:r>
          </a:p>
          <a:p>
            <a:pPr marL="0" indent="0">
              <a:buNone/>
            </a:pPr>
            <a:endParaRPr lang="fi-FI" sz="2400" dirty="0"/>
          </a:p>
          <a:p>
            <a:pPr marL="0" indent="0">
              <a:buNone/>
            </a:pPr>
            <a:r>
              <a:rPr lang="fi-FI" sz="2400" dirty="0"/>
              <a:t> </a:t>
            </a:r>
          </a:p>
        </p:txBody>
      </p:sp>
    </p:spTree>
    <p:extLst>
      <p:ext uri="{BB962C8B-B14F-4D97-AF65-F5344CB8AC3E}">
        <p14:creationId xmlns:p14="http://schemas.microsoft.com/office/powerpoint/2010/main" val="152075799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Otsikko 1">
            <a:extLst>
              <a:ext uri="{FF2B5EF4-FFF2-40B4-BE49-F238E27FC236}">
                <a16:creationId xmlns:a16="http://schemas.microsoft.com/office/drawing/2014/main" id="{453C9968-74FB-4A8F-955E-C1043D102C48}"/>
              </a:ext>
            </a:extLst>
          </p:cNvPr>
          <p:cNvSpPr>
            <a:spLocks noGrp="1"/>
          </p:cNvSpPr>
          <p:nvPr>
            <p:ph type="title"/>
          </p:nvPr>
        </p:nvSpPr>
        <p:spPr>
          <a:xfrm>
            <a:off x="838200" y="963877"/>
            <a:ext cx="3494362" cy="4930246"/>
          </a:xfrm>
        </p:spPr>
        <p:txBody>
          <a:bodyPr>
            <a:normAutofit/>
          </a:bodyPr>
          <a:lstStyle/>
          <a:p>
            <a:pPr algn="r"/>
            <a:endParaRPr lang="fi-FI">
              <a:solidFill>
                <a:schemeClr val="accent1"/>
              </a:solidFill>
            </a:endParaRPr>
          </a:p>
        </p:txBody>
      </p:sp>
      <p:sp>
        <p:nvSpPr>
          <p:cNvPr id="3" name="Sisällön paikkamerkki 2">
            <a:extLst>
              <a:ext uri="{FF2B5EF4-FFF2-40B4-BE49-F238E27FC236}">
                <a16:creationId xmlns:a16="http://schemas.microsoft.com/office/drawing/2014/main" id="{9C2E2EAD-E720-4ED1-BDAA-E9FA1C97502A}"/>
              </a:ext>
            </a:extLst>
          </p:cNvPr>
          <p:cNvSpPr>
            <a:spLocks noGrp="1"/>
          </p:cNvSpPr>
          <p:nvPr>
            <p:ph idx="1"/>
          </p:nvPr>
        </p:nvSpPr>
        <p:spPr>
          <a:xfrm>
            <a:off x="4976031" y="320040"/>
            <a:ext cx="6377769" cy="6217920"/>
          </a:xfrm>
        </p:spPr>
        <p:txBody>
          <a:bodyPr vert="horz" lIns="91440" tIns="45720" rIns="91440" bIns="45720" rtlCol="0" anchor="ctr">
            <a:normAutofit fontScale="92500" lnSpcReduction="20000"/>
          </a:bodyPr>
          <a:lstStyle/>
          <a:p>
            <a:pPr>
              <a:buNone/>
            </a:pPr>
            <a:r>
              <a:rPr lang="fi-FI" sz="2200" dirty="0">
                <a:solidFill>
                  <a:srgbClr val="FF0000"/>
                </a:solidFill>
              </a:rPr>
              <a:t>Eräänä päivänä kuningatar oli</a:t>
            </a:r>
            <a:r>
              <a:rPr lang="fi-FI" sz="2200" b="1" dirty="0">
                <a:solidFill>
                  <a:srgbClr val="FF0000"/>
                </a:solidFill>
              </a:rPr>
              <a:t> taas </a:t>
            </a:r>
            <a:r>
              <a:rPr lang="fi-FI" sz="2200" dirty="0">
                <a:solidFill>
                  <a:srgbClr val="FF0000"/>
                </a:solidFill>
              </a:rPr>
              <a:t>itsevarman raukeana taikapeilinsä äärellä tarkistamassa kauneuttaan: </a:t>
            </a:r>
          </a:p>
          <a:p>
            <a:pPr>
              <a:buNone/>
            </a:pPr>
            <a:br>
              <a:rPr lang="en-US" sz="2200" dirty="0">
                <a:solidFill>
                  <a:srgbClr val="FF0000"/>
                </a:solidFill>
                <a:cs typeface="+mn-ea"/>
              </a:rPr>
            </a:br>
            <a:endParaRPr lang="en-US" sz="2200" dirty="0">
              <a:solidFill>
                <a:srgbClr val="FF0000"/>
              </a:solidFill>
            </a:endParaRPr>
          </a:p>
          <a:p>
            <a:pPr>
              <a:buNone/>
            </a:pPr>
            <a:r>
              <a:rPr lang="fi-FI" sz="2200" dirty="0">
                <a:solidFill>
                  <a:srgbClr val="FF0000"/>
                </a:solidFill>
              </a:rPr>
              <a:t>-Kerro, kerro kuvastin, </a:t>
            </a:r>
          </a:p>
          <a:p>
            <a:pPr>
              <a:buNone/>
            </a:pPr>
            <a:r>
              <a:rPr lang="fi-FI" sz="2200" dirty="0">
                <a:solidFill>
                  <a:srgbClr val="FF0000"/>
                </a:solidFill>
              </a:rPr>
              <a:t>ken on maassa kaunehin?</a:t>
            </a:r>
            <a:r>
              <a:rPr lang="fi-FI" sz="2200" dirty="0"/>
              <a:t> </a:t>
            </a:r>
          </a:p>
          <a:p>
            <a:pPr>
              <a:buNone/>
            </a:pPr>
            <a:br>
              <a:rPr lang="en-US" sz="2200" dirty="0">
                <a:cs typeface="+mn-ea"/>
              </a:rPr>
            </a:br>
            <a:endParaRPr lang="en-US" sz="2200" dirty="0"/>
          </a:p>
          <a:p>
            <a:pPr>
              <a:buNone/>
            </a:pPr>
            <a:r>
              <a:rPr lang="fi-FI" sz="2200" dirty="0"/>
              <a:t>Kuningatar luuli, että kun Lumikki oli kuollut, niin hän saisi kuulla sen tutun ja toivotun vastauksen, että sinä kuningatar olet kaunein. </a:t>
            </a:r>
            <a:r>
              <a:rPr lang="fi-FI" sz="2200" dirty="0">
                <a:solidFill>
                  <a:srgbClr val="FF0000"/>
                </a:solidFill>
              </a:rPr>
              <a:t>Yllättäen taikapeili vastasikin: </a:t>
            </a:r>
          </a:p>
          <a:p>
            <a:pPr>
              <a:buNone/>
            </a:pPr>
            <a:br>
              <a:rPr lang="en-US" sz="2200" dirty="0">
                <a:solidFill>
                  <a:srgbClr val="FF0000"/>
                </a:solidFill>
                <a:cs typeface="+mn-ea"/>
              </a:rPr>
            </a:br>
            <a:endParaRPr lang="en-US" sz="2200" dirty="0">
              <a:solidFill>
                <a:srgbClr val="FF0000"/>
              </a:solidFill>
            </a:endParaRPr>
          </a:p>
          <a:p>
            <a:pPr>
              <a:buNone/>
            </a:pPr>
            <a:r>
              <a:rPr lang="fi-FI" sz="2200" dirty="0">
                <a:solidFill>
                  <a:srgbClr val="FF0000"/>
                </a:solidFill>
              </a:rPr>
              <a:t>- Oi jalo kuningatar, kaikista jotka lähelläni näen oletkin, </a:t>
            </a:r>
          </a:p>
          <a:p>
            <a:pPr>
              <a:buNone/>
            </a:pPr>
            <a:r>
              <a:rPr lang="fi-FI" sz="2200" dirty="0">
                <a:solidFill>
                  <a:srgbClr val="FF0000"/>
                </a:solidFill>
              </a:rPr>
              <a:t>sinä kaikkein kaunein ja ihanin! </a:t>
            </a:r>
          </a:p>
          <a:p>
            <a:pPr>
              <a:buNone/>
            </a:pPr>
            <a:r>
              <a:rPr lang="fi-FI" sz="2200" dirty="0">
                <a:solidFill>
                  <a:srgbClr val="FF0000"/>
                </a:solidFill>
              </a:rPr>
              <a:t>Mutta kääpiöiden mökissä seitsemän kukkulan takana elävälle Lumikille jaan, </a:t>
            </a:r>
          </a:p>
          <a:p>
            <a:pPr>
              <a:buNone/>
            </a:pPr>
            <a:r>
              <a:rPr lang="fi-FI" sz="2200" dirty="0">
                <a:solidFill>
                  <a:srgbClr val="FF0000"/>
                </a:solidFill>
              </a:rPr>
              <a:t>kaikkein lumoavimman, kauneimman ja ihanimman neidon arvon päällä maan! </a:t>
            </a:r>
          </a:p>
          <a:p>
            <a:pPr>
              <a:buNone/>
            </a:pPr>
            <a:br>
              <a:rPr lang="en-US" sz="1300" dirty="0">
                <a:latin typeface="+mn-ea"/>
                <a:cs typeface="+mn-ea"/>
              </a:rPr>
            </a:br>
            <a:endParaRPr lang="en-US" sz="1300" dirty="0"/>
          </a:p>
        </p:txBody>
      </p:sp>
    </p:spTree>
    <p:extLst>
      <p:ext uri="{BB962C8B-B14F-4D97-AF65-F5344CB8AC3E}">
        <p14:creationId xmlns:p14="http://schemas.microsoft.com/office/powerpoint/2010/main" val="965039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Kuva 6" descr="Snow_white_1937_trailer_screenshot_(2).jpg">
            <a:extLst>
              <a:ext uri="{FF2B5EF4-FFF2-40B4-BE49-F238E27FC236}">
                <a16:creationId xmlns:a16="http://schemas.microsoft.com/office/drawing/2014/main" id="{6C215A91-3CF5-4ED7-8CDF-984E78D4E63B}"/>
              </a:ext>
            </a:extLst>
          </p:cNvPr>
          <p:cNvPicPr>
            <a:picLocks noGrp="1" noChangeAspect="1"/>
          </p:cNvPicPr>
          <p:nvPr>
            <p:ph sz="half" idx="2"/>
          </p:nvPr>
        </p:nvPicPr>
        <p:blipFill rotWithShape="1">
          <a:blip r:embed="rId2"/>
          <a:srcRect b="27419"/>
          <a:stretch/>
        </p:blipFill>
        <p:spPr>
          <a:xfrm>
            <a:off x="0" y="-57265"/>
            <a:ext cx="12192000" cy="6857990"/>
          </a:xfrm>
          <a:prstGeom prst="rect">
            <a:avLst/>
          </a:prstGeom>
        </p:spPr>
      </p:pic>
      <p:sp>
        <p:nvSpPr>
          <p:cNvPr id="11"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114539"/>
            <a:ext cx="8188595" cy="697253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3" name="Straight Connector 12">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Otsikko 1">
            <a:extLst>
              <a:ext uri="{FF2B5EF4-FFF2-40B4-BE49-F238E27FC236}">
                <a16:creationId xmlns:a16="http://schemas.microsoft.com/office/drawing/2014/main" id="{2FA6C0B5-7565-40E7-8D38-27F8C35F6FAD}"/>
              </a:ext>
            </a:extLst>
          </p:cNvPr>
          <p:cNvSpPr>
            <a:spLocks noGrp="1"/>
          </p:cNvSpPr>
          <p:nvPr>
            <p:ph type="title"/>
          </p:nvPr>
        </p:nvSpPr>
        <p:spPr>
          <a:xfrm>
            <a:off x="1005157" y="-66675"/>
            <a:ext cx="4204137" cy="1342754"/>
          </a:xfrm>
        </p:spPr>
        <p:txBody>
          <a:bodyPr vert="horz" lIns="91440" tIns="45720" rIns="91440" bIns="45720" rtlCol="0" anchor="ctr">
            <a:normAutofit/>
          </a:bodyPr>
          <a:lstStyle/>
          <a:p>
            <a:pPr algn="ctr"/>
            <a:r>
              <a:rPr lang="en-US" sz="3600" dirty="0" err="1"/>
              <a:t>Anagrammeja</a:t>
            </a:r>
            <a:endParaRPr lang="en-US" sz="3600" dirty="0"/>
          </a:p>
        </p:txBody>
      </p:sp>
      <p:sp>
        <p:nvSpPr>
          <p:cNvPr id="3" name="Sisällön paikkamerkki 2">
            <a:extLst>
              <a:ext uri="{FF2B5EF4-FFF2-40B4-BE49-F238E27FC236}">
                <a16:creationId xmlns:a16="http://schemas.microsoft.com/office/drawing/2014/main" id="{793E4F12-E719-4D34-B5A5-74892DEA795D}"/>
              </a:ext>
            </a:extLst>
          </p:cNvPr>
          <p:cNvSpPr>
            <a:spLocks noGrp="1"/>
          </p:cNvSpPr>
          <p:nvPr>
            <p:ph sz="half" idx="1"/>
          </p:nvPr>
        </p:nvSpPr>
        <p:spPr>
          <a:xfrm>
            <a:off x="2183812" y="3315016"/>
            <a:ext cx="2921267" cy="3095834"/>
          </a:xfrm>
        </p:spPr>
        <p:txBody>
          <a:bodyPr vert="horz" lIns="91440" tIns="45720" rIns="91440" bIns="45720" rtlCol="0" anchor="ctr">
            <a:noAutofit/>
          </a:bodyPr>
          <a:lstStyle/>
          <a:p>
            <a:pPr marL="0" indent="0">
              <a:buNone/>
            </a:pPr>
            <a:r>
              <a:rPr lang="en-US" sz="1800" dirty="0"/>
              <a:t>NAURAT KING</a:t>
            </a:r>
          </a:p>
          <a:p>
            <a:pPr marL="0" indent="0">
              <a:buNone/>
            </a:pPr>
            <a:r>
              <a:rPr lang="en-US" sz="1800" dirty="0"/>
              <a:t>=</a:t>
            </a:r>
            <a:r>
              <a:rPr lang="en-US" sz="1800" dirty="0" err="1"/>
              <a:t>Kuningatar</a:t>
            </a:r>
            <a:endParaRPr lang="en-US" sz="1800" dirty="0"/>
          </a:p>
          <a:p>
            <a:pPr marL="0" indent="0">
              <a:buNone/>
            </a:pPr>
            <a:endParaRPr lang="en-US" sz="1800" dirty="0"/>
          </a:p>
          <a:p>
            <a:pPr marL="0" indent="0">
              <a:buNone/>
            </a:pPr>
            <a:r>
              <a:rPr lang="en-US" sz="1800" dirty="0"/>
              <a:t>ENTÄS MIES</a:t>
            </a:r>
          </a:p>
          <a:p>
            <a:pPr marL="0" indent="0">
              <a:buNone/>
            </a:pPr>
            <a:r>
              <a:rPr lang="en-US" sz="1800" dirty="0"/>
              <a:t>=</a:t>
            </a:r>
            <a:r>
              <a:rPr lang="en-US" sz="1800" dirty="0" err="1"/>
              <a:t>Seitsemän</a:t>
            </a:r>
            <a:endParaRPr lang="en-US" sz="1800" dirty="0"/>
          </a:p>
          <a:p>
            <a:pPr marL="0" indent="0">
              <a:buNone/>
            </a:pPr>
            <a:endParaRPr lang="en-US" sz="1800" dirty="0"/>
          </a:p>
          <a:p>
            <a:pPr marL="0" indent="0">
              <a:buNone/>
            </a:pPr>
            <a:r>
              <a:rPr lang="en-US" sz="1800" dirty="0"/>
              <a:t>LYHYT</a:t>
            </a:r>
          </a:p>
          <a:p>
            <a:pPr marL="0" indent="0">
              <a:buNone/>
            </a:pPr>
            <a:r>
              <a:rPr lang="en-US" sz="1800" dirty="0"/>
              <a:t>=</a:t>
            </a:r>
            <a:r>
              <a:rPr lang="en-US" sz="1800" dirty="0" err="1"/>
              <a:t>Lyhty</a:t>
            </a:r>
            <a:endParaRPr lang="en-US" sz="1800" dirty="0"/>
          </a:p>
          <a:p>
            <a:pPr marL="0" indent="0">
              <a:buNone/>
            </a:pPr>
            <a:endParaRPr lang="en-US" sz="1800" dirty="0"/>
          </a:p>
          <a:p>
            <a:pPr marL="0" indent="0">
              <a:buNone/>
            </a:pPr>
            <a:r>
              <a:rPr lang="en-US" sz="1800" dirty="0"/>
              <a:t>JESS MÄÄTTÄ</a:t>
            </a:r>
          </a:p>
          <a:p>
            <a:pPr marL="0" indent="0">
              <a:buNone/>
            </a:pPr>
            <a:r>
              <a:rPr lang="en-US" sz="1800" dirty="0"/>
              <a:t>=</a:t>
            </a:r>
            <a:r>
              <a:rPr lang="en-US" sz="1800" dirty="0" err="1"/>
              <a:t>Metsästäjä</a:t>
            </a:r>
            <a:endParaRPr lang="en-US" sz="1800" dirty="0"/>
          </a:p>
          <a:p>
            <a:pPr marL="0" indent="0">
              <a:buNone/>
            </a:pPr>
            <a:endParaRPr lang="en-US" sz="1800" dirty="0"/>
          </a:p>
          <a:p>
            <a:pPr marL="0" indent="0">
              <a:buNone/>
            </a:pPr>
            <a:r>
              <a:rPr lang="en-US" sz="1800" dirty="0"/>
              <a:t>VIHAAT SUTTA</a:t>
            </a:r>
          </a:p>
          <a:p>
            <a:pPr marL="0" indent="0">
              <a:buNone/>
            </a:pPr>
            <a:r>
              <a:rPr lang="en-US" sz="1800" dirty="0"/>
              <a:t>=</a:t>
            </a:r>
            <a:r>
              <a:rPr lang="en-US" sz="1800" dirty="0" err="1"/>
              <a:t>Ihastuttava</a:t>
            </a: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11243549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D95D1A-D0F2-4534-AF2B-9EB40FB91F00}"/>
              </a:ext>
            </a:extLst>
          </p:cNvPr>
          <p:cNvSpPr>
            <a:spLocks noGrp="1"/>
          </p:cNvSpPr>
          <p:nvPr>
            <p:ph type="title"/>
          </p:nvPr>
        </p:nvSpPr>
        <p:spPr/>
        <p:txBody>
          <a:bodyPr/>
          <a:lstStyle/>
          <a:p>
            <a:r>
              <a:rPr lang="fi-FI"/>
              <a:t>Mikä ei kuulu joukkoon?</a:t>
            </a:r>
          </a:p>
        </p:txBody>
      </p:sp>
      <p:sp>
        <p:nvSpPr>
          <p:cNvPr id="3" name="Sisällön paikkamerkki 2">
            <a:extLst>
              <a:ext uri="{FF2B5EF4-FFF2-40B4-BE49-F238E27FC236}">
                <a16:creationId xmlns:a16="http://schemas.microsoft.com/office/drawing/2014/main" id="{EF464C16-DAD3-4ECE-8173-66818B4F3ABC}"/>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fi-FI" dirty="0"/>
              <a:t>Piipahtaa, poistua, pistäytyä, käväistä</a:t>
            </a:r>
          </a:p>
          <a:p>
            <a:pPr marL="0" indent="0">
              <a:buNone/>
            </a:pPr>
            <a:endParaRPr lang="fi-FI" dirty="0"/>
          </a:p>
          <a:p>
            <a:pPr marL="0" indent="0">
              <a:buNone/>
            </a:pPr>
            <a:r>
              <a:rPr lang="fi-FI" dirty="0"/>
              <a:t>--&gt; poistua</a:t>
            </a:r>
          </a:p>
          <a:p>
            <a:pPr marL="0" indent="0">
              <a:buNone/>
            </a:pPr>
            <a:endParaRPr lang="fi-FI" dirty="0"/>
          </a:p>
          <a:p>
            <a:pPr marL="0" indent="0">
              <a:buNone/>
            </a:pPr>
            <a:r>
              <a:rPr lang="fi-FI" dirty="0"/>
              <a:t>Kadota, hävitä, hävettää, Häipyä</a:t>
            </a:r>
          </a:p>
          <a:p>
            <a:pPr marL="0" indent="0">
              <a:buNone/>
            </a:pPr>
            <a:endParaRPr lang="fi-FI" dirty="0"/>
          </a:p>
          <a:p>
            <a:pPr marL="0" indent="0">
              <a:buNone/>
            </a:pPr>
            <a:r>
              <a:rPr lang="fi-FI" dirty="0"/>
              <a:t>--&gt; hävettää</a:t>
            </a:r>
          </a:p>
          <a:p>
            <a:pPr marL="0" indent="0">
              <a:buNone/>
            </a:pPr>
            <a:endParaRPr lang="fi-FI" dirty="0"/>
          </a:p>
          <a:p>
            <a:pPr marL="0" indent="0">
              <a:buNone/>
            </a:pPr>
            <a:r>
              <a:rPr lang="fi-FI" dirty="0"/>
              <a:t>Ajatus, arvoitus, mysteeri, ongelma</a:t>
            </a:r>
          </a:p>
          <a:p>
            <a:pPr marL="0" indent="0">
              <a:buNone/>
            </a:pPr>
            <a:endParaRPr lang="fi-FI" dirty="0"/>
          </a:p>
          <a:p>
            <a:pPr marL="0" indent="0">
              <a:buNone/>
            </a:pPr>
            <a:r>
              <a:rPr lang="fi-FI" dirty="0"/>
              <a:t>--&gt; ajatus</a:t>
            </a:r>
          </a:p>
          <a:p>
            <a:pPr marL="0" indent="0">
              <a:buNone/>
            </a:pPr>
            <a:endParaRPr lang="fi-FI" dirty="0"/>
          </a:p>
          <a:p>
            <a:pPr marL="0" indent="0">
              <a:buNone/>
            </a:pPr>
            <a:endParaRPr lang="fi-FI" dirty="0"/>
          </a:p>
        </p:txBody>
      </p:sp>
    </p:spTree>
    <p:extLst>
      <p:ext uri="{BB962C8B-B14F-4D97-AF65-F5344CB8AC3E}">
        <p14:creationId xmlns:p14="http://schemas.microsoft.com/office/powerpoint/2010/main" val="16169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DAFC6F0-EF5A-4DEA-ADBF-DBF8258BF04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Otsikko 1">
            <a:extLst>
              <a:ext uri="{FF2B5EF4-FFF2-40B4-BE49-F238E27FC236}">
                <a16:creationId xmlns:a16="http://schemas.microsoft.com/office/drawing/2014/main" id="{45BA1944-6CA2-4B09-9CF1-748B63E2E2B3}"/>
              </a:ext>
            </a:extLst>
          </p:cNvPr>
          <p:cNvSpPr>
            <a:spLocks noGrp="1"/>
          </p:cNvSpPr>
          <p:nvPr>
            <p:ph type="title"/>
          </p:nvPr>
        </p:nvSpPr>
        <p:spPr>
          <a:xfrm>
            <a:off x="640079" y="2053641"/>
            <a:ext cx="3669161" cy="2760098"/>
          </a:xfrm>
        </p:spPr>
        <p:txBody>
          <a:bodyPr>
            <a:normAutofit/>
          </a:bodyPr>
          <a:lstStyle/>
          <a:p>
            <a:r>
              <a:rPr lang="fi-FI" sz="3700" b="1">
                <a:solidFill>
                  <a:srgbClr val="FFFFFF"/>
                </a:solidFill>
              </a:rPr>
              <a:t>Raivostunut kuningatar lähtee tappamaan Lumikin</a:t>
            </a:r>
            <a:r>
              <a:rPr lang="fi-FI" sz="3700">
                <a:solidFill>
                  <a:srgbClr val="FFFFFF"/>
                </a:solidFill>
              </a:rPr>
              <a:t> </a:t>
            </a:r>
          </a:p>
          <a:p>
            <a:endParaRPr lang="fi-FI" sz="3700">
              <a:solidFill>
                <a:srgbClr val="FFFFFF"/>
              </a:solidFill>
            </a:endParaRPr>
          </a:p>
        </p:txBody>
      </p:sp>
      <p:sp>
        <p:nvSpPr>
          <p:cNvPr id="3" name="Sisällön paikkamerkki 2">
            <a:extLst>
              <a:ext uri="{FF2B5EF4-FFF2-40B4-BE49-F238E27FC236}">
                <a16:creationId xmlns:a16="http://schemas.microsoft.com/office/drawing/2014/main" id="{6FCDCFA9-6F48-4764-B2B9-B1877269367B}"/>
              </a:ext>
            </a:extLst>
          </p:cNvPr>
          <p:cNvSpPr>
            <a:spLocks noGrp="1"/>
          </p:cNvSpPr>
          <p:nvPr>
            <p:ph idx="1"/>
          </p:nvPr>
        </p:nvSpPr>
        <p:spPr>
          <a:xfrm>
            <a:off x="5978769" y="801865"/>
            <a:ext cx="5417889" cy="5922491"/>
          </a:xfrm>
        </p:spPr>
        <p:txBody>
          <a:bodyPr vert="horz" lIns="91440" tIns="45720" rIns="91440" bIns="45720" rtlCol="0" anchor="ctr">
            <a:normAutofit fontScale="77500" lnSpcReduction="20000"/>
          </a:bodyPr>
          <a:lstStyle/>
          <a:p>
            <a:pPr>
              <a:buNone/>
            </a:pPr>
            <a:endParaRPr lang="en-US" sz="2600" dirty="0">
              <a:solidFill>
                <a:srgbClr val="000000"/>
              </a:solidFill>
              <a:latin typeface="Times New Roman" panose="02020603050405020304" pitchFamily="18" charset="0"/>
              <a:cs typeface="Times New Roman" panose="02020603050405020304" pitchFamily="18" charset="0"/>
            </a:endParaRPr>
          </a:p>
          <a:p>
            <a:pPr>
              <a:buNone/>
            </a:pPr>
            <a:r>
              <a:rPr lang="fi-FI" sz="2600" dirty="0">
                <a:solidFill>
                  <a:srgbClr val="000000"/>
                </a:solidFill>
                <a:latin typeface="Times New Roman" panose="02020603050405020304" pitchFamily="18" charset="0"/>
                <a:cs typeface="Times New Roman" panose="02020603050405020304" pitchFamily="18" charset="0"/>
              </a:rPr>
              <a:t>Kuultuaan, että ____Lumikki oli vielä elossa, kuningatar suorastaan kihisi kiukusta. Kuningatar omasi noitakeinoja. Niiden avulla hän valmisti myrkyn, jonka upotti hiuskampaan. Kuningatar muunsi itsensä vanhaksi mummoksi, ja lähti kera myrkytetyn kamman matkalle yli seitsemän kukkulan, saapuen seitsemän kääpiön mökille. </a:t>
            </a:r>
            <a:endParaRPr lang="en-US" sz="2600" dirty="0">
              <a:solidFill>
                <a:srgbClr val="000000"/>
              </a:solidFill>
              <a:latin typeface="Times New Roman" panose="02020603050405020304" pitchFamily="18" charset="0"/>
              <a:cs typeface="Times New Roman" panose="02020603050405020304" pitchFamily="18" charset="0"/>
            </a:endParaRPr>
          </a:p>
          <a:p>
            <a:pPr>
              <a:buNone/>
            </a:pPr>
            <a:br>
              <a:rPr lang="en-US" sz="2600" dirty="0">
                <a:solidFill>
                  <a:srgbClr val="000000"/>
                </a:solidFill>
                <a:latin typeface="Times New Roman" panose="02020603050405020304" pitchFamily="18" charset="0"/>
                <a:cs typeface="Times New Roman" panose="02020603050405020304" pitchFamily="18" charset="0"/>
              </a:rPr>
            </a:br>
            <a:endParaRPr lang="en-US" sz="2600" dirty="0">
              <a:solidFill>
                <a:srgbClr val="000000"/>
              </a:solidFill>
              <a:latin typeface="Times New Roman" panose="02020603050405020304" pitchFamily="18" charset="0"/>
              <a:cs typeface="Times New Roman" panose="02020603050405020304" pitchFamily="18" charset="0"/>
            </a:endParaRPr>
          </a:p>
          <a:p>
            <a:pPr>
              <a:buNone/>
            </a:pPr>
            <a:r>
              <a:rPr lang="fi-FI" sz="2600" dirty="0">
                <a:solidFill>
                  <a:srgbClr val="000000"/>
                </a:solidFill>
                <a:latin typeface="Times New Roman" panose="02020603050405020304" pitchFamily="18" charset="0"/>
                <a:cs typeface="Times New Roman" panose="02020603050405020304" pitchFamily="18" charset="0"/>
              </a:rPr>
              <a:t>Mökillä kääpiöiden varoitukset muistava Lumikki ei uskaltanut ensin avata ovea kolkuttavalle mummolle, joka aneli näin: </a:t>
            </a:r>
          </a:p>
          <a:p>
            <a:pPr>
              <a:buNone/>
            </a:pPr>
            <a:br>
              <a:rPr lang="en-US" sz="2600" dirty="0">
                <a:solidFill>
                  <a:srgbClr val="000000"/>
                </a:solidFill>
                <a:latin typeface="Times New Roman" panose="02020603050405020304" pitchFamily="18" charset="0"/>
                <a:cs typeface="Times New Roman" panose="02020603050405020304" pitchFamily="18" charset="0"/>
              </a:rPr>
            </a:br>
            <a:endParaRPr lang="en-US" sz="2600" dirty="0">
              <a:solidFill>
                <a:srgbClr val="000000"/>
              </a:solidFill>
              <a:latin typeface="Times New Roman" panose="02020603050405020304" pitchFamily="18" charset="0"/>
              <a:cs typeface="Times New Roman" panose="02020603050405020304" pitchFamily="18" charset="0"/>
            </a:endParaRPr>
          </a:p>
          <a:p>
            <a:pPr>
              <a:buNone/>
            </a:pPr>
            <a:r>
              <a:rPr lang="fi-FI" sz="2600" dirty="0">
                <a:solidFill>
                  <a:srgbClr val="000000"/>
                </a:solidFill>
                <a:latin typeface="Times New Roman" panose="02020603050405020304" pitchFamily="18" charset="0"/>
                <a:cs typeface="Times New Roman" panose="02020603050405020304" pitchFamily="18" charset="0"/>
              </a:rPr>
              <a:t>- Oi säälikää vanhaa naista, jalo neito! Olen kuolemassa nälkään ja janoon, ja jos saan hetken ravita itseäni, niin jatkan oitis matkaani. </a:t>
            </a:r>
          </a:p>
          <a:p>
            <a:pPr>
              <a:buNone/>
            </a:pPr>
            <a:br>
              <a:rPr lang="en-US" sz="1500" dirty="0">
                <a:solidFill>
                  <a:srgbClr val="000000"/>
                </a:solidFill>
                <a:latin typeface="+mn-ea"/>
                <a:cs typeface="+mn-ea"/>
              </a:rPr>
            </a:br>
            <a:endParaRPr lang="en-US" sz="1500" dirty="0">
              <a:solidFill>
                <a:srgbClr val="000000"/>
              </a:solidFill>
            </a:endParaRPr>
          </a:p>
          <a:p>
            <a:pPr marL="0" indent="0">
              <a:buNone/>
            </a:pPr>
            <a:endParaRPr lang="fi-FI" sz="1500" dirty="0">
              <a:solidFill>
                <a:srgbClr val="000000"/>
              </a:solidFill>
            </a:endParaRPr>
          </a:p>
        </p:txBody>
      </p:sp>
    </p:spTree>
    <p:extLst>
      <p:ext uri="{BB962C8B-B14F-4D97-AF65-F5344CB8AC3E}">
        <p14:creationId xmlns:p14="http://schemas.microsoft.com/office/powerpoint/2010/main" val="22069080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A3904D-9579-4DB6-8947-B5B980908BF3}"/>
              </a:ext>
            </a:extLst>
          </p:cNvPr>
          <p:cNvSpPr>
            <a:spLocks noGrp="1"/>
          </p:cNvSpPr>
          <p:nvPr>
            <p:ph type="title"/>
          </p:nvPr>
        </p:nvSpPr>
        <p:spPr/>
        <p:txBody>
          <a:bodyPr/>
          <a:lstStyle/>
          <a:p>
            <a:r>
              <a:rPr lang="fi-FI" dirty="0"/>
              <a:t>Mummo onnistuu huijaamaan Lumikkia</a:t>
            </a:r>
          </a:p>
        </p:txBody>
      </p:sp>
      <p:sp>
        <p:nvSpPr>
          <p:cNvPr id="3" name="Sisällön paikkamerkki 2">
            <a:extLst>
              <a:ext uri="{FF2B5EF4-FFF2-40B4-BE49-F238E27FC236}">
                <a16:creationId xmlns:a16="http://schemas.microsoft.com/office/drawing/2014/main" id="{F5D24525-C249-4811-862C-31236CDC6F3F}"/>
              </a:ext>
            </a:extLst>
          </p:cNvPr>
          <p:cNvSpPr>
            <a:spLocks noGrp="1"/>
          </p:cNvSpPr>
          <p:nvPr>
            <p:ph idx="1"/>
          </p:nvPr>
        </p:nvSpPr>
        <p:spPr>
          <a:xfrm>
            <a:off x="338832" y="1711325"/>
            <a:ext cx="11014968" cy="5114817"/>
          </a:xfrm>
        </p:spPr>
        <p:txBody>
          <a:bodyPr vert="horz" lIns="91440" tIns="45720" rIns="91440" bIns="45720" rtlCol="0" anchor="t">
            <a:normAutofit fontScale="85000" lnSpcReduction="20000"/>
          </a:bodyPr>
          <a:lstStyle/>
          <a:p>
            <a:pPr>
              <a:buNone/>
            </a:pPr>
            <a:br>
              <a:rPr lang="en-US" dirty="0">
                <a:latin typeface="Times New Roman" panose="02020603050405020304" pitchFamily="18" charset="0"/>
                <a:cs typeface="Times New Roman" panose="02020603050405020304" pitchFamily="18" charset="0"/>
              </a:rPr>
            </a:br>
            <a:r>
              <a:rPr lang="fi-FI" dirty="0">
                <a:latin typeface="Times New Roman" panose="02020603050405020304" pitchFamily="18" charset="0"/>
                <a:cs typeface="Times New Roman" panose="02020603050405020304" pitchFamily="18" charset="0"/>
              </a:rPr>
              <a:t>Viattoman ja hurskasmielisen Lumikin sydän heltyi ja hän päästi mummon sisälle. Syötyään ja juotuaan mummo, viekkautensa salaten, tarjosi Lumikille palkkioksi kaunista hiuskampaa. Kiitollisena Lumikki otti kamman ja sillä muutaman kerran hiuksiaan kammattuaan kaatui niille sijoilleen tiedottomana. </a:t>
            </a:r>
          </a:p>
          <a:p>
            <a:pPr>
              <a:buNone/>
            </a:pP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a:buNone/>
            </a:pPr>
            <a:r>
              <a:rPr lang="fi-FI" dirty="0">
                <a:latin typeface="Times New Roman" panose="02020603050405020304" pitchFamily="18" charset="0"/>
                <a:cs typeface="Times New Roman" panose="02020603050405020304" pitchFamily="18" charset="0"/>
              </a:rPr>
              <a:t>Nyt ___kuningatar tiesi saavuttaneensa päämääränsä ja kun Lumikki oli mitä ilmeisimmin kuollut, hän kiireellä poistui ____mökistä ennen kääpiöiden paluuta. Illansuussa kääpiöt palasivat - ja tapasivat Lumikin matolta makaamasta. </a:t>
            </a:r>
          </a:p>
          <a:p>
            <a:pPr>
              <a:buNone/>
            </a:pP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a:buNone/>
            </a:pPr>
            <a:r>
              <a:rPr lang="fi-FI" dirty="0">
                <a:latin typeface="Times New Roman" panose="02020603050405020304" pitchFamily="18" charset="0"/>
                <a:cs typeface="Times New Roman" panose="02020603050405020304" pitchFamily="18" charset="0"/>
              </a:rPr>
              <a:t>Yllättäen Lumikki kuitenkin hieman pökertyneen oloisena virkosi ja oli pian ihan kuin ei mitään olisi tapahtunut. Hän kertoi kääpiöille vierailleesta mummosta - ja nämä varoittelivat Lumikkia uudelleen siitä, että ovea ei saanut avata kenellekään.</a:t>
            </a:r>
          </a:p>
          <a:p>
            <a:pPr>
              <a:buNone/>
            </a:pPr>
            <a:br>
              <a:rPr lang="en-US" dirty="0">
                <a:latin typeface="+mn-ea"/>
                <a:cs typeface="+mn-ea"/>
              </a:rPr>
            </a:br>
            <a:endParaRPr lang="en-US" dirty="0"/>
          </a:p>
          <a:p>
            <a:pPr marL="0" indent="0">
              <a:buNone/>
            </a:pPr>
            <a:endParaRPr lang="fi-FI" dirty="0"/>
          </a:p>
        </p:txBody>
      </p:sp>
    </p:spTree>
    <p:extLst>
      <p:ext uri="{BB962C8B-B14F-4D97-AF65-F5344CB8AC3E}">
        <p14:creationId xmlns:p14="http://schemas.microsoft.com/office/powerpoint/2010/main" val="338524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F6D32C-DD47-408E-A45F-43C03B40824D}"/>
              </a:ext>
            </a:extLst>
          </p:cNvPr>
          <p:cNvSpPr>
            <a:spLocks noGrp="1"/>
          </p:cNvSpPr>
          <p:nvPr>
            <p:ph type="title"/>
          </p:nvPr>
        </p:nvSpPr>
        <p:spPr/>
        <p:txBody>
          <a:bodyPr/>
          <a:lstStyle/>
          <a:p>
            <a:pPr algn="ctr"/>
            <a:r>
              <a:rPr lang="fi-FI" dirty="0"/>
              <a:t>Kuningatar palaa lumikin luo myrkkyomenan kanssa</a:t>
            </a:r>
          </a:p>
        </p:txBody>
      </p:sp>
      <p:sp>
        <p:nvSpPr>
          <p:cNvPr id="3" name="Sisällön paikkamerkki 2">
            <a:extLst>
              <a:ext uri="{FF2B5EF4-FFF2-40B4-BE49-F238E27FC236}">
                <a16:creationId xmlns:a16="http://schemas.microsoft.com/office/drawing/2014/main" id="{EB1E8FF2-6595-4F40-A2F5-66F6E9516061}"/>
              </a:ext>
            </a:extLst>
          </p:cNvPr>
          <p:cNvSpPr>
            <a:spLocks noGrp="1"/>
          </p:cNvSpPr>
          <p:nvPr>
            <p:ph idx="1"/>
          </p:nvPr>
        </p:nvSpPr>
        <p:spPr>
          <a:xfrm>
            <a:off x="838200" y="1825625"/>
            <a:ext cx="10515600" cy="4898732"/>
          </a:xfrm>
        </p:spPr>
        <p:txBody>
          <a:bodyPr vert="horz" lIns="91440" tIns="45720" rIns="91440" bIns="45720" rtlCol="0" anchor="t">
            <a:normAutofit fontScale="25000" lnSpcReduction="20000"/>
          </a:bodyPr>
          <a:lstStyle/>
          <a:p>
            <a:pPr>
              <a:buNone/>
            </a:pPr>
            <a:br>
              <a:rPr lang="en-US" dirty="0">
                <a:latin typeface="+mn-ea"/>
                <a:cs typeface="+mn-ea"/>
              </a:rPr>
            </a:br>
            <a:endParaRPr lang="fi-FI" dirty="0"/>
          </a:p>
          <a:p>
            <a:pPr>
              <a:buNone/>
            </a:pPr>
            <a:r>
              <a:rPr lang="fi-FI" sz="9600" dirty="0">
                <a:latin typeface="Times New Roman" panose="02020603050405020304" pitchFamily="18" charset="0"/>
                <a:cs typeface="Times New Roman" panose="02020603050405020304" pitchFamily="18" charset="0"/>
              </a:rPr>
              <a:t>Linnaan palattuaan kuningatar kiirehti varmistamaan taikapeililtään, että ken olikaan nyt maassa kaunein. </a:t>
            </a:r>
            <a:r>
              <a:rPr lang="fi-FI" sz="9600" dirty="0">
                <a:solidFill>
                  <a:srgbClr val="FF0000"/>
                </a:solidFill>
                <a:latin typeface="Times New Roman" panose="02020603050405020304" pitchFamily="18" charset="0"/>
                <a:cs typeface="Times New Roman" panose="02020603050405020304" pitchFamily="18" charset="0"/>
              </a:rPr>
              <a:t>Kuningatar ihan lamaantui raivosta, kun taikapeili yllättävästi vastasikin: </a:t>
            </a:r>
          </a:p>
          <a:p>
            <a:pPr>
              <a:buNone/>
            </a:pPr>
            <a:br>
              <a:rPr lang="en-US" sz="9600" dirty="0">
                <a:solidFill>
                  <a:srgbClr val="FF0000"/>
                </a:solidFill>
                <a:latin typeface="Times New Roman" panose="02020603050405020304" pitchFamily="18" charset="0"/>
                <a:cs typeface="Times New Roman" panose="02020603050405020304" pitchFamily="18" charset="0"/>
              </a:rPr>
            </a:br>
            <a:endParaRPr lang="en-US" sz="9600" dirty="0">
              <a:solidFill>
                <a:srgbClr val="FF0000"/>
              </a:solidFill>
              <a:latin typeface="Times New Roman" panose="02020603050405020304" pitchFamily="18" charset="0"/>
              <a:cs typeface="Times New Roman" panose="02020603050405020304" pitchFamily="18" charset="0"/>
            </a:endParaRPr>
          </a:p>
          <a:p>
            <a:pPr>
              <a:buNone/>
            </a:pPr>
            <a:r>
              <a:rPr lang="fi-FI" sz="9600" dirty="0">
                <a:solidFill>
                  <a:srgbClr val="FF0000"/>
                </a:solidFill>
                <a:latin typeface="Times New Roman" panose="02020603050405020304" pitchFamily="18" charset="0"/>
                <a:cs typeface="Times New Roman" panose="02020603050405020304" pitchFamily="18" charset="0"/>
              </a:rPr>
              <a:t>- Oi jalo kuningatar, kaikista jotka lähelläni näen oletkin, </a:t>
            </a:r>
          </a:p>
          <a:p>
            <a:pPr>
              <a:buNone/>
            </a:pPr>
            <a:r>
              <a:rPr lang="fi-FI" sz="9600" dirty="0">
                <a:solidFill>
                  <a:srgbClr val="FF0000"/>
                </a:solidFill>
                <a:latin typeface="Times New Roman" panose="02020603050405020304" pitchFamily="18" charset="0"/>
                <a:cs typeface="Times New Roman" panose="02020603050405020304" pitchFamily="18" charset="0"/>
              </a:rPr>
              <a:t>sinä kaikkein kaunein ja ihanin! </a:t>
            </a:r>
          </a:p>
          <a:p>
            <a:pPr>
              <a:buNone/>
            </a:pPr>
            <a:r>
              <a:rPr lang="fi-FI" sz="9600" dirty="0">
                <a:solidFill>
                  <a:srgbClr val="FF0000"/>
                </a:solidFill>
                <a:latin typeface="Times New Roman" panose="02020603050405020304" pitchFamily="18" charset="0"/>
                <a:cs typeface="Times New Roman" panose="02020603050405020304" pitchFamily="18" charset="0"/>
              </a:rPr>
              <a:t>Mutta kääpiöiden mökissä seitsemän kukkulan takana elävälle Lumikille jaan, </a:t>
            </a:r>
          </a:p>
          <a:p>
            <a:pPr>
              <a:buNone/>
            </a:pPr>
            <a:r>
              <a:rPr lang="fi-FI" sz="9600" dirty="0">
                <a:solidFill>
                  <a:srgbClr val="FF0000"/>
                </a:solidFill>
                <a:latin typeface="Times New Roman" panose="02020603050405020304" pitchFamily="18" charset="0"/>
                <a:cs typeface="Times New Roman" panose="02020603050405020304" pitchFamily="18" charset="0"/>
              </a:rPr>
              <a:t>kaikkein lumoavimman, kauneimman ja ihanimman neidon arvon päällä maan! </a:t>
            </a:r>
          </a:p>
          <a:p>
            <a:pPr>
              <a:buNone/>
            </a:pPr>
            <a:br>
              <a:rPr lang="en-US" sz="9600" dirty="0">
                <a:latin typeface="Times New Roman" panose="02020603050405020304" pitchFamily="18" charset="0"/>
                <a:cs typeface="Times New Roman" panose="02020603050405020304" pitchFamily="18" charset="0"/>
              </a:rPr>
            </a:br>
            <a:endParaRPr lang="en-US" sz="9600" dirty="0">
              <a:latin typeface="Times New Roman" panose="02020603050405020304" pitchFamily="18" charset="0"/>
              <a:cs typeface="Times New Roman" panose="02020603050405020304" pitchFamily="18" charset="0"/>
            </a:endParaRPr>
          </a:p>
          <a:p>
            <a:pPr>
              <a:buNone/>
            </a:pPr>
            <a:r>
              <a:rPr lang="fi-FI" sz="9600" dirty="0">
                <a:latin typeface="Times New Roman" panose="02020603050405020304" pitchFamily="18" charset="0"/>
                <a:cs typeface="Times New Roman" panose="02020603050405020304" pitchFamily="18" charset="0"/>
              </a:rPr>
              <a:t>Nyt kuningatar päätti, että Lumikin oli lopultakin kuoltava. Hän myrkytti omenan, naamioitui itse tavalliseksi maalaisnaiseksi ja kipitti jo taas puolijuoksua yli seitsemän kukkulan, kääpiöiden mökille. </a:t>
            </a:r>
          </a:p>
          <a:p>
            <a:pPr>
              <a:buNone/>
            </a:pPr>
            <a:br>
              <a:rPr lang="en-US" dirty="0">
                <a:latin typeface="+mn-ea"/>
                <a:cs typeface="+mn-ea"/>
              </a:rPr>
            </a:br>
            <a:endParaRPr lang="en-US" dirty="0"/>
          </a:p>
          <a:p>
            <a:pPr>
              <a:buNone/>
            </a:pPr>
            <a:endParaRPr lang="fi-FI" dirty="0"/>
          </a:p>
          <a:p>
            <a:pPr>
              <a:buNone/>
            </a:pPr>
            <a:br>
              <a:rPr lang="en-US" dirty="0">
                <a:latin typeface="+mn-ea"/>
                <a:cs typeface="+mn-ea"/>
              </a:rPr>
            </a:br>
            <a:endParaRPr lang="en-US" dirty="0"/>
          </a:p>
          <a:p>
            <a:pPr marL="0" indent="0">
              <a:buNone/>
            </a:pPr>
            <a:endParaRPr lang="fi-FI" dirty="0"/>
          </a:p>
        </p:txBody>
      </p:sp>
    </p:spTree>
    <p:extLst>
      <p:ext uri="{BB962C8B-B14F-4D97-AF65-F5344CB8AC3E}">
        <p14:creationId xmlns:p14="http://schemas.microsoft.com/office/powerpoint/2010/main" val="410093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AC546D-8D79-4B38-B477-9C64843D835B}"/>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1E9B681C-C9E1-424B-80B2-82896124B66A}"/>
              </a:ext>
            </a:extLst>
          </p:cNvPr>
          <p:cNvSpPr>
            <a:spLocks noGrp="1"/>
          </p:cNvSpPr>
          <p:nvPr>
            <p:ph idx="1"/>
          </p:nvPr>
        </p:nvSpPr>
        <p:spPr/>
        <p:txBody>
          <a:bodyPr vert="horz" lIns="91440" tIns="45720" rIns="91440" bIns="45720" rtlCol="0" anchor="t">
            <a:normAutofit fontScale="92500" lnSpcReduction="20000"/>
          </a:bodyPr>
          <a:lstStyle/>
          <a:p>
            <a:pPr>
              <a:buNone/>
            </a:pPr>
            <a:r>
              <a:rPr lang="fi-FI" dirty="0"/>
              <a:t>Taas kuningattarella oli vaikeuksia saada Lumikki avaamaan ovi. Mutta hän sanoi ikkunasta kurkkivalle Lumikille: </a:t>
            </a:r>
            <a:endParaRPr lang="en-US" dirty="0"/>
          </a:p>
          <a:p>
            <a:pPr>
              <a:buNone/>
            </a:pPr>
            <a:br>
              <a:rPr lang="en-US" dirty="0">
                <a:latin typeface="+mn-ea"/>
                <a:cs typeface="+mn-ea"/>
              </a:rPr>
            </a:br>
            <a:endParaRPr lang="en-US" dirty="0"/>
          </a:p>
          <a:p>
            <a:pPr>
              <a:buNone/>
            </a:pPr>
            <a:r>
              <a:rPr lang="fi-FI" dirty="0"/>
              <a:t>- Kasvatan omenoita ja haluan antaa sinullekin yhden. Katso, leikkaan omenan kahtia ja syön itse toisen puolen - näet, että omena ei voi olla myrkytetty! </a:t>
            </a:r>
            <a:endParaRPr lang="en-US" dirty="0"/>
          </a:p>
          <a:p>
            <a:pPr>
              <a:buNone/>
            </a:pPr>
            <a:br>
              <a:rPr lang="en-US" dirty="0">
                <a:latin typeface="+mn-ea"/>
                <a:cs typeface="+mn-ea"/>
              </a:rPr>
            </a:br>
            <a:endParaRPr lang="en-US" dirty="0"/>
          </a:p>
          <a:p>
            <a:pPr>
              <a:buNone/>
            </a:pPr>
            <a:r>
              <a:rPr lang="fi-FI" dirty="0"/>
              <a:t>Kuningatar oli salakavalasti myrkyttänyt omenasta vain toisen puolen. Nyt hän nauttien söi omenasta myrkyttömän puolen. Kun Lumikki näki, että omenasta ei ollut syöjälle mitään vaaraa - hän otti tarjotun toisen puoliskon, söi sen ja kaatui samassa taas tiedottomana lattialle.</a:t>
            </a:r>
          </a:p>
        </p:txBody>
      </p:sp>
    </p:spTree>
    <p:extLst>
      <p:ext uri="{BB962C8B-B14F-4D97-AF65-F5344CB8AC3E}">
        <p14:creationId xmlns:p14="http://schemas.microsoft.com/office/powerpoint/2010/main" val="139909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A40D5C-0B02-4CB6-9244-CC955814E078}"/>
              </a:ext>
            </a:extLst>
          </p:cNvPr>
          <p:cNvSpPr>
            <a:spLocks noGrp="1"/>
          </p:cNvSpPr>
          <p:nvPr>
            <p:ph type="title"/>
          </p:nvPr>
        </p:nvSpPr>
        <p:spPr/>
        <p:txBody>
          <a:bodyPr/>
          <a:lstStyle/>
          <a:p>
            <a:r>
              <a:rPr lang="fi-FI" b="1" dirty="0"/>
              <a:t>Kääpiöt löytävät Lumikin kuolleena</a:t>
            </a:r>
            <a:endParaRPr lang="fi-FI" dirty="0"/>
          </a:p>
        </p:txBody>
      </p:sp>
      <p:sp>
        <p:nvSpPr>
          <p:cNvPr id="3" name="Sisällön paikkamerkki 2">
            <a:extLst>
              <a:ext uri="{FF2B5EF4-FFF2-40B4-BE49-F238E27FC236}">
                <a16:creationId xmlns:a16="http://schemas.microsoft.com/office/drawing/2014/main" id="{53BB3A1C-A056-4F9C-A550-1A2D88BEBE4C}"/>
              </a:ext>
            </a:extLst>
          </p:cNvPr>
          <p:cNvSpPr>
            <a:spLocks noGrp="1"/>
          </p:cNvSpPr>
          <p:nvPr>
            <p:ph idx="1"/>
          </p:nvPr>
        </p:nvSpPr>
        <p:spPr/>
        <p:txBody>
          <a:bodyPr>
            <a:normAutofit fontScale="92500" lnSpcReduction="10000"/>
          </a:bodyPr>
          <a:lstStyle/>
          <a:p>
            <a:pPr marL="0" indent="0">
              <a:buNone/>
            </a:pPr>
            <a:r>
              <a:rPr lang="fi-FI" dirty="0"/>
              <a:t> Illalla kääpiöt palasivat ja löysivät Lumikin kuolleena. He tekivät kaikkensa saadakseen Lumikin heräämään eloon. He pesivät tämän hiuksetkin, josko niissä olisi taas tappavaa myrkkyä - mutta mikään ei auttanut. Niinpä he asettivat Lumikin paareille makaamaan ja istuivat hiljaa piirissä, surullisina tämän ympärillä. </a:t>
            </a:r>
          </a:p>
          <a:p>
            <a:pPr marL="0" indent="0">
              <a:buNone/>
            </a:pPr>
            <a:r>
              <a:rPr lang="fi-FI" b="1" dirty="0"/>
              <a:t>Lumikki asetetaan lasiarkkuun</a:t>
            </a:r>
            <a:r>
              <a:rPr lang="fi-FI" dirty="0"/>
              <a:t> </a:t>
            </a:r>
            <a:br>
              <a:rPr lang="fi-FI" dirty="0"/>
            </a:br>
            <a:br>
              <a:rPr lang="fi-FI" dirty="0"/>
            </a:br>
            <a:r>
              <a:rPr lang="fi-FI" dirty="0"/>
              <a:t>Lumikki oli niin kaunis, että kääpiöitä kauhistutti ajatuskin, että he joutuisivat hautaamaan Lumikin maan alle. Niinpä he tekivätkin lasiarkun ja asettivat Lumikin lasiarkkuun. Lasiarkun he sijoittivat vuoriniitylle, suurten tammien alle - ja yksi kääpiöistä oli aina lasiarkun vierellä valvomassa Lumikin ikiunta. </a:t>
            </a:r>
            <a:br>
              <a:rPr lang="fi-FI" dirty="0"/>
            </a:br>
            <a:br>
              <a:rPr lang="fi-FI" dirty="0"/>
            </a:br>
            <a:endParaRPr lang="fi-FI" dirty="0"/>
          </a:p>
        </p:txBody>
      </p:sp>
    </p:spTree>
    <p:extLst>
      <p:ext uri="{BB962C8B-B14F-4D97-AF65-F5344CB8AC3E}">
        <p14:creationId xmlns:p14="http://schemas.microsoft.com/office/powerpoint/2010/main" val="2037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1C0755-0D5F-49AE-9AAF-0215333F2D67}"/>
              </a:ext>
            </a:extLst>
          </p:cNvPr>
          <p:cNvSpPr>
            <a:spLocks noGrp="1"/>
          </p:cNvSpPr>
          <p:nvPr>
            <p:ph type="title"/>
          </p:nvPr>
        </p:nvSpPr>
        <p:spPr/>
        <p:txBody>
          <a:bodyPr/>
          <a:lstStyle/>
          <a:p>
            <a:r>
              <a:rPr lang="fi-FI"/>
              <a:t>Kirjoitustehtävä</a:t>
            </a:r>
          </a:p>
        </p:txBody>
      </p:sp>
      <p:sp>
        <p:nvSpPr>
          <p:cNvPr id="3" name="Sisällön paikkamerkki 2">
            <a:extLst>
              <a:ext uri="{FF2B5EF4-FFF2-40B4-BE49-F238E27FC236}">
                <a16:creationId xmlns:a16="http://schemas.microsoft.com/office/drawing/2014/main" id="{3C0D52D3-4DC2-474D-BF21-9ADA9FDE3A1B}"/>
              </a:ext>
            </a:extLst>
          </p:cNvPr>
          <p:cNvSpPr>
            <a:spLocks noGrp="1"/>
          </p:cNvSpPr>
          <p:nvPr>
            <p:ph idx="1"/>
          </p:nvPr>
        </p:nvSpPr>
        <p:spPr/>
        <p:txBody>
          <a:bodyPr vert="horz" lIns="91440" tIns="45720" rIns="91440" bIns="45720" rtlCol="0" anchor="t">
            <a:normAutofit/>
          </a:bodyPr>
          <a:lstStyle/>
          <a:p>
            <a:pPr marL="0" indent="0">
              <a:buNone/>
            </a:pPr>
            <a:r>
              <a:rPr lang="fi-FI"/>
              <a:t>1kpl: Aloita kuvailemalla, mitä kuvassa tapahtuu</a:t>
            </a:r>
          </a:p>
          <a:p>
            <a:pPr marL="0" indent="0">
              <a:buNone/>
            </a:pPr>
            <a:endParaRPr lang="fi-FI"/>
          </a:p>
          <a:p>
            <a:pPr marL="0" indent="0">
              <a:buNone/>
            </a:pPr>
            <a:r>
              <a:rPr lang="fi-FI"/>
              <a:t>2kpl:Mitä ääniä siellä kuuluu?</a:t>
            </a:r>
          </a:p>
          <a:p>
            <a:pPr marL="0" indent="0">
              <a:buNone/>
            </a:pPr>
            <a:endParaRPr lang="fi-FI"/>
          </a:p>
          <a:p>
            <a:pPr marL="0" indent="0">
              <a:buNone/>
            </a:pPr>
            <a:r>
              <a:rPr lang="fi-FI"/>
              <a:t>3kpl: Kirjoita, millainen tunnelma siellä on</a:t>
            </a:r>
          </a:p>
        </p:txBody>
      </p:sp>
    </p:spTree>
    <p:extLst>
      <p:ext uri="{BB962C8B-B14F-4D97-AF65-F5344CB8AC3E}">
        <p14:creationId xmlns:p14="http://schemas.microsoft.com/office/powerpoint/2010/main" val="97966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BA3F7A-592F-4F91-A2DA-EB43F4E3DE74}"/>
              </a:ext>
            </a:extLst>
          </p:cNvPr>
          <p:cNvSpPr>
            <a:spLocks noGrp="1"/>
          </p:cNvSpPr>
          <p:nvPr>
            <p:ph type="title"/>
          </p:nvPr>
        </p:nvSpPr>
        <p:spPr/>
        <p:txBody>
          <a:bodyPr/>
          <a:lstStyle/>
          <a:p>
            <a:r>
              <a:rPr lang="fi-FI" b="1" dirty="0"/>
              <a:t>Prinssi saapuu</a:t>
            </a:r>
            <a:endParaRPr lang="fi-FI" dirty="0"/>
          </a:p>
        </p:txBody>
      </p:sp>
      <p:sp>
        <p:nvSpPr>
          <p:cNvPr id="3" name="Sisällön paikkamerkki 2">
            <a:extLst>
              <a:ext uri="{FF2B5EF4-FFF2-40B4-BE49-F238E27FC236}">
                <a16:creationId xmlns:a16="http://schemas.microsoft.com/office/drawing/2014/main" id="{191BE6B4-9399-43E6-8511-7DD76B044DAA}"/>
              </a:ext>
            </a:extLst>
          </p:cNvPr>
          <p:cNvSpPr>
            <a:spLocks noGrp="1"/>
          </p:cNvSpPr>
          <p:nvPr>
            <p:ph idx="1"/>
          </p:nvPr>
        </p:nvSpPr>
        <p:spPr/>
        <p:txBody>
          <a:bodyPr>
            <a:normAutofit fontScale="70000" lnSpcReduction="20000"/>
          </a:bodyPr>
          <a:lstStyle/>
          <a:p>
            <a:pPr marL="0" indent="0">
              <a:buNone/>
            </a:pPr>
            <a:r>
              <a:rPr lang="fi-FI" dirty="0"/>
              <a:t> </a:t>
            </a:r>
            <a:br>
              <a:rPr lang="fi-FI" dirty="0"/>
            </a:br>
            <a:br>
              <a:rPr lang="fi-FI" dirty="0"/>
            </a:br>
            <a:r>
              <a:rPr lang="fi-FI" dirty="0"/>
              <a:t>Eräs prinssi oli kuullut Lumikin tavattomasta kauneudesta. Prinssi saapui paikalle ja kerjäsi ja aneli kääpiöiltä, että hän saisi viedä Lumikin lasiarkussaan mukanaan linnaansa. Ensiksi kääpiöt vastustelivat, mutta myöntyivät sitten. </a:t>
            </a:r>
            <a:br>
              <a:rPr lang="fi-FI" dirty="0"/>
            </a:br>
            <a:br>
              <a:rPr lang="fi-FI" dirty="0"/>
            </a:br>
            <a:r>
              <a:rPr lang="fi-FI" dirty="0"/>
              <a:t>Prinssin palvelijat lähtivät kantamaan lasiarkkua yli kukkuloiden kohti linnaa. Eräässä kivikossa he kuitenkin kompastuivat, ja pudottivat koko arkun. Silloin tärähdys irrotti Lumikin kurkkuun takertuneen myrkkyomenan palasen, joka sinkoutui kauas hänen suustaan. Samalla Lumikki henkeään haukkoen virkosi kuin ihmeen kaupalla takaisin eloon! Hän avasi silmänsä, aukaisi lasiarkun kannen ja kohottautui istumaan. </a:t>
            </a:r>
            <a:br>
              <a:rPr lang="fi-FI" dirty="0"/>
            </a:br>
            <a:br>
              <a:rPr lang="fi-FI" dirty="0"/>
            </a:br>
            <a:r>
              <a:rPr lang="fi-FI" dirty="0"/>
              <a:t>- Oi taivaan tähden, mitä on tapahtunut - missä olen, huudahti Lumikki peloissaan. </a:t>
            </a:r>
            <a:br>
              <a:rPr lang="fi-FI" dirty="0"/>
            </a:br>
            <a:br>
              <a:rPr lang="fi-FI" dirty="0"/>
            </a:br>
            <a:r>
              <a:rPr lang="fi-FI" dirty="0"/>
              <a:t>Prinssi kiiruhti sydän täynnä iloa Lumikin luokse, ja polvistui silmät rakkautta sädehtien tämän ääreen, lausuen: </a:t>
            </a:r>
            <a:br>
              <a:rPr lang="fi-FI" dirty="0"/>
            </a:br>
            <a:br>
              <a:rPr lang="fi-FI" dirty="0"/>
            </a:br>
            <a:r>
              <a:rPr lang="fi-FI" dirty="0"/>
              <a:t>- Oi ihana Lumikkini, älä ole enää huolissasi, nyt on kaikki hyvin! Rakastan sinua enemmän, kuin mitään maailmassa - vien sinut isäni linnaan ja sinusta on tuleva minun vaimoni! </a:t>
            </a:r>
          </a:p>
        </p:txBody>
      </p:sp>
    </p:spTree>
    <p:extLst>
      <p:ext uri="{BB962C8B-B14F-4D97-AF65-F5344CB8AC3E}">
        <p14:creationId xmlns:p14="http://schemas.microsoft.com/office/powerpoint/2010/main" val="109179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880AD2-9AB8-4732-8FB5-47E3F7534A5A}"/>
              </a:ext>
            </a:extLst>
          </p:cNvPr>
          <p:cNvSpPr>
            <a:spLocks noGrp="1"/>
          </p:cNvSpPr>
          <p:nvPr>
            <p:ph type="title"/>
          </p:nvPr>
        </p:nvSpPr>
        <p:spPr/>
        <p:txBody>
          <a:bodyPr/>
          <a:lstStyle/>
          <a:p>
            <a:r>
              <a:rPr lang="fi-FI" b="1" dirty="0"/>
              <a:t>Häät ja onnellinen loppu</a:t>
            </a:r>
            <a:r>
              <a:rPr lang="fi-FI" dirty="0"/>
              <a:t> </a:t>
            </a:r>
          </a:p>
        </p:txBody>
      </p:sp>
      <p:sp>
        <p:nvSpPr>
          <p:cNvPr id="3" name="Sisällön paikkamerkki 2">
            <a:extLst>
              <a:ext uri="{FF2B5EF4-FFF2-40B4-BE49-F238E27FC236}">
                <a16:creationId xmlns:a16="http://schemas.microsoft.com/office/drawing/2014/main" id="{42F2883D-0222-4852-AF01-CD1B6E332B3E}"/>
              </a:ext>
            </a:extLst>
          </p:cNvPr>
          <p:cNvSpPr>
            <a:spLocks noGrp="1"/>
          </p:cNvSpPr>
          <p:nvPr>
            <p:ph idx="1"/>
          </p:nvPr>
        </p:nvSpPr>
        <p:spPr/>
        <p:txBody>
          <a:bodyPr>
            <a:normAutofit lnSpcReduction="10000"/>
          </a:bodyPr>
          <a:lstStyle/>
          <a:p>
            <a:pPr marL="0" indent="0">
              <a:buNone/>
            </a:pPr>
            <a:br>
              <a:rPr lang="fi-FI" dirty="0"/>
            </a:br>
            <a:br>
              <a:rPr lang="fi-FI" dirty="0"/>
            </a:br>
            <a:r>
              <a:rPr lang="fi-FI" dirty="0"/>
              <a:t>Niin vietettiin suuret hääjuhlat ja Lumikista tuli nuoren prinssin vaimo ja lopulta kuningatar. Paha kuningatarkin saapui häihin. Rangaistukseksi pahuudestaan hän joutui laittamaan jalkaansa liedellä tulikuumiksi paahdetut rautakengät. Niillä hän tanssi raivoisasti hetken ja kaatui kuolleena maahan. </a:t>
            </a:r>
            <a:br>
              <a:rPr lang="fi-FI" dirty="0"/>
            </a:br>
            <a:br>
              <a:rPr lang="fi-FI" dirty="0"/>
            </a:br>
            <a:r>
              <a:rPr lang="fi-FI" dirty="0"/>
              <a:t>Lumikki eli vielä kuningattarena pitkään ja onnellisena upeassa linnassa - ja kaikki ylistivät hänen tavatonta kauneuttaan ja hyvyyttään. Saipa hän vielä tyttärekseenkin Pikku-Lumikin, mutta se on jo toinen tarina. Sen pituinen se.</a:t>
            </a:r>
          </a:p>
        </p:txBody>
      </p:sp>
    </p:spTree>
    <p:extLst>
      <p:ext uri="{BB962C8B-B14F-4D97-AF65-F5344CB8AC3E}">
        <p14:creationId xmlns:p14="http://schemas.microsoft.com/office/powerpoint/2010/main" val="361726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A70987-7FA8-48AE-B237-45CB1D05AC1C}"/>
              </a:ext>
            </a:extLst>
          </p:cNvPr>
          <p:cNvSpPr>
            <a:spLocks noGrp="1"/>
          </p:cNvSpPr>
          <p:nvPr>
            <p:ph type="title"/>
          </p:nvPr>
        </p:nvSpPr>
        <p:spPr/>
        <p:txBody>
          <a:bodyPr/>
          <a:lstStyle/>
          <a:p>
            <a:r>
              <a:rPr lang="fi-FI" dirty="0"/>
              <a:t>Riimipareja</a:t>
            </a:r>
          </a:p>
        </p:txBody>
      </p:sp>
      <p:sp>
        <p:nvSpPr>
          <p:cNvPr id="3" name="Sisällön paikkamerkki 2">
            <a:extLst>
              <a:ext uri="{FF2B5EF4-FFF2-40B4-BE49-F238E27FC236}">
                <a16:creationId xmlns:a16="http://schemas.microsoft.com/office/drawing/2014/main" id="{B4FBACAF-C8F1-4E3F-B711-AC22DDA713B4}"/>
              </a:ext>
            </a:extLst>
          </p:cNvPr>
          <p:cNvSpPr>
            <a:spLocks noGrp="1"/>
          </p:cNvSpPr>
          <p:nvPr>
            <p:ph sz="half" idx="1"/>
          </p:nvPr>
        </p:nvSpPr>
        <p:spPr/>
        <p:txBody>
          <a:bodyPr>
            <a:normAutofit/>
          </a:bodyPr>
          <a:lstStyle/>
          <a:p>
            <a:pPr marL="0" indent="0">
              <a:buNone/>
            </a:pPr>
            <a:r>
              <a:rPr lang="fi-FI" dirty="0">
                <a:sym typeface="Wingdings" panose="05000000000000000000" pitchFamily="2" charset="2"/>
              </a:rPr>
              <a:t>-Lumikki</a:t>
            </a:r>
          </a:p>
          <a:p>
            <a:pPr marL="0" indent="0">
              <a:buNone/>
            </a:pPr>
            <a:endParaRPr lang="fi-FI" dirty="0">
              <a:sym typeface="Wingdings" panose="05000000000000000000" pitchFamily="2" charset="2"/>
            </a:endParaRPr>
          </a:p>
          <a:p>
            <a:pPr marL="0" indent="0">
              <a:buNone/>
            </a:pPr>
            <a:r>
              <a:rPr lang="fi-FI" dirty="0">
                <a:sym typeface="Wingdings" panose="05000000000000000000" pitchFamily="2" charset="2"/>
              </a:rPr>
              <a:t>mikki, silmämeikki, paniikki, leikki, musiikki, supliikki</a:t>
            </a:r>
          </a:p>
          <a:p>
            <a:pPr marL="0" indent="0">
              <a:buNone/>
            </a:pPr>
            <a:endParaRPr lang="fi-FI" dirty="0">
              <a:sym typeface="Wingdings" panose="05000000000000000000" pitchFamily="2" charset="2"/>
            </a:endParaRPr>
          </a:p>
          <a:p>
            <a:pPr marL="0" indent="0">
              <a:buNone/>
            </a:pPr>
            <a:r>
              <a:rPr lang="fi-FI" dirty="0">
                <a:sym typeface="Wingdings" panose="05000000000000000000" pitchFamily="2" charset="2"/>
              </a:rPr>
              <a:t>-Kuningatar</a:t>
            </a:r>
          </a:p>
          <a:p>
            <a:pPr marL="0" indent="0">
              <a:buNone/>
            </a:pPr>
            <a:r>
              <a:rPr lang="fi-FI" dirty="0">
                <a:sym typeface="Wingdings" panose="05000000000000000000" pitchFamily="2" charset="2"/>
              </a:rPr>
              <a:t>opettajatar, ruhtinatar, sodanjumalatar</a:t>
            </a:r>
          </a:p>
          <a:p>
            <a:pPr marL="0" indent="0">
              <a:buNone/>
            </a:pPr>
            <a:endParaRPr lang="fi-FI" dirty="0">
              <a:sym typeface="Wingdings" panose="05000000000000000000" pitchFamily="2" charset="2"/>
            </a:endParaRPr>
          </a:p>
          <a:p>
            <a:pPr marL="0" indent="0">
              <a:buNone/>
            </a:pPr>
            <a:endParaRPr lang="fi-FI" dirty="0"/>
          </a:p>
        </p:txBody>
      </p:sp>
      <p:sp>
        <p:nvSpPr>
          <p:cNvPr id="4" name="Sisällön paikkamerkki 3">
            <a:extLst>
              <a:ext uri="{FF2B5EF4-FFF2-40B4-BE49-F238E27FC236}">
                <a16:creationId xmlns:a16="http://schemas.microsoft.com/office/drawing/2014/main" id="{44C22410-D8EA-44EA-B2C2-111B28EE025D}"/>
              </a:ext>
            </a:extLst>
          </p:cNvPr>
          <p:cNvSpPr>
            <a:spLocks noGrp="1"/>
          </p:cNvSpPr>
          <p:nvPr>
            <p:ph sz="half" idx="2"/>
          </p:nvPr>
        </p:nvSpPr>
        <p:spPr>
          <a:xfrm>
            <a:off x="6019800" y="1690688"/>
            <a:ext cx="5334000" cy="4486275"/>
          </a:xfrm>
        </p:spPr>
        <p:txBody>
          <a:bodyPr>
            <a:normAutofit/>
          </a:bodyPr>
          <a:lstStyle/>
          <a:p>
            <a:pPr marL="0" indent="0">
              <a:buNone/>
            </a:pPr>
            <a:r>
              <a:rPr lang="fi-FI" dirty="0"/>
              <a:t>-Metsästäjä</a:t>
            </a:r>
          </a:p>
          <a:p>
            <a:pPr>
              <a:buFont typeface="Wingdings" panose="05000000000000000000" pitchFamily="2" charset="2"/>
              <a:buChar char="à"/>
            </a:pPr>
            <a:r>
              <a:rPr lang="fi-FI" dirty="0">
                <a:sym typeface="Wingdings" panose="05000000000000000000" pitchFamily="2" charset="2"/>
              </a:rPr>
              <a:t>Hiihtäjä, Edeltäjä, Viheltäjä, Kilpahiihtäjä</a:t>
            </a:r>
          </a:p>
          <a:p>
            <a:pPr>
              <a:buFont typeface="Wingdings" panose="05000000000000000000" pitchFamily="2" charset="2"/>
              <a:buChar char="à"/>
            </a:pPr>
            <a:endParaRPr lang="fi-FI" dirty="0">
              <a:sym typeface="Wingdings" panose="05000000000000000000" pitchFamily="2" charset="2"/>
            </a:endParaRPr>
          </a:p>
          <a:p>
            <a:pPr marL="0" indent="0">
              <a:buNone/>
            </a:pPr>
            <a:r>
              <a:rPr lang="fi-FI" dirty="0"/>
              <a:t>-Lunta</a:t>
            </a:r>
          </a:p>
          <a:p>
            <a:pPr marL="0" indent="0">
              <a:buNone/>
            </a:pPr>
            <a:r>
              <a:rPr lang="fi-FI" dirty="0">
                <a:sym typeface="Wingdings" panose="05000000000000000000" pitchFamily="2" charset="2"/>
              </a:rPr>
              <a:t>unta, kunta, tajunta</a:t>
            </a:r>
            <a:endParaRPr lang="fi-FI" dirty="0"/>
          </a:p>
        </p:txBody>
      </p:sp>
    </p:spTree>
    <p:extLst>
      <p:ext uri="{BB962C8B-B14F-4D97-AF65-F5344CB8AC3E}">
        <p14:creationId xmlns:p14="http://schemas.microsoft.com/office/powerpoint/2010/main" val="8820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nodeType="after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additive="base">
                                        <p:cTn id="3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nodeType="after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additive="base">
                                        <p:cTn id="3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4" fill="hold" nodeType="after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 presetClass="entr" presetSubtype="4" fill="hold" nodeType="after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 calcmode="lin" valueType="num">
                                      <p:cBhvr additive="base">
                                        <p:cTn id="4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BD6AC1-4313-4E28-A5F1-713ABE676304}"/>
              </a:ext>
            </a:extLst>
          </p:cNvPr>
          <p:cNvSpPr>
            <a:spLocks noGrp="1"/>
          </p:cNvSpPr>
          <p:nvPr>
            <p:ph type="title"/>
          </p:nvPr>
        </p:nvSpPr>
        <p:spPr/>
        <p:txBody>
          <a:bodyPr/>
          <a:lstStyle/>
          <a:p>
            <a:pPr algn="ctr"/>
            <a:r>
              <a:rPr lang="fi-FI"/>
              <a:t>Anagrammeja</a:t>
            </a:r>
          </a:p>
        </p:txBody>
      </p:sp>
      <p:sp>
        <p:nvSpPr>
          <p:cNvPr id="3" name="Sisällön paikkamerkki 2">
            <a:extLst>
              <a:ext uri="{FF2B5EF4-FFF2-40B4-BE49-F238E27FC236}">
                <a16:creationId xmlns:a16="http://schemas.microsoft.com/office/drawing/2014/main" id="{CBB3EA0E-27BE-4618-AA63-1BD698CABAFB}"/>
              </a:ext>
            </a:extLst>
          </p:cNvPr>
          <p:cNvSpPr>
            <a:spLocks noGrp="1"/>
          </p:cNvSpPr>
          <p:nvPr>
            <p:ph idx="1"/>
          </p:nvPr>
        </p:nvSpPr>
        <p:spPr/>
        <p:txBody>
          <a:bodyPr vert="horz" lIns="91440" tIns="45720" rIns="91440" bIns="45720" rtlCol="0" anchor="t">
            <a:normAutofit fontScale="62500" lnSpcReduction="20000"/>
          </a:bodyPr>
          <a:lstStyle/>
          <a:p>
            <a:r>
              <a:rPr lang="fi-FI" sz="4000"/>
              <a:t>KIM LUKI</a:t>
            </a:r>
          </a:p>
          <a:p>
            <a:pPr marL="0" indent="0">
              <a:buNone/>
            </a:pPr>
            <a:r>
              <a:rPr lang="fi-FI" sz="4000"/>
              <a:t>=</a:t>
            </a:r>
            <a:r>
              <a:rPr lang="fi-FI" sz="4000" err="1"/>
              <a:t>lumikki</a:t>
            </a:r>
          </a:p>
          <a:p>
            <a:pPr marL="0" indent="0">
              <a:buNone/>
            </a:pPr>
            <a:endParaRPr lang="fi-FI" sz="4000"/>
          </a:p>
          <a:p>
            <a:r>
              <a:rPr lang="fi-FI" sz="4000"/>
              <a:t>LAJIT AH</a:t>
            </a:r>
          </a:p>
          <a:p>
            <a:pPr marL="0" indent="0">
              <a:buNone/>
            </a:pPr>
            <a:r>
              <a:rPr lang="fi-FI" sz="4000"/>
              <a:t>=haltija</a:t>
            </a:r>
          </a:p>
          <a:p>
            <a:pPr marL="0" indent="0">
              <a:buNone/>
            </a:pPr>
            <a:endParaRPr lang="fi-FI" sz="4000"/>
          </a:p>
          <a:p>
            <a:r>
              <a:rPr lang="fi-FI" sz="4000"/>
              <a:t>HUOM SAHAT</a:t>
            </a:r>
          </a:p>
          <a:p>
            <a:pPr marL="0" indent="0">
              <a:buNone/>
            </a:pPr>
            <a:r>
              <a:rPr lang="fi-FI" sz="4000"/>
              <a:t>=satuhahmo</a:t>
            </a:r>
          </a:p>
          <a:p>
            <a:endParaRPr lang="fi-FI" sz="4000"/>
          </a:p>
          <a:p>
            <a:r>
              <a:rPr lang="fi-FI" sz="4000"/>
              <a:t>NEULAAN TAUTINI</a:t>
            </a:r>
            <a:endParaRPr lang="fi-FI"/>
          </a:p>
          <a:p>
            <a:pPr marL="0" indent="0">
              <a:buNone/>
            </a:pPr>
            <a:r>
              <a:rPr lang="fi-FI" sz="4000"/>
              <a:t>=ainutlaatuinen</a:t>
            </a:r>
            <a:endParaRPr lang="fi-FI"/>
          </a:p>
          <a:p>
            <a:pPr marL="0" indent="0">
              <a:buNone/>
            </a:pPr>
            <a:endParaRPr lang="fi-FI" sz="4000"/>
          </a:p>
          <a:p>
            <a:endParaRPr lang="fi-FI" sz="4000"/>
          </a:p>
        </p:txBody>
      </p:sp>
    </p:spTree>
    <p:extLst>
      <p:ext uri="{BB962C8B-B14F-4D97-AF65-F5344CB8AC3E}">
        <p14:creationId xmlns:p14="http://schemas.microsoft.com/office/powerpoint/2010/main" val="41589082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Alaotsikko 2"/>
          <p:cNvSpPr>
            <a:spLocks noGrp="1"/>
          </p:cNvSpPr>
          <p:nvPr>
            <p:ph type="body" idx="1"/>
          </p:nvPr>
        </p:nvSpPr>
        <p:spPr/>
        <p:txBody>
          <a:bodyPr/>
          <a:lstStyle/>
          <a:p>
            <a:endParaRPr lang="fi-FI"/>
          </a:p>
        </p:txBody>
      </p:sp>
    </p:spTree>
    <p:extLst>
      <p:ext uri="{BB962C8B-B14F-4D97-AF65-F5344CB8AC3E}">
        <p14:creationId xmlns:p14="http://schemas.microsoft.com/office/powerpoint/2010/main" val="78238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B7DB0D-9789-47F2-B56C-7E0D8AD161CE}"/>
              </a:ext>
            </a:extLst>
          </p:cNvPr>
          <p:cNvSpPr>
            <a:spLocks noGrp="1"/>
          </p:cNvSpPr>
          <p:nvPr>
            <p:ph type="title"/>
          </p:nvPr>
        </p:nvSpPr>
        <p:spPr/>
        <p:txBody>
          <a:bodyPr/>
          <a:lstStyle/>
          <a:p>
            <a:pPr algn="ctr"/>
            <a:r>
              <a:rPr lang="fi-FI">
                <a:latin typeface="Times New Roman"/>
                <a:cs typeface="Times New Roman"/>
              </a:rPr>
              <a:t>Lumikki ja seitsemän kääpiötä</a:t>
            </a:r>
            <a:endParaRPr lang="fi-FI"/>
          </a:p>
        </p:txBody>
      </p:sp>
      <p:pic>
        <p:nvPicPr>
          <p:cNvPr id="4" name="Kuva 4" descr="omena.jpg">
            <a:extLst>
              <a:ext uri="{FF2B5EF4-FFF2-40B4-BE49-F238E27FC236}">
                <a16:creationId xmlns:a16="http://schemas.microsoft.com/office/drawing/2014/main" id="{EDE37D38-1967-4528-BE76-C448F91DF378}"/>
              </a:ext>
            </a:extLst>
          </p:cNvPr>
          <p:cNvPicPr>
            <a:picLocks noGrp="1" noChangeAspect="1"/>
          </p:cNvPicPr>
          <p:nvPr>
            <p:ph idx="1"/>
          </p:nvPr>
        </p:nvPicPr>
        <p:blipFill>
          <a:blip r:embed="rId2"/>
          <a:stretch>
            <a:fillRect/>
          </a:stretch>
        </p:blipFill>
        <p:spPr>
          <a:xfrm>
            <a:off x="2821287" y="1822570"/>
            <a:ext cx="6543675" cy="4362450"/>
          </a:xfrm>
          <a:prstGeom prst="rect">
            <a:avLst/>
          </a:prstGeom>
        </p:spPr>
      </p:pic>
    </p:spTree>
    <p:extLst>
      <p:ext uri="{BB962C8B-B14F-4D97-AF65-F5344CB8AC3E}">
        <p14:creationId xmlns:p14="http://schemas.microsoft.com/office/powerpoint/2010/main" val="364283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7E2745-BF3D-46BE-9347-84E66D87188F}"/>
              </a:ext>
            </a:extLst>
          </p:cNvPr>
          <p:cNvSpPr>
            <a:spLocks noGrp="1"/>
          </p:cNvSpPr>
          <p:nvPr>
            <p:ph type="title"/>
          </p:nvPr>
        </p:nvSpPr>
        <p:spPr/>
        <p:txBody>
          <a:bodyPr>
            <a:normAutofit/>
          </a:bodyPr>
          <a:lstStyle/>
          <a:p>
            <a:r>
              <a:rPr lang="fi-FI" sz="3200"/>
              <a:t>Lumikin syntymä</a:t>
            </a:r>
          </a:p>
        </p:txBody>
      </p:sp>
      <p:sp>
        <p:nvSpPr>
          <p:cNvPr id="3" name="Sisällön paikkamerkki 2">
            <a:extLst>
              <a:ext uri="{FF2B5EF4-FFF2-40B4-BE49-F238E27FC236}">
                <a16:creationId xmlns:a16="http://schemas.microsoft.com/office/drawing/2014/main" id="{0663645B-000C-4A4C-8A83-B6295FC9BE62}"/>
              </a:ext>
            </a:extLst>
          </p:cNvPr>
          <p:cNvSpPr>
            <a:spLocks noGrp="1"/>
          </p:cNvSpPr>
          <p:nvPr>
            <p:ph idx="1"/>
          </p:nvPr>
        </p:nvSpPr>
        <p:spPr>
          <a:xfrm>
            <a:off x="748816" y="1427137"/>
            <a:ext cx="10633559" cy="4787926"/>
          </a:xfrm>
        </p:spPr>
        <p:txBody>
          <a:bodyPr vert="horz" lIns="91440" tIns="45720" rIns="91440" bIns="45720" rtlCol="0" anchor="t">
            <a:normAutofit fontScale="85000" lnSpcReduction="20000"/>
          </a:bodyPr>
          <a:lstStyle/>
          <a:p>
            <a:pPr marL="0" indent="0">
              <a:buNone/>
            </a:pPr>
            <a:r>
              <a:rPr lang="fi-FI">
                <a:latin typeface="Times New Roman"/>
                <a:cs typeface="Times New Roman"/>
              </a:rPr>
              <a:t>Olipa kerran ihanan </a:t>
            </a:r>
            <a:r>
              <a:rPr lang="fi-FI" b="1">
                <a:latin typeface="Times New Roman"/>
                <a:cs typeface="Times New Roman"/>
              </a:rPr>
              <a:t>rauhaisa</a:t>
            </a:r>
            <a:r>
              <a:rPr lang="fi-FI">
                <a:latin typeface="Times New Roman"/>
                <a:cs typeface="Times New Roman"/>
              </a:rPr>
              <a:t> ja _____sydäntalven iltapäivä, ja lunta tuprutti taivaan täydeltä. Linnassa kuningatar istui pönäkkänä sisällä lämpimässä, mustalla eebenpuulla kehystetyn ikkunan ääressä kutomassa. Kuningatar katseli ulos talvipäivän tunnelmasta nauttien liiankin tarkasti, ja pisti kutoessaan itseään vahingossa neulalla sormeen. Sormesta tuli muutama______ tippa verta, joka näytti lumisateen valkoisuuden edessä hyvin punaiselta. Silloin </a:t>
            </a:r>
            <a:r>
              <a:rPr lang="fi-FI" b="1">
                <a:latin typeface="Times New Roman"/>
                <a:cs typeface="Times New Roman"/>
              </a:rPr>
              <a:t>hymyilevän</a:t>
            </a:r>
            <a:r>
              <a:rPr lang="fi-FI">
                <a:latin typeface="Times New Roman"/>
                <a:cs typeface="Times New Roman"/>
              </a:rPr>
              <a:t> kuningattaren mieleen </a:t>
            </a:r>
            <a:r>
              <a:rPr lang="fi-FI" b="1">
                <a:latin typeface="Times New Roman"/>
                <a:cs typeface="Times New Roman"/>
              </a:rPr>
              <a:t>juolahti</a:t>
            </a:r>
            <a:r>
              <a:rPr lang="fi-FI">
                <a:latin typeface="Times New Roman"/>
                <a:cs typeface="Times New Roman"/>
              </a:rPr>
              <a:t> toivomus, että kunpa voisi saada tyttären, jonka iho olisi valkea kuin lumi, huulet punaiset kuin veri ja hiukset mustat, kuin eebenpuu. </a:t>
            </a:r>
            <a:endParaRPr lang="fi-FI" b="1">
              <a:latin typeface="Times New Roman"/>
              <a:cs typeface="Times New Roman"/>
            </a:endParaRPr>
          </a:p>
          <a:p>
            <a:pPr marL="0" indent="0">
              <a:buNone/>
            </a:pPr>
            <a:br>
              <a:rPr lang="en-US">
                <a:latin typeface="+mn-ea"/>
                <a:cs typeface="+mn-ea"/>
              </a:rPr>
            </a:br>
            <a:endParaRPr lang="en-US">
              <a:latin typeface="Times New Roman"/>
              <a:cs typeface="Times New Roman"/>
            </a:endParaRPr>
          </a:p>
          <a:p>
            <a:pPr marL="0" indent="0">
              <a:buNone/>
            </a:pPr>
            <a:r>
              <a:rPr lang="fi-FI">
                <a:latin typeface="Times New Roman"/>
                <a:cs typeface="Times New Roman"/>
              </a:rPr>
              <a:t>Eipä aikaakaan, kun kuningatar sai_______ tyttären, jolla oli juuri nuo hänen talvipäivänä toivomansa ominaisuudet. Kuningatar nimitti tämän valkeaihoisen tyttärensä Lumikiksi - ja kuoli </a:t>
            </a:r>
            <a:r>
              <a:rPr lang="fi-FI" b="1">
                <a:latin typeface="Times New Roman"/>
                <a:cs typeface="Times New Roman"/>
              </a:rPr>
              <a:t>kaikkien suureksi suruksi</a:t>
            </a:r>
            <a:r>
              <a:rPr lang="fi-FI">
                <a:latin typeface="Times New Roman"/>
                <a:cs typeface="Times New Roman"/>
              </a:rPr>
              <a:t> itse pian tämän jälkeen. </a:t>
            </a:r>
          </a:p>
          <a:p>
            <a:pPr marL="0" indent="0">
              <a:buNone/>
            </a:pPr>
            <a:br>
              <a:rPr lang="en-US">
                <a:latin typeface="+mn-ea"/>
                <a:cs typeface="+mn-ea"/>
              </a:rPr>
            </a:br>
            <a:endParaRPr lang="en-US">
              <a:latin typeface="Times New Roman"/>
              <a:cs typeface="Times New Roman"/>
            </a:endParaRPr>
          </a:p>
          <a:p>
            <a:pPr marL="0" indent="0">
              <a:buNone/>
            </a:pPr>
            <a:endParaRPr lang="fi-FI"/>
          </a:p>
        </p:txBody>
      </p:sp>
    </p:spTree>
    <p:extLst>
      <p:ext uri="{BB962C8B-B14F-4D97-AF65-F5344CB8AC3E}">
        <p14:creationId xmlns:p14="http://schemas.microsoft.com/office/powerpoint/2010/main" val="373543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A56288-7115-48B1-AD0E-474D92361791}"/>
              </a:ext>
            </a:extLst>
          </p:cNvPr>
          <p:cNvSpPr>
            <a:spLocks noGrp="1"/>
          </p:cNvSpPr>
          <p:nvPr>
            <p:ph type="title"/>
          </p:nvPr>
        </p:nvSpPr>
        <p:spPr/>
        <p:txBody>
          <a:bodyPr>
            <a:normAutofit/>
          </a:bodyPr>
          <a:lstStyle/>
          <a:p>
            <a:r>
              <a:rPr lang="fi-FI" sz="3200"/>
              <a:t>Paha äitipuoli</a:t>
            </a:r>
          </a:p>
        </p:txBody>
      </p:sp>
      <p:sp>
        <p:nvSpPr>
          <p:cNvPr id="3" name="Sisällön paikkamerkki 2">
            <a:extLst>
              <a:ext uri="{FF2B5EF4-FFF2-40B4-BE49-F238E27FC236}">
                <a16:creationId xmlns:a16="http://schemas.microsoft.com/office/drawing/2014/main" id="{7AF2E577-7211-4B8D-B735-B945CA1DCC26}"/>
              </a:ext>
            </a:extLst>
          </p:cNvPr>
          <p:cNvSpPr>
            <a:spLocks noGrp="1"/>
          </p:cNvSpPr>
          <p:nvPr>
            <p:ph idx="1"/>
          </p:nvPr>
        </p:nvSpPr>
        <p:spPr/>
        <p:txBody>
          <a:bodyPr vert="horz" lIns="91440" tIns="45720" rIns="91440" bIns="45720" rtlCol="0" anchor="t">
            <a:normAutofit/>
          </a:bodyPr>
          <a:lstStyle/>
          <a:p>
            <a:pPr>
              <a:buNone/>
            </a:pPr>
            <a:r>
              <a:rPr lang="fi-FI">
                <a:latin typeface="Times New Roman"/>
                <a:cs typeface="Times New Roman"/>
              </a:rPr>
              <a:t>Vanha kuningas malttoi surra hetken kuollutta ______kuningatarta. Mutta kun vain vuosi oli kulunut, hän löysi jo </a:t>
            </a:r>
            <a:r>
              <a:rPr lang="fi-FI" b="1">
                <a:latin typeface="Times New Roman"/>
                <a:cs typeface="Times New Roman"/>
              </a:rPr>
              <a:t>kauniin</a:t>
            </a:r>
            <a:r>
              <a:rPr lang="fi-FI">
                <a:latin typeface="Times New Roman"/>
                <a:cs typeface="Times New Roman"/>
              </a:rPr>
              <a:t> naisen ja avioitui tämän kanssa. Uusi kuningatar, Lumikin äitipuoli, oli kovaluontoinen, ylpeä ja </a:t>
            </a:r>
            <a:r>
              <a:rPr lang="fi-FI" b="1">
                <a:latin typeface="Times New Roman"/>
                <a:cs typeface="Times New Roman"/>
              </a:rPr>
              <a:t>paha</a:t>
            </a:r>
            <a:r>
              <a:rPr lang="fi-FI">
                <a:latin typeface="Times New Roman"/>
                <a:cs typeface="Times New Roman"/>
              </a:rPr>
              <a:t> ihminen, vaikkakin kaunis omalla, kylmällä tavallaan. Hän ei halunnut eikä hyväksynyt sitä, että kukaan olisi häntä kauniimpi. </a:t>
            </a:r>
          </a:p>
          <a:p>
            <a:pPr>
              <a:buNone/>
            </a:pPr>
            <a:br>
              <a:rPr lang="en-US">
                <a:latin typeface="+mn-ea"/>
                <a:cs typeface="+mn-ea"/>
              </a:rPr>
            </a:br>
            <a:endParaRPr lang="en-US"/>
          </a:p>
          <a:p>
            <a:pPr marL="0" indent="0">
              <a:buNone/>
            </a:pPr>
            <a:endParaRPr lang="fi-FI"/>
          </a:p>
        </p:txBody>
      </p:sp>
    </p:spTree>
    <p:extLst>
      <p:ext uri="{BB962C8B-B14F-4D97-AF65-F5344CB8AC3E}">
        <p14:creationId xmlns:p14="http://schemas.microsoft.com/office/powerpoint/2010/main" val="209625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3DD85E-27FB-43BB-BDB1-BF171BF5A09B}"/>
              </a:ext>
            </a:extLst>
          </p:cNvPr>
          <p:cNvSpPr>
            <a:spLocks noGrp="1"/>
          </p:cNvSpPr>
          <p:nvPr>
            <p:ph type="title"/>
          </p:nvPr>
        </p:nvSpPr>
        <p:spPr/>
        <p:txBody>
          <a:bodyPr>
            <a:normAutofit/>
          </a:bodyPr>
          <a:lstStyle/>
          <a:p>
            <a:r>
              <a:rPr lang="fi-FI" sz="3200"/>
              <a:t>Taikapeili- Lumikista tulee kaunein</a:t>
            </a:r>
          </a:p>
        </p:txBody>
      </p:sp>
      <p:sp>
        <p:nvSpPr>
          <p:cNvPr id="3" name="Sisällön paikkamerkki 2">
            <a:extLst>
              <a:ext uri="{FF2B5EF4-FFF2-40B4-BE49-F238E27FC236}">
                <a16:creationId xmlns:a16="http://schemas.microsoft.com/office/drawing/2014/main" id="{44A03A45-A4EF-4E6D-98FE-C1BFF77A012F}"/>
              </a:ext>
            </a:extLst>
          </p:cNvPr>
          <p:cNvSpPr>
            <a:spLocks noGrp="1"/>
          </p:cNvSpPr>
          <p:nvPr>
            <p:ph idx="1"/>
          </p:nvPr>
        </p:nvSpPr>
        <p:spPr>
          <a:xfrm>
            <a:off x="838200" y="1609725"/>
            <a:ext cx="10515600" cy="5056068"/>
          </a:xfrm>
        </p:spPr>
        <p:txBody>
          <a:bodyPr vert="horz" lIns="91440" tIns="45720" rIns="91440" bIns="45720" rtlCol="0" anchor="t">
            <a:normAutofit fontScale="55000" lnSpcReduction="20000"/>
          </a:bodyPr>
          <a:lstStyle/>
          <a:p>
            <a:pPr>
              <a:buNone/>
            </a:pPr>
            <a:r>
              <a:rPr lang="fi-FI" sz="3600">
                <a:latin typeface="Times New Roman"/>
                <a:cs typeface="Times New Roman"/>
              </a:rPr>
              <a:t>Uudella kuningattarella oli taikapeili, jolta hän </a:t>
            </a:r>
            <a:r>
              <a:rPr lang="fi-FI" sz="3600" b="1">
                <a:latin typeface="Times New Roman"/>
                <a:cs typeface="Times New Roman"/>
              </a:rPr>
              <a:t>säännöllisesti</a:t>
            </a:r>
            <a:r>
              <a:rPr lang="fi-FI" sz="3600">
                <a:latin typeface="Times New Roman"/>
                <a:cs typeface="Times New Roman"/>
              </a:rPr>
              <a:t> tivasi ja kyseli: </a:t>
            </a:r>
            <a:endParaRPr lang="en-US" sz="3600">
              <a:latin typeface="Times New Roman"/>
              <a:cs typeface="Times New Roman"/>
            </a:endParaRPr>
          </a:p>
          <a:p>
            <a:pPr>
              <a:buNone/>
            </a:pPr>
            <a:br>
              <a:rPr lang="en-US">
                <a:latin typeface="+mn-ea"/>
                <a:cs typeface="+mn-ea"/>
              </a:rPr>
            </a:br>
            <a:endParaRPr lang="en-US" sz="3600">
              <a:solidFill>
                <a:srgbClr val="FF0000"/>
              </a:solidFill>
              <a:latin typeface="Times New Roman"/>
              <a:cs typeface="Times New Roman"/>
            </a:endParaRPr>
          </a:p>
          <a:p>
            <a:pPr>
              <a:buNone/>
            </a:pPr>
            <a:r>
              <a:rPr lang="fi-FI" sz="3600">
                <a:solidFill>
                  <a:srgbClr val="FF0000"/>
                </a:solidFill>
                <a:latin typeface="Times New Roman"/>
                <a:cs typeface="Times New Roman"/>
              </a:rPr>
              <a:t>-Kerro, kerro kuvastin, </a:t>
            </a:r>
            <a:endParaRPr lang="en-US" sz="3600">
              <a:solidFill>
                <a:srgbClr val="FF0000"/>
              </a:solidFill>
              <a:latin typeface="Times New Roman"/>
              <a:cs typeface="Times New Roman"/>
            </a:endParaRPr>
          </a:p>
          <a:p>
            <a:pPr>
              <a:buNone/>
            </a:pPr>
            <a:r>
              <a:rPr lang="fi-FI" sz="3600">
                <a:solidFill>
                  <a:srgbClr val="FF0000"/>
                </a:solidFill>
                <a:latin typeface="Times New Roman"/>
                <a:cs typeface="Times New Roman"/>
              </a:rPr>
              <a:t>ken on maassa kaunehin? </a:t>
            </a:r>
            <a:endParaRPr lang="en-US" sz="3600">
              <a:solidFill>
                <a:srgbClr val="FF0000"/>
              </a:solidFill>
              <a:latin typeface="Times New Roman"/>
              <a:cs typeface="Times New Roman"/>
            </a:endParaRPr>
          </a:p>
          <a:p>
            <a:pPr>
              <a:buNone/>
            </a:pPr>
            <a:br>
              <a:rPr lang="en-US">
                <a:latin typeface="+mn-ea"/>
                <a:cs typeface="+mn-ea"/>
              </a:rPr>
            </a:br>
            <a:endParaRPr lang="en-US" sz="3600">
              <a:solidFill>
                <a:srgbClr val="FF0000"/>
              </a:solidFill>
              <a:latin typeface="Times New Roman"/>
              <a:cs typeface="Times New Roman"/>
            </a:endParaRPr>
          </a:p>
          <a:p>
            <a:pPr>
              <a:buNone/>
            </a:pPr>
            <a:r>
              <a:rPr lang="fi-FI" sz="3600">
                <a:solidFill>
                  <a:srgbClr val="FF0000"/>
                </a:solidFill>
                <a:latin typeface="Times New Roman"/>
                <a:cs typeface="Times New Roman"/>
              </a:rPr>
              <a:t>Taikapeili vastasi aina: </a:t>
            </a:r>
            <a:endParaRPr lang="en-US" sz="3600">
              <a:solidFill>
                <a:srgbClr val="FF0000"/>
              </a:solidFill>
              <a:latin typeface="Times New Roman"/>
              <a:cs typeface="Times New Roman"/>
            </a:endParaRPr>
          </a:p>
          <a:p>
            <a:pPr>
              <a:buNone/>
            </a:pPr>
            <a:br>
              <a:rPr lang="en-US">
                <a:latin typeface="+mn-ea"/>
                <a:cs typeface="+mn-ea"/>
              </a:rPr>
            </a:br>
            <a:endParaRPr lang="en-US" sz="3600">
              <a:solidFill>
                <a:srgbClr val="FF0000"/>
              </a:solidFill>
              <a:latin typeface="Times New Roman"/>
              <a:cs typeface="Times New Roman"/>
            </a:endParaRPr>
          </a:p>
          <a:p>
            <a:pPr>
              <a:buNone/>
            </a:pPr>
            <a:r>
              <a:rPr lang="fi-FI" sz="3600">
                <a:solidFill>
                  <a:srgbClr val="FF0000"/>
                </a:solidFill>
                <a:latin typeface="Times New Roman"/>
                <a:cs typeface="Times New Roman"/>
              </a:rPr>
              <a:t>- Oi jalo kuningatar, mitä muuta kertoisin, </a:t>
            </a:r>
            <a:endParaRPr lang="en-US" sz="3600">
              <a:solidFill>
                <a:srgbClr val="FF0000"/>
              </a:solidFill>
              <a:latin typeface="Times New Roman"/>
              <a:cs typeface="Times New Roman"/>
            </a:endParaRPr>
          </a:p>
          <a:p>
            <a:pPr>
              <a:buNone/>
            </a:pPr>
            <a:r>
              <a:rPr lang="fi-FI" sz="3600">
                <a:solidFill>
                  <a:srgbClr val="FF0000"/>
                </a:solidFill>
                <a:latin typeface="Times New Roman"/>
                <a:cs typeface="Times New Roman"/>
              </a:rPr>
              <a:t>päällä maan olet sinä kaunein ja ihanin!</a:t>
            </a:r>
            <a:r>
              <a:rPr lang="fi-FI" sz="3600">
                <a:latin typeface="Times New Roman"/>
                <a:cs typeface="Times New Roman"/>
              </a:rPr>
              <a:t> </a:t>
            </a:r>
            <a:endParaRPr lang="en-US" sz="3600">
              <a:latin typeface="Times New Roman"/>
              <a:cs typeface="Times New Roman"/>
            </a:endParaRPr>
          </a:p>
          <a:p>
            <a:pPr>
              <a:buNone/>
            </a:pPr>
            <a:br>
              <a:rPr lang="en-US">
                <a:latin typeface="+mn-ea"/>
                <a:cs typeface="+mn-ea"/>
              </a:rPr>
            </a:br>
            <a:endParaRPr lang="en-US" sz="3600">
              <a:latin typeface="Times New Roman"/>
              <a:cs typeface="Times New Roman"/>
            </a:endParaRPr>
          </a:p>
          <a:p>
            <a:pPr>
              <a:buNone/>
            </a:pPr>
            <a:r>
              <a:rPr lang="fi-FI" sz="3600">
                <a:latin typeface="Times New Roman"/>
                <a:cs typeface="Times New Roman"/>
              </a:rPr>
              <a:t>Kuningatar oli tottunut siihen, että taikapeili vastaa, että sinähän se toki olet. Ja tämä miellytti kuningatarta suuresti ja pönkitti entisestäänkin hänen kopeaa ylpeyttään. </a:t>
            </a:r>
            <a:endParaRPr lang="en-US" sz="3600">
              <a:latin typeface="Times New Roman"/>
              <a:cs typeface="Times New Roman"/>
            </a:endParaRPr>
          </a:p>
          <a:p>
            <a:pPr>
              <a:buNone/>
            </a:pPr>
            <a:br>
              <a:rPr lang="en-US">
                <a:latin typeface="+mn-ea"/>
                <a:cs typeface="+mn-ea"/>
              </a:rPr>
            </a:br>
            <a:endParaRPr lang="en-US" sz="2400">
              <a:latin typeface="Times New Roman"/>
              <a:cs typeface="Times New Roman"/>
            </a:endParaRPr>
          </a:p>
          <a:p>
            <a:pPr>
              <a:buNone/>
            </a:pPr>
            <a:endParaRPr lang="fi-FI" sz="2400" b="1">
              <a:latin typeface="Times New Roman"/>
              <a:cs typeface="Times New Roman"/>
            </a:endParaRPr>
          </a:p>
        </p:txBody>
      </p:sp>
      <p:sp>
        <p:nvSpPr>
          <p:cNvPr id="4" name="Tekstiruutu 3">
            <a:extLst>
              <a:ext uri="{FF2B5EF4-FFF2-40B4-BE49-F238E27FC236}">
                <a16:creationId xmlns:a16="http://schemas.microsoft.com/office/drawing/2014/main" id="{3AB1DF04-6564-46C4-A3EC-46C5B52EFFA1}"/>
              </a:ext>
            </a:extLst>
          </p:cNvPr>
          <p:cNvSpPr txBox="1"/>
          <p:nvPr/>
        </p:nvSpPr>
        <p:spPr>
          <a:xfrm>
            <a:off x="4724400" y="3193211"/>
            <a:ext cx="2743200" cy="45720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a:t>Lisää teksti napsauttamalla</a:t>
            </a:r>
          </a:p>
        </p:txBody>
      </p:sp>
    </p:spTree>
    <p:extLst>
      <p:ext uri="{BB962C8B-B14F-4D97-AF65-F5344CB8AC3E}">
        <p14:creationId xmlns:p14="http://schemas.microsoft.com/office/powerpoint/2010/main" val="396654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ema">
  <a:themeElements>
    <a:clrScheme name="Violetti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709</Words>
  <Application>Microsoft Office PowerPoint</Application>
  <PresentationFormat>Laajakuva</PresentationFormat>
  <Paragraphs>189</Paragraphs>
  <Slides>32</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32</vt:i4>
      </vt:variant>
    </vt:vector>
  </HeadingPairs>
  <TitlesOfParts>
    <vt:vector size="38" baseType="lpstr">
      <vt:lpstr>Arial</vt:lpstr>
      <vt:lpstr>Calibri</vt:lpstr>
      <vt:lpstr>Calibri Light</vt:lpstr>
      <vt:lpstr>Times New Roman</vt:lpstr>
      <vt:lpstr>Wingdings</vt:lpstr>
      <vt:lpstr>Office-teema</vt:lpstr>
      <vt:lpstr>PowerPoint-esitys</vt:lpstr>
      <vt:lpstr>PowerPoint-esitys</vt:lpstr>
      <vt:lpstr>Kirjoitustehtävä</vt:lpstr>
      <vt:lpstr>Anagrammeja</vt:lpstr>
      <vt:lpstr>PowerPoint-esitys</vt:lpstr>
      <vt:lpstr>Lumikki ja seitsemän kääpiötä</vt:lpstr>
      <vt:lpstr>Lumikin syntymä</vt:lpstr>
      <vt:lpstr>Paha äitipuoli</vt:lpstr>
      <vt:lpstr>Taikapeili- Lumikista tulee kaunein</vt:lpstr>
      <vt:lpstr>  </vt:lpstr>
      <vt:lpstr>Lumikki vaarassa</vt:lpstr>
      <vt:lpstr>PowerPoint-esitys</vt:lpstr>
      <vt:lpstr>PowerPoint-esitys</vt:lpstr>
      <vt:lpstr>Lumikki löytää seitsemän kääpiön mökin</vt:lpstr>
      <vt:lpstr>Video: kääpiöiden työpäivä</vt:lpstr>
      <vt:lpstr>Kääpiöt palaavat</vt:lpstr>
      <vt:lpstr>PowerPoint-esitys</vt:lpstr>
      <vt:lpstr>PowerPoint-esitys</vt:lpstr>
      <vt:lpstr>Lumikki ja kääpiöt ystävystyvät</vt:lpstr>
      <vt:lpstr>Lumikin ja kääpiöiden onni</vt:lpstr>
      <vt:lpstr>Video: Tee työtäs laulellen</vt:lpstr>
      <vt:lpstr>PowerPoint-esitys</vt:lpstr>
      <vt:lpstr>Anagrammeja</vt:lpstr>
      <vt:lpstr>Mikä ei kuulu joukkoon?</vt:lpstr>
      <vt:lpstr>Raivostunut kuningatar lähtee tappamaan Lumikin  </vt:lpstr>
      <vt:lpstr>Mummo onnistuu huijaamaan Lumikkia</vt:lpstr>
      <vt:lpstr>Kuningatar palaa lumikin luo myrkkyomenan kanssa</vt:lpstr>
      <vt:lpstr>PowerPoint-esitys</vt:lpstr>
      <vt:lpstr>Kääpiöt löytävät Lumikin kuolleena</vt:lpstr>
      <vt:lpstr>Prinssi saapuu</vt:lpstr>
      <vt:lpstr>Häät ja onnellinen loppu </vt:lpstr>
      <vt:lpstr>Riimipareja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juulia jääskeläinen</dc:creator>
  <cp:lastModifiedBy>juulia jääskeläinen</cp:lastModifiedBy>
  <cp:revision>2</cp:revision>
  <dcterms:modified xsi:type="dcterms:W3CDTF">2017-11-13T22:51:15Z</dcterms:modified>
</cp:coreProperties>
</file>