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65" r:id="rId3"/>
    <p:sldId id="261" r:id="rId4"/>
    <p:sldId id="267" r:id="rId5"/>
    <p:sldId id="258" r:id="rId6"/>
    <p:sldId id="262" r:id="rId7"/>
    <p:sldId id="266" r:id="rId8"/>
    <p:sldId id="259" r:id="rId9"/>
    <p:sldId id="260" r:id="rId10"/>
    <p:sldId id="257" r:id="rId11"/>
    <p:sldId id="268" r:id="rId12"/>
    <p:sldId id="269" r:id="rId13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7" autoAdjust="0"/>
    <p:restoredTop sz="86380" autoAdjust="0"/>
  </p:normalViewPr>
  <p:slideViewPr>
    <p:cSldViewPr>
      <p:cViewPr varScale="1">
        <p:scale>
          <a:sx n="73" d="100"/>
          <a:sy n="73" d="100"/>
        </p:scale>
        <p:origin x="-1920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sakylkinen kolmio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5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54C2D579-015F-40AB-8DC0-035F9E7EABBD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6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C9312B3-EAC1-4B08-B467-94DBE78DD67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D84A4-F596-4944-8F4C-85E8D7A9C354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E129F-2495-42AC-9EF9-65018897C0B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773ED-A017-4CD8-919C-F0AE57A013EE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8B6B6-B466-40AF-8502-53BBD1C0CDF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7421E-FB69-421B-8694-D2005D835B0C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ED7B2-FB7C-452D-AAEF-1D9E2F8C31E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asakylkinen kolmio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uora yhdysviiva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uora yhdysviiva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F5300-9C27-465C-A895-C97ECDAF9745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FBBB5-3FB7-4D32-B822-3D86AA564C5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82D23-F767-4025-9382-C66BFC0F1E5E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724A6-6972-4878-8DBD-1D8381253A5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5BE9B-DE6A-49DB-BDE9-03C3D59A47F9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D465FF13-73B5-48B3-A174-99189B7FF6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äivämäärän paikkamerkki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13FDC-136B-495D-9BB7-8BB260667991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4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0F845-45B5-4547-9F57-17C5DE1EAFA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B3E7E-3A25-456D-B6F5-F8C4B4D953D9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B1001-EB16-4486-B7BC-EB7C531B3C6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BB464647-BA47-4E01-9762-49F19A6EC071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3D16C1A8-B21E-4B51-9DF8-1E7EE9DAFA8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1006BFEC-66F0-4CF6-B408-2D1C332EB759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47011BEE-ECBF-4C7E-8D0C-5C994A2928A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ainen kolmio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030" name="Tekstin paikkamerkki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smtClean="0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A0F67F-D7EA-4DEF-BCD7-7DC02A5A9C25}" type="datetimeFigureOut">
              <a:rPr lang="fi-FI"/>
              <a:pPr>
                <a:defRPr/>
              </a:pPr>
              <a:t>15.4.2015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0DC282-C2E0-4783-AE58-7B254E8898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27" r:id="rId6"/>
    <p:sldLayoutId id="2147483826" r:id="rId7"/>
    <p:sldLayoutId id="2147483833" r:id="rId8"/>
    <p:sldLayoutId id="2147483834" r:id="rId9"/>
    <p:sldLayoutId id="2147483825" r:id="rId10"/>
    <p:sldLayoutId id="2147483824" r:id="rId11"/>
  </p:sldLayoutIdLst>
  <p:txStyles>
    <p:titleStyle>
      <a:lvl1pPr marL="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s.fi/hsilta/a141706137843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shopmussio.org/Faculty/Bacich/OhioKeyboardingStandards.as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ashingtonpost.com/local/education/elementary-students-learn-keyboard-typing-ahead-of-new-common-core-tests/2013/10/13/d329ba66-3289-11e3-9c68-1cf643210300_story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pingmaster.com/fi/koulut/free-trial.asp" TargetMode="External"/><Relationship Id="rId2" Type="http://schemas.openxmlformats.org/officeDocument/2006/relationships/hyperlink" Target="http://www.sense-lang.org/typing/tutor/keyboardingFI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10fastfingers.com/typing-test/finnish" TargetMode="External"/><Relationship Id="rId5" Type="http://schemas.openxmlformats.org/officeDocument/2006/relationships/hyperlink" Target="http://www.typingmaster.com/fi/starkeys/index.asp" TargetMode="External"/><Relationship Id="rId4" Type="http://schemas.openxmlformats.org/officeDocument/2006/relationships/hyperlink" Target="http://www.sense-lang.org/typing/games/FI_stair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Kymmensormijärjestelmän opetus alakoululaisille</a:t>
            </a:r>
            <a:endParaRPr lang="fi-FI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fi-FI" dirty="0" smtClean="0"/>
              <a:t>Tuuli Rantala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1. luokka, Taipalsaaren kirkonkylän koulu</a:t>
            </a:r>
            <a:endParaRPr lang="fi-FI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lnSpcReduction="10000"/>
          </a:bodyPr>
          <a:lstStyle/>
          <a:p>
            <a:pPr marL="448056" lvl="1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2400" dirty="0" smtClean="0"/>
              <a:t>Aloitimme syksyllä, 4 kirjaimen jälkeen (Taikamaa: AISU)</a:t>
            </a:r>
            <a:r>
              <a:rPr lang="fi-FI" sz="2400" dirty="0" err="1" smtClean="0"/>
              <a:t>AISU-sanoja</a:t>
            </a:r>
            <a:r>
              <a:rPr lang="fi-FI" sz="2400" dirty="0" smtClean="0"/>
              <a:t> </a:t>
            </a:r>
            <a:r>
              <a:rPr lang="fi-FI" sz="2400" dirty="0"/>
              <a:t>esim.  Uusi, susi, asia </a:t>
            </a:r>
            <a:r>
              <a:rPr lang="fi-FI" sz="2400" dirty="0" smtClean="0"/>
              <a:t>jne.</a:t>
            </a:r>
          </a:p>
          <a:p>
            <a:pPr marL="448056" lvl="1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2400" dirty="0" smtClean="0"/>
              <a:t>Uusi </a:t>
            </a:r>
            <a:r>
              <a:rPr lang="fi-FI" sz="2400" dirty="0"/>
              <a:t>L </a:t>
            </a:r>
            <a:r>
              <a:rPr lang="fi-FI" sz="2400" dirty="0" smtClean="0"/>
              <a:t>kirjain</a:t>
            </a:r>
          </a:p>
          <a:p>
            <a:pPr marL="731520" lvl="2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2000" dirty="0" smtClean="0"/>
              <a:t>Uusia </a:t>
            </a:r>
            <a:r>
              <a:rPr lang="fi-FI" sz="2000" dirty="0" err="1"/>
              <a:t>AISUL-sanoja</a:t>
            </a:r>
            <a:r>
              <a:rPr lang="fi-FI" sz="2000" dirty="0"/>
              <a:t> esim. allas, luisua </a:t>
            </a:r>
            <a:r>
              <a:rPr lang="fi-FI" sz="2000" dirty="0" smtClean="0"/>
              <a:t>jne.</a:t>
            </a:r>
          </a:p>
          <a:p>
            <a:pPr marL="448056" lvl="1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2400" dirty="0" smtClean="0"/>
              <a:t>Jokaisen kirjaimen paikka erikseen katsotaan näppäimistöltä yhdessä</a:t>
            </a:r>
          </a:p>
          <a:p>
            <a:pPr marL="448056" lvl="1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2400" dirty="0" smtClean="0"/>
              <a:t>Koulussa näppäilytreeniä pääasiassa äidinkielen tunneilla ja käsitöissä</a:t>
            </a:r>
          </a:p>
          <a:p>
            <a:pPr marL="731520" lvl="2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2200" dirty="0" smtClean="0"/>
              <a:t>Muutenkin nuo kaksi ainetta integroituivat usein</a:t>
            </a:r>
          </a:p>
          <a:p>
            <a:pPr marL="996696" lvl="3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1800" dirty="0" smtClean="0"/>
              <a:t>Kirjainten leipominen ja kuvaaminen</a:t>
            </a:r>
          </a:p>
          <a:p>
            <a:pPr marL="448056" lvl="1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2400" dirty="0" smtClean="0"/>
              <a:t>Iso osa harjoittelusta myös kotona</a:t>
            </a:r>
          </a:p>
          <a:p>
            <a:pPr marL="731520" lvl="2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2000" dirty="0" smtClean="0"/>
              <a:t>Kotiin joka viikko </a:t>
            </a:r>
            <a:r>
              <a:rPr lang="fi-FI" sz="2000" dirty="0" err="1" smtClean="0"/>
              <a:t>näppisläksy</a:t>
            </a:r>
            <a:endParaRPr lang="fi-FI" sz="2000" dirty="0" smtClean="0"/>
          </a:p>
          <a:p>
            <a:pPr marL="731520" lvl="2" indent="-384048" fontAlgn="auto">
              <a:spcAft>
                <a:spcPts val="0"/>
              </a:spcAft>
              <a:buSzPct val="80000"/>
              <a:buFont typeface="Wingdings 2"/>
              <a:buNone/>
              <a:defRPr/>
            </a:pPr>
            <a:endParaRPr lang="fi-FI" sz="2000" dirty="0" smtClean="0"/>
          </a:p>
          <a:p>
            <a:pPr marL="731520" lvl="2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endParaRPr lang="fi-FI" dirty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fi-FI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Kysymyksiä	</a:t>
            </a: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ja vastauksia</a:t>
            </a: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fi-FI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3554" name="Sisällön paikkamerkki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72000"/>
          </a:xfrm>
        </p:spPr>
        <p:txBody>
          <a:bodyPr/>
          <a:lstStyle/>
          <a:p>
            <a:r>
              <a:rPr lang="fi-FI" sz="1400" dirty="0" smtClean="0"/>
              <a:t>Miten näet kymmensormijärjestelmän hyödyllisyyden? </a:t>
            </a:r>
          </a:p>
          <a:p>
            <a:pPr marL="742950" lvl="1"/>
            <a:r>
              <a:rPr lang="fi-FI" sz="1200" dirty="0" smtClean="0"/>
              <a:t>Erittäin </a:t>
            </a:r>
            <a:r>
              <a:rPr lang="fi-FI" sz="1200" dirty="0" smtClean="0"/>
              <a:t>hyödyllistä</a:t>
            </a:r>
          </a:p>
          <a:p>
            <a:pPr marL="742950" lvl="1"/>
            <a:r>
              <a:rPr lang="fi-FI" sz="1200" dirty="0" smtClean="0"/>
              <a:t>Miksi ihmeessä </a:t>
            </a:r>
            <a:r>
              <a:rPr lang="fi-FI" sz="1200" dirty="0" smtClean="0"/>
              <a:t>kymmensormijärjestelmätaitoa ei ole </a:t>
            </a:r>
            <a:r>
              <a:rPr lang="fi-FI" sz="1200" dirty="0" smtClean="0"/>
              <a:t>otettu aiemmin </a:t>
            </a:r>
            <a:r>
              <a:rPr lang="fi-FI" sz="1200" dirty="0" err="1" smtClean="0"/>
              <a:t>OPSiin</a:t>
            </a:r>
            <a:r>
              <a:rPr lang="fi-FI" sz="1200" dirty="0" smtClean="0"/>
              <a:t>?</a:t>
            </a:r>
          </a:p>
          <a:p>
            <a:pPr marL="742950" lvl="1"/>
            <a:r>
              <a:rPr lang="fi-FI" sz="1200" dirty="0" smtClean="0"/>
              <a:t>Diplomi (kuten lukudiplomi, ompeluajokortti yms.)</a:t>
            </a:r>
            <a:endParaRPr lang="fi-FI" sz="1200" dirty="0" smtClean="0"/>
          </a:p>
          <a:p>
            <a:pPr marL="742950" lvl="1"/>
            <a:r>
              <a:rPr lang="fi-FI" sz="1200" dirty="0" smtClean="0"/>
              <a:t>Arviointiin </a:t>
            </a:r>
            <a:r>
              <a:rPr lang="fi-FI" sz="1200" dirty="0" smtClean="0"/>
              <a:t>mukaan?</a:t>
            </a:r>
            <a:endParaRPr lang="fi-FI" sz="1200" dirty="0" smtClean="0"/>
          </a:p>
          <a:p>
            <a:pPr marL="742950" lvl="1"/>
            <a:r>
              <a:rPr lang="fi-FI" sz="1200" dirty="0" smtClean="0"/>
              <a:t>Ohjelmien avulla, ettei  muuta resurssia mene</a:t>
            </a:r>
          </a:p>
          <a:p>
            <a:pPr marL="1143000" lvl="2"/>
            <a:r>
              <a:rPr lang="fi-FI" sz="1100" dirty="0" smtClean="0"/>
              <a:t>Olisiko lisenssin kautta parempia </a:t>
            </a:r>
            <a:r>
              <a:rPr lang="fi-FI" sz="1100" dirty="0" smtClean="0"/>
              <a:t>ohjelmia?</a:t>
            </a:r>
          </a:p>
          <a:p>
            <a:pPr marL="1143000" lvl="2"/>
            <a:r>
              <a:rPr lang="fi-FI" sz="1100" dirty="0" err="1" smtClean="0"/>
              <a:t>Peda</a:t>
            </a:r>
            <a:r>
              <a:rPr lang="fi-FI" sz="1100" dirty="0" smtClean="0"/>
              <a:t> Net?</a:t>
            </a:r>
            <a:endParaRPr lang="fi-FI" sz="1100" dirty="0" smtClean="0"/>
          </a:p>
          <a:p>
            <a:r>
              <a:rPr lang="fi-FI" sz="1400" dirty="0" smtClean="0"/>
              <a:t>Mitä </a:t>
            </a:r>
            <a:r>
              <a:rPr lang="fi-FI" sz="1400" dirty="0" smtClean="0"/>
              <a:t>muuta näppäintaidot voisi pitää sisällään?</a:t>
            </a:r>
          </a:p>
          <a:p>
            <a:pPr marL="742950" lvl="1"/>
            <a:r>
              <a:rPr lang="fi-FI" sz="1200" dirty="0" smtClean="0"/>
              <a:t>Monipuolisesti perehdytetään erilaisten laitteiden käyttöön</a:t>
            </a:r>
          </a:p>
          <a:p>
            <a:pPr marL="1143000" lvl="2"/>
            <a:r>
              <a:rPr lang="fi-FI" sz="1100" dirty="0" smtClean="0"/>
              <a:t>Eri laitteilla erilaiset tavat, niihin perehdyttäminen</a:t>
            </a:r>
          </a:p>
          <a:p>
            <a:pPr marL="742950" lvl="1"/>
            <a:r>
              <a:rPr lang="fi-FI" sz="1200" dirty="0" smtClean="0"/>
              <a:t>Tekstinkäsittelyohjelman </a:t>
            </a:r>
            <a:r>
              <a:rPr lang="fi-FI" sz="1200" dirty="0" smtClean="0"/>
              <a:t>käyttö</a:t>
            </a:r>
          </a:p>
          <a:p>
            <a:pPr marL="1143000" lvl="2"/>
            <a:r>
              <a:rPr lang="fi-FI" sz="1100" dirty="0" smtClean="0"/>
              <a:t>Esim. </a:t>
            </a:r>
            <a:r>
              <a:rPr lang="fi-FI" sz="1100" dirty="0" err="1" smtClean="0"/>
              <a:t>enter</a:t>
            </a:r>
            <a:r>
              <a:rPr lang="fi-FI" sz="1100" dirty="0" smtClean="0"/>
              <a:t> yms.</a:t>
            </a:r>
          </a:p>
          <a:p>
            <a:pPr marL="1143000" lvl="2"/>
            <a:r>
              <a:rPr lang="fi-FI" sz="1100" dirty="0" smtClean="0"/>
              <a:t>Erilaiset pikatoiminnot</a:t>
            </a:r>
          </a:p>
          <a:p>
            <a:pPr marL="1143000" lvl="2">
              <a:buFont typeface="Wingdings 2" pitchFamily="18" charset="2"/>
              <a:buNone/>
            </a:pPr>
            <a:r>
              <a:rPr lang="fi-FI" sz="1100" dirty="0" smtClean="0"/>
              <a:t>Pelejä </a:t>
            </a:r>
            <a:r>
              <a:rPr lang="fi-FI" sz="1100" dirty="0" smtClean="0"/>
              <a:t>motivoimaan</a:t>
            </a:r>
          </a:p>
          <a:p>
            <a:r>
              <a:rPr lang="fi-FI" sz="1400" dirty="0" smtClean="0"/>
              <a:t>Millainen näppäintaitojen opetusmuoto olisi omalla kohdallasi toimivin? </a:t>
            </a:r>
          </a:p>
          <a:p>
            <a:pPr marL="742950" lvl="1"/>
            <a:r>
              <a:rPr lang="fi-FI" sz="1200" dirty="0" smtClean="0"/>
              <a:t>Riippuu luokka-asteesta</a:t>
            </a:r>
          </a:p>
          <a:p>
            <a:pPr marL="1143000" lvl="2"/>
            <a:r>
              <a:rPr lang="fi-FI" sz="1100" dirty="0" smtClean="0"/>
              <a:t>1. luokalla kirjain viikossa</a:t>
            </a:r>
          </a:p>
          <a:p>
            <a:pPr marL="1143000" lvl="2"/>
            <a:r>
              <a:rPr lang="fi-FI" sz="1100" dirty="0" smtClean="0"/>
              <a:t>Muille luokille nopea tapa</a:t>
            </a:r>
          </a:p>
          <a:p>
            <a:pPr marL="1143000" lvl="2"/>
            <a:r>
              <a:rPr lang="fi-FI" sz="1100" dirty="0" smtClean="0"/>
              <a:t>Ensin pikakurssi, </a:t>
            </a:r>
            <a:r>
              <a:rPr lang="fi-FI" sz="1100" dirty="0" smtClean="0"/>
              <a:t>myöhemmin kohennetaan taitoa</a:t>
            </a:r>
            <a:endParaRPr lang="fi-FI" sz="1100" dirty="0" smtClean="0"/>
          </a:p>
          <a:p>
            <a:r>
              <a:rPr lang="fi-FI" sz="1400" dirty="0" smtClean="0"/>
              <a:t>Minkä </a:t>
            </a:r>
            <a:r>
              <a:rPr lang="fi-FI" sz="1400" dirty="0" smtClean="0"/>
              <a:t>ikäisille mielestäsi pitäisi opettaa näppäintaitoja?</a:t>
            </a:r>
          </a:p>
          <a:p>
            <a:pPr marL="742950" lvl="1"/>
            <a:r>
              <a:rPr lang="fi-FI" sz="1200" dirty="0" smtClean="0"/>
              <a:t>Puolet kannattaa </a:t>
            </a:r>
            <a:r>
              <a:rPr lang="fi-FI" sz="1200" dirty="0" err="1" smtClean="0"/>
              <a:t>eskaria</a:t>
            </a:r>
            <a:endParaRPr lang="fi-FI" sz="1200" dirty="0" smtClean="0"/>
          </a:p>
          <a:p>
            <a:pPr marL="742950" lvl="1"/>
            <a:r>
              <a:rPr lang="fi-FI" sz="1200" dirty="0" smtClean="0"/>
              <a:t>Puolet 1. luokkaa</a:t>
            </a:r>
          </a:p>
          <a:p>
            <a:pPr marL="742950" lvl="1"/>
            <a:r>
              <a:rPr lang="fi-FI" sz="1200" dirty="0" smtClean="0"/>
              <a:t>1. kannattaa 2. luokkaa</a:t>
            </a:r>
          </a:p>
          <a:p>
            <a:pPr marL="742950" lvl="1"/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Palaute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72000"/>
          </a:xfrm>
        </p:spPr>
        <p:txBody>
          <a:bodyPr/>
          <a:lstStyle/>
          <a:p>
            <a:r>
              <a:rPr lang="fi-FI" dirty="0" smtClean="0"/>
              <a:t>”Meillä Kaukaan koululla tykättiin </a:t>
            </a:r>
            <a:r>
              <a:rPr lang="fi-FI" dirty="0" err="1" smtClean="0"/>
              <a:t>siusta</a:t>
            </a:r>
            <a:r>
              <a:rPr lang="fi-FI" dirty="0" smtClean="0"/>
              <a:t>. Ja innostusta asiaan nousi esityksesi perusteella</a:t>
            </a:r>
            <a:r>
              <a:rPr lang="fi-FI" dirty="0" smtClean="0"/>
              <a:t>.”</a:t>
            </a:r>
          </a:p>
          <a:p>
            <a:r>
              <a:rPr lang="fi-FI" dirty="0" smtClean="0"/>
              <a:t>”Koulutus oli </a:t>
            </a:r>
            <a:r>
              <a:rPr lang="fi-FI" dirty="0" smtClean="0"/>
              <a:t>just </a:t>
            </a:r>
            <a:r>
              <a:rPr lang="fi-FI" dirty="0" smtClean="0"/>
              <a:t>sitä mitä lähdettiin hakemaan! </a:t>
            </a:r>
            <a:r>
              <a:rPr lang="fi-FI" dirty="0" smtClean="0"/>
              <a:t>Kiitos</a:t>
            </a:r>
            <a:r>
              <a:rPr lang="fi-FI" dirty="0" smtClean="0"/>
              <a:t>! </a:t>
            </a:r>
            <a:r>
              <a:rPr lang="fi-FI" dirty="0" err="1" smtClean="0"/>
              <a:t>Oot</a:t>
            </a:r>
            <a:r>
              <a:rPr lang="fi-FI" dirty="0" smtClean="0"/>
              <a:t> kyllä niin positiivinen energiapakkaus, ettei tosikaan</a:t>
            </a:r>
            <a:r>
              <a:rPr lang="fi-FI" dirty="0" smtClean="0"/>
              <a:t>!”</a:t>
            </a:r>
            <a:r>
              <a:rPr lang="fi-FI" dirty="0" smtClean="0"/>
              <a:t> </a:t>
            </a:r>
            <a:endParaRPr lang="fi-FI" dirty="0" smtClean="0"/>
          </a:p>
          <a:p>
            <a:r>
              <a:rPr lang="fi-FI" dirty="0" smtClean="0"/>
              <a:t>”</a:t>
            </a:r>
            <a:r>
              <a:rPr lang="fi-FI" dirty="0" smtClean="0"/>
              <a:t>Tiina oli koulutuksessasi ja antoi menetelmälle sekä sinulle erinomaista palautetta.”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Viestejä Suomesta</a:t>
            </a:r>
            <a:endParaRPr lang="fi-FI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4338" name="Sisällön paikkamerkki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fi-FI" smtClean="0"/>
              <a:t>Vuonna 2016 voimaan tulevan opetussuunnitelman mukaan kaikkien aineiden opetukseen täytyy sisällyttää tieto- ja viestintätekniikkaa. Näppäintaitoja aletaan opettaa järjestelmällisesti ensimmäiseltä luokalta alkaen." (HS 27.11.2014, </a:t>
            </a:r>
            <a:r>
              <a:rPr lang="fi-FI" smtClean="0">
                <a:hlinkClick r:id="rId2"/>
              </a:rPr>
              <a:t>http://www.hs.fi/hsilta/a1417061378434</a:t>
            </a:r>
            <a:r>
              <a:rPr lang="fi-FI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Viestejä maailmalta	</a:t>
            </a:r>
            <a:endParaRPr lang="fi-FI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dirty="0" smtClean="0"/>
              <a:t>The Telegraph, 7.9.2009: 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dirty="0" smtClean="0"/>
              <a:t>Miksi koulut ovat sokeita, eivätkä opeta 10-sormijärjestelmää?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dirty="0" smtClean="0"/>
              <a:t>Opetetaan paljon erilaisista tietokone ohjelmista, mutta ei perustyökalua, eli kymmensormijärjestelmää. Se on kuin </a:t>
            </a:r>
            <a:r>
              <a:rPr lang="fi-FI" smtClean="0"/>
              <a:t>opettaisi käsin kirjoittamista </a:t>
            </a:r>
            <a:r>
              <a:rPr lang="fi-FI" dirty="0" smtClean="0"/>
              <a:t>ilman kynäotteen opettamista. </a:t>
            </a:r>
            <a:r>
              <a:rPr lang="fi-FI" sz="1400" dirty="0" smtClean="0"/>
              <a:t>http://www.telegraph.co.uk/news/newstopics/debates/6139246/Why-arent-children-taught-to-touch-type-at-school.html</a:t>
            </a:r>
          </a:p>
          <a:p>
            <a:pPr marL="448056" lvl="1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1400" dirty="0" smtClean="0"/>
              <a:t>(</a:t>
            </a:r>
            <a:r>
              <a:rPr lang="fi-FI" sz="1400" dirty="0" smtClean="0">
                <a:hlinkClick r:id="rId2"/>
              </a:rPr>
              <a:t>http://www.bishopmussio.org/Faculty/Bacich/OhioKeyboardingStandards.asp</a:t>
            </a:r>
            <a:r>
              <a:rPr lang="fi-FI" sz="1400" dirty="0" smtClean="0"/>
              <a:t>)</a:t>
            </a:r>
            <a:r>
              <a:rPr lang="fi-FI" sz="900" dirty="0" smtClean="0"/>
              <a:t/>
            </a:r>
            <a:br>
              <a:rPr lang="fi-FI" sz="900" dirty="0" smtClean="0"/>
            </a:br>
            <a:endParaRPr lang="fi-FI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Viestejä maailmalta</a:t>
            </a:r>
            <a:endParaRPr lang="fi-FI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85000" lnSpcReduction="20000"/>
          </a:bodyPr>
          <a:lstStyle/>
          <a:p>
            <a:pPr marL="448056" lvl="1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dirty="0" smtClean="0"/>
              <a:t>USA:ssa näppäintaidot on sisällytetty osavaltioiden opetussuunnitelmiin jo pitkään, ja he opiskelevat nimenomaan </a:t>
            </a:r>
            <a:r>
              <a:rPr lang="fi-FI" dirty="0" err="1" smtClean="0"/>
              <a:t>kymmensormitekniikkaa</a:t>
            </a:r>
            <a:r>
              <a:rPr lang="fi-FI" dirty="0" smtClean="0"/>
              <a:t>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dirty="0" smtClean="0"/>
              <a:t>The Washington Post, 2013: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dirty="0" smtClean="0"/>
              <a:t>Muutos tapahtumassa, lastentarhassa opetetaan kymmensormijärjestelmää </a:t>
            </a:r>
            <a:r>
              <a:rPr lang="fi-FI" sz="1700" dirty="0" smtClean="0">
                <a:hlinkClick r:id="rId2"/>
              </a:rPr>
              <a:t>http://www.washingtonpost.com/local/education/elementary-students-learn-keyboard-typing-ahead-of-new-common-core-tests/2013/10/13/d329ba66-3289-11e3-9c68-1cf643210300_story.html</a:t>
            </a:r>
            <a:endParaRPr lang="fi-FI" sz="1600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dirty="0" smtClean="0"/>
              <a:t>Ohion malli: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dirty="0" smtClean="0"/>
              <a:t>1. luokalta systemaattisesti, mutta rauhallisesti. 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dirty="0" smtClean="0"/>
              <a:t>2. luokalla perusrivi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dirty="0" smtClean="0"/>
              <a:t>3. luokalla sanoja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dirty="0" smtClean="0"/>
              <a:t>4. luokalla lauseita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dirty="0" smtClean="0"/>
              <a:t>4. luokalta eteenpäin asetetaan tavoitteet tarkkuudelle ja nopeudelle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Kymmensormijärjestelmän hyödyt</a:t>
            </a:r>
            <a:endParaRPr lang="fi-FI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7410" name="Sisällön paikkamerkki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fi-FI" sz="2400" smtClean="0"/>
              <a:t>Nopeus </a:t>
            </a:r>
          </a:p>
          <a:p>
            <a:pPr lvl="1"/>
            <a:r>
              <a:rPr lang="fi-FI" sz="2000" smtClean="0"/>
              <a:t>800 merkkiä/min parhaat, muutoin esim. 200merkkiä/min </a:t>
            </a:r>
          </a:p>
          <a:p>
            <a:r>
              <a:rPr lang="fi-FI" sz="2400" smtClean="0"/>
              <a:t>Virheettömyys </a:t>
            </a:r>
          </a:p>
          <a:p>
            <a:pPr lvl="1"/>
            <a:r>
              <a:rPr lang="fi-FI" sz="2000" smtClean="0"/>
              <a:t>alle 5 % virheitä</a:t>
            </a:r>
          </a:p>
          <a:p>
            <a:r>
              <a:rPr lang="fi-FI" sz="2400" smtClean="0"/>
              <a:t>Ergonomisesti paras tapa</a:t>
            </a:r>
          </a:p>
          <a:p>
            <a:pPr lvl="1"/>
            <a:r>
              <a:rPr lang="fi-FI" sz="2000" smtClean="0"/>
              <a:t>Ops2016 mainitaan tieto- ja viestintätekniikan osalta myös ergonomisuus</a:t>
            </a:r>
          </a:p>
          <a:p>
            <a:pPr lvl="1"/>
            <a:r>
              <a:rPr lang="fi-FI" sz="2000" smtClean="0"/>
              <a:t>tulevaisuuden istumatyöläiset oppisivat hyvän ergonomian jo lapsina</a:t>
            </a:r>
          </a:p>
          <a:p>
            <a:pPr lvl="2"/>
            <a:r>
              <a:rPr lang="fi-FI" sz="1800" smtClean="0"/>
              <a:t>hartiaseudun sekä käsivarsien ja sormien lihasrasituksen väheneminen, kun sormien liikeradat lyhenevät ja kevenevät</a:t>
            </a:r>
          </a:p>
          <a:p>
            <a:pPr lvl="2"/>
            <a:r>
              <a:rPr lang="fi-FI" sz="1800" smtClean="0"/>
              <a:t>työhyvinvointi </a:t>
            </a:r>
            <a:br>
              <a:rPr lang="fi-FI" sz="1800" smtClean="0"/>
            </a:br>
            <a:endParaRPr lang="fi-FI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Lisää hyötyjä	</a:t>
            </a:r>
            <a:endParaRPr lang="fi-FI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256213"/>
          </a:xfrm>
        </p:spPr>
        <p:txBody>
          <a:bodyPr>
            <a:normAutofit fontScale="32500" lnSpcReduction="2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endParaRPr lang="fi-FI" sz="42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sz="6200" dirty="0" smtClean="0"/>
              <a:t>Antaa perusedellytykset tietoyhteiskunnan ajan tietotyön tekemiselle verraten pienellä harjoittelun vaivalla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6200" dirty="0" smtClean="0"/>
              <a:t>Kansalaistaito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6200" dirty="0" smtClean="0"/>
              <a:t>Henkilökohtainen kilpailukyky työmarkkinoilla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endParaRPr lang="fi-FI" sz="62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sz="6200" dirty="0" smtClean="0"/>
              <a:t>Säästynyt työaika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6200" dirty="0" smtClean="0"/>
              <a:t>Pelkästään säästetty työaika on monin verroin taidon opettelemisen arvoinen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endParaRPr lang="fi-FI" sz="62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sz="6200" dirty="0" smtClean="0"/>
              <a:t>Parempi kirjallisen työn laatu</a:t>
            </a:r>
          </a:p>
          <a:p>
            <a:pPr marL="731520" lvl="2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6200" dirty="0" smtClean="0"/>
              <a:t>Kirjoittaminen on ajattelun väline. Se ei voi olla ajattelun väline, jos itse kirjoittaminen vaatii tietoista ajattelua (vrt. järjestelmän lihasmuisti!)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sz="6200" dirty="0" smtClean="0"/>
              <a:t>kyky siirtää oma ajatuksensa talteen ja varsin yleisesti hyvin yhteensopivaan muotoon ilman keinotekoisia esteitä, kuten kirjaimien etsimistä näppäimistöltä 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endParaRPr lang="fi-FI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endParaRPr lang="fi-FI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endParaRPr lang="fi-FI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endParaRPr lang="fi-FI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Pohdittavaa, huolta</a:t>
            </a:r>
            <a:endParaRPr lang="fi-FI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85000" lnSpcReduction="2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dirty="0" smtClean="0"/>
              <a:t>Täsmennetäänkö tulevan </a:t>
            </a:r>
            <a:r>
              <a:rPr lang="fi-FI" dirty="0" err="1" smtClean="0"/>
              <a:t>OPSin</a:t>
            </a:r>
            <a:r>
              <a:rPr lang="fi-FI" dirty="0" smtClean="0"/>
              <a:t> näppäintaidot kymmensormijärjestelmätaidoksi? 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dirty="0" smtClean="0"/>
              <a:t>Jos ei, niin mitä näppäintaidot sitten tarkoittaa käytännössä? 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dirty="0" smtClean="0"/>
              <a:t>Jääkö järjestelmän opettaminen opettajan/koulun/kunnan päätöksen varaan?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endParaRPr lang="fi-FI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dirty="0" smtClean="0"/>
              <a:t>Juuri nyt keskustelua näppäintaitojen tarkemmasta sisällöstä olisi käytävä 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dirty="0" err="1" smtClean="0"/>
              <a:t>iPadit</a:t>
            </a:r>
            <a:r>
              <a:rPr lang="fi-FI" dirty="0" smtClean="0"/>
              <a:t> tai tabletit mukana suunnitelmissa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dirty="0" smtClean="0"/>
              <a:t>Näillä kirjoittaminen on kuitenkin epäergonomista ja hidasta, joten näppäimistöllä näppäintaitojen harjoittelu tulisi olla se oleellisin harjoittelun kohde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Mikä ikä on paras?	</a:t>
            </a:r>
            <a:endParaRPr lang="fi-FI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25000" lnSpcReduction="20000"/>
          </a:bodyPr>
          <a:lstStyle/>
          <a:p>
            <a:pPr marL="448056" lvl="2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endParaRPr lang="fi-FI" dirty="0" smtClean="0"/>
          </a:p>
          <a:p>
            <a:pPr marL="448056" lvl="2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7200" dirty="0" smtClean="0"/>
              <a:t>Mahdollisimman nuorena  </a:t>
            </a:r>
          </a:p>
          <a:p>
            <a:pPr marL="941832" lvl="4" indent="-384048" fontAlgn="auto">
              <a:spcAft>
                <a:spcPts val="0"/>
              </a:spcAft>
              <a:buClr>
                <a:schemeClr val="accent1">
                  <a:tint val="75000"/>
                </a:schemeClr>
              </a:buClr>
              <a:buSzPct val="80000"/>
              <a:buFont typeface="Wingdings 2"/>
              <a:buChar char=""/>
              <a:defRPr/>
            </a:pPr>
            <a:r>
              <a:rPr lang="fi-FI" sz="5600" dirty="0" smtClean="0"/>
              <a:t>Tällöin lihasmuistiin </a:t>
            </a:r>
            <a:r>
              <a:rPr lang="fi-FI" sz="5600" dirty="0"/>
              <a:t>saadaan helpoiten iskostettua oikean näppäilytaidon </a:t>
            </a:r>
            <a:r>
              <a:rPr lang="fi-FI" sz="5600" dirty="0" smtClean="0"/>
              <a:t>tekniikat</a:t>
            </a:r>
          </a:p>
          <a:p>
            <a:pPr marL="941832" lvl="4" indent="-384048" fontAlgn="auto">
              <a:spcAft>
                <a:spcPts val="0"/>
              </a:spcAft>
              <a:buClr>
                <a:schemeClr val="accent1">
                  <a:tint val="75000"/>
                </a:schemeClr>
              </a:buClr>
              <a:buSzPct val="80000"/>
              <a:buFont typeface="Wingdings 2"/>
              <a:buChar char=""/>
              <a:defRPr/>
            </a:pPr>
            <a:r>
              <a:rPr lang="fi-FI" sz="5600" dirty="0" smtClean="0"/>
              <a:t>Ei </a:t>
            </a:r>
            <a:r>
              <a:rPr lang="fi-FI" sz="5600" dirty="0"/>
              <a:t>vanhaa tekniikkaa josta </a:t>
            </a:r>
            <a:r>
              <a:rPr lang="fi-FI" sz="5600" dirty="0" smtClean="0"/>
              <a:t>poisoppia</a:t>
            </a:r>
          </a:p>
          <a:p>
            <a:pPr marL="1170432" lvl="5" indent="-384048">
              <a:buSzPct val="80000"/>
              <a:buFont typeface="Wingdings 2"/>
              <a:buChar char=""/>
              <a:defRPr/>
            </a:pPr>
            <a:r>
              <a:rPr lang="fi-FI" sz="5600" dirty="0" smtClean="0"/>
              <a:t>Kynnys näppäilytaidon </a:t>
            </a:r>
            <a:r>
              <a:rPr lang="fi-FI" sz="5600" dirty="0"/>
              <a:t>opetteluun kasvaa iän myötä, heti kun alkaa kirjoittaa tekstiä kohtuullisesti kahdella sormella</a:t>
            </a:r>
            <a:r>
              <a:rPr lang="fi-FI" sz="5600" dirty="0" smtClean="0"/>
              <a:t>.</a:t>
            </a:r>
          </a:p>
          <a:p>
            <a:pPr marL="1170432" lvl="5" indent="-384048">
              <a:buSzPct val="80000"/>
              <a:buFont typeface="Wingdings 2"/>
              <a:buNone/>
              <a:defRPr/>
            </a:pPr>
            <a:endParaRPr lang="fi-FI" sz="4400" dirty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sz="7200" dirty="0" err="1" smtClean="0"/>
              <a:t>Eskarit</a:t>
            </a:r>
            <a:r>
              <a:rPr lang="fi-FI" sz="7200" dirty="0" smtClean="0"/>
              <a:t> / 0-2 luokat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fi-FI" sz="72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sz="7200" dirty="0" smtClean="0"/>
              <a:t>1. luokkalaiset 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5600" dirty="0" smtClean="0"/>
              <a:t>Kirjainten opettelun yhteydessä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5600" dirty="0" smtClean="0"/>
              <a:t>Tuotettu teksti heti ”oikean näköistä”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sz="5600" dirty="0" smtClean="0"/>
              <a:t>Motivoivaa etenkin hienomotorisesti kömpelöille 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5600" dirty="0" smtClean="0"/>
              <a:t>Samalla opitaan kirjaimet, tavuttaminen, lukeminen ja kirjoittaminen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endParaRPr lang="fi-FI" sz="5600" dirty="0" smtClean="0"/>
          </a:p>
          <a:p>
            <a:pPr marL="448056" lvl="1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7200" dirty="0" smtClean="0"/>
              <a:t>2. luokkalaiset</a:t>
            </a:r>
          </a:p>
          <a:p>
            <a:pPr marL="731520" lvl="2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5600" dirty="0" smtClean="0"/>
              <a:t>Kaunokirjoituksen tilalla (vrt. </a:t>
            </a:r>
            <a:r>
              <a:rPr lang="fi-FI" sz="5600" dirty="0" err="1" smtClean="0"/>
              <a:t>Saimaanharjun</a:t>
            </a:r>
            <a:r>
              <a:rPr lang="fi-FI" sz="5600" dirty="0" smtClean="0"/>
              <a:t> koulun  malli)</a:t>
            </a:r>
          </a:p>
          <a:p>
            <a:pPr marL="731520" lvl="2" indent="-384048" fontAlgn="auto">
              <a:spcAft>
                <a:spcPts val="0"/>
              </a:spcAft>
              <a:buSzPct val="80000"/>
              <a:buFont typeface="Wingdings 2"/>
              <a:buChar char=""/>
              <a:defRPr/>
            </a:pPr>
            <a:r>
              <a:rPr lang="fi-FI" sz="5600" dirty="0" smtClean="0"/>
              <a:t>Tässä olisi luonteva ”tyhjä tila” systemaattisemmalle harjoittelulle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fi-FI" sz="72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sz="7200" dirty="0" smtClean="0"/>
              <a:t>3.-4. luokkalaiset 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5600" dirty="0" smtClean="0"/>
              <a:t>Kokemus osoittaa, että on toki mahdollista, mutta jo vähän haasteellista!</a:t>
            </a:r>
          </a:p>
          <a:p>
            <a:pPr marL="1106424" lvl="2" fontAlgn="auto">
              <a:spcAft>
                <a:spcPts val="0"/>
              </a:spcAft>
              <a:buFont typeface="Wingdings 2"/>
              <a:buNone/>
              <a:defRPr/>
            </a:pPr>
            <a:endParaRPr lang="fi-FI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endParaRPr lang="fi-FI" dirty="0" smtClean="0"/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endParaRPr lang="fi-FI" dirty="0" smtClean="0"/>
          </a:p>
          <a:p>
            <a:pPr marL="1106424" lvl="2" fontAlgn="auto">
              <a:spcAft>
                <a:spcPts val="0"/>
              </a:spcAft>
              <a:buFont typeface="Wingdings 2"/>
              <a:buNone/>
              <a:defRPr/>
            </a:pPr>
            <a:endParaRPr lang="fi-FI" dirty="0" smtClean="0"/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endParaRPr lang="fi-FI" dirty="0"/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dirty="0" smtClean="0"/>
              <a:t> 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i-FI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Opetustapoja</a:t>
            </a:r>
            <a:endParaRPr lang="fi-FI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850" y="1557338"/>
            <a:ext cx="8229600" cy="4572000"/>
          </a:xfrm>
        </p:spPr>
        <p:txBody>
          <a:bodyPr>
            <a:no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sz="1800" dirty="0" smtClean="0"/>
              <a:t>Tyypillinen </a:t>
            </a:r>
            <a:r>
              <a:rPr lang="fi-FI" sz="1800" dirty="0" err="1" smtClean="0"/>
              <a:t>näpyttelyharjoitus</a:t>
            </a:r>
            <a:endParaRPr lang="fi-FI" sz="1800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1600" dirty="0" smtClean="0"/>
              <a:t>Ilmainen video-opetus: https://www.youtube.com/watch?v=iiOS_fq0DUI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1600" dirty="0" smtClean="0"/>
              <a:t>Maksulliset ja maksuttomat opetusohjelmat etenevät samalla kaavalla 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sz="1400" dirty="0">
                <a:hlinkClick r:id="rId2"/>
              </a:rPr>
              <a:t>http://</a:t>
            </a:r>
            <a:r>
              <a:rPr lang="fi-FI" sz="1400" dirty="0" smtClean="0">
                <a:hlinkClick r:id="rId2"/>
              </a:rPr>
              <a:t>www.sense-lang.org/typing/tutor/keyboardingFI.php</a:t>
            </a:r>
            <a:endParaRPr lang="fi-FI" sz="1400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1600" dirty="0" smtClean="0"/>
              <a:t>Ensin perusasennossa olevat kirjaimet 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sz="1400" dirty="0"/>
              <a:t>Sormet toistavat kirjainsarjoja </a:t>
            </a:r>
            <a:r>
              <a:rPr lang="fi-FI" sz="1400" dirty="0" err="1" smtClean="0"/>
              <a:t>fjfjfjfjf</a:t>
            </a:r>
            <a:r>
              <a:rPr lang="fi-FI" sz="1400" dirty="0" smtClean="0"/>
              <a:t> jne.</a:t>
            </a:r>
          </a:p>
          <a:p>
            <a:pPr marL="1106424" lvl="2" fontAlgn="auto">
              <a:spcAft>
                <a:spcPts val="0"/>
              </a:spcAft>
              <a:buFont typeface="Wingdings 2"/>
              <a:buChar char=""/>
              <a:defRPr/>
            </a:pPr>
            <a:r>
              <a:rPr lang="fi-FI" sz="1400" dirty="0" err="1" smtClean="0"/>
              <a:t>Asdf</a:t>
            </a:r>
            <a:r>
              <a:rPr lang="fi-FI" sz="1400" dirty="0" smtClean="0"/>
              <a:t> </a:t>
            </a:r>
            <a:r>
              <a:rPr lang="fi-FI" sz="1400" dirty="0" err="1" smtClean="0"/>
              <a:t>jklö</a:t>
            </a:r>
            <a:r>
              <a:rPr lang="fi-FI" sz="1400" dirty="0" smtClean="0"/>
              <a:t> – perusasennon näppäimet aluksi haltuun</a:t>
            </a:r>
          </a:p>
          <a:p>
            <a:pPr marL="877824" lvl="2" indent="0" fontAlgn="auto">
              <a:spcAft>
                <a:spcPts val="0"/>
              </a:spcAft>
              <a:buFont typeface="Wingdings 2"/>
              <a:buNone/>
              <a:defRPr/>
            </a:pPr>
            <a:endParaRPr lang="fi-FI" sz="14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sz="1800" dirty="0" smtClean="0"/>
              <a:t>Pelit ja testit apuna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1600" dirty="0">
                <a:hlinkClick r:id="rId3"/>
              </a:rPr>
              <a:t>http://</a:t>
            </a:r>
            <a:r>
              <a:rPr lang="fi-FI" sz="1600" dirty="0" smtClean="0">
                <a:hlinkClick r:id="rId3"/>
              </a:rPr>
              <a:t>www.typingmaster.com/fi/koulut/free-trial.asp</a:t>
            </a:r>
            <a:endParaRPr lang="fi-FI" sz="1600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1600" dirty="0">
                <a:hlinkClick r:id="rId4"/>
              </a:rPr>
              <a:t>http://</a:t>
            </a:r>
            <a:r>
              <a:rPr lang="fi-FI" sz="1600" dirty="0" smtClean="0">
                <a:hlinkClick r:id="rId4"/>
              </a:rPr>
              <a:t>www.sense-lang.org/typing/games/FI_stairs.php</a:t>
            </a:r>
            <a:endParaRPr lang="fi-FI" sz="1600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1600" dirty="0" smtClean="0">
                <a:hlinkClick r:id="rId5"/>
              </a:rPr>
              <a:t>http://www.typingmaster.com/fi/starkeys/index.asp</a:t>
            </a:r>
            <a:endParaRPr lang="fi-FI" sz="1600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1600" dirty="0" smtClean="0">
                <a:hlinkClick r:id="rId6"/>
              </a:rPr>
              <a:t>http://10fastfingers.com/typing-test/finnish#</a:t>
            </a:r>
            <a:endParaRPr lang="fi-FI" sz="1600" dirty="0" smtClean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endParaRPr lang="fi-FI" sz="16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fi-FI" sz="1800" dirty="0" smtClean="0"/>
              <a:t>Opetusjärjestys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1600" dirty="0" smtClean="0"/>
              <a:t>Oikea </a:t>
            </a:r>
            <a:r>
              <a:rPr lang="fi-FI" sz="1600" dirty="0"/>
              <a:t>tekniikka (</a:t>
            </a:r>
            <a:r>
              <a:rPr lang="fi-FI" sz="1600" dirty="0" smtClean="0"/>
              <a:t>lihasmuisti) Esim. 0-2- luokat </a:t>
            </a:r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1600" dirty="0" smtClean="0"/>
              <a:t>Tarkkuus  (Tekniikan osaava parantaa  tarkkuutta huomaamattaan)</a:t>
            </a:r>
            <a:endParaRPr lang="fi-FI" sz="1600" dirty="0"/>
          </a:p>
          <a:p>
            <a:pPr marL="822960" lvl="1" fontAlgn="auto">
              <a:spcAft>
                <a:spcPts val="0"/>
              </a:spcAft>
              <a:buFont typeface="Verdana"/>
              <a:buChar char="›"/>
              <a:defRPr/>
            </a:pPr>
            <a:r>
              <a:rPr lang="fi-FI" sz="1600" dirty="0" smtClean="0"/>
              <a:t>Nopeus  (Myös perustaidon haltuun ottamisen jälkeen nopeus lisääntyy)</a:t>
            </a:r>
            <a:endParaRPr lang="fi-FI" sz="1600" dirty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fi-FI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rmo">
  <a:themeElements>
    <a:clrScheme name="Tarm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rm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arm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11568</TotalTime>
  <Words>753</Words>
  <Application>Microsoft Office PowerPoint</Application>
  <PresentationFormat>Näytössä katseltava diaesitys (4:3)</PresentationFormat>
  <Paragraphs>140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Tarmo</vt:lpstr>
      <vt:lpstr>Kymmensormijärjestelmän opetus alakoululaisille</vt:lpstr>
      <vt:lpstr>Viestejä Suomesta</vt:lpstr>
      <vt:lpstr>Viestejä maailmalta </vt:lpstr>
      <vt:lpstr>Viestejä maailmalta</vt:lpstr>
      <vt:lpstr>Kymmensormijärjestelmän hyödyt</vt:lpstr>
      <vt:lpstr>Lisää hyötyjä </vt:lpstr>
      <vt:lpstr>Pohdittavaa, huolta</vt:lpstr>
      <vt:lpstr>Mikä ikä on paras? </vt:lpstr>
      <vt:lpstr>Opetustapoja</vt:lpstr>
      <vt:lpstr>1. luokka, Taipalsaaren kirkonkylän koulu</vt:lpstr>
      <vt:lpstr>Kysymyksiä ja vastauksia </vt:lpstr>
      <vt:lpstr>Palaute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Kymmensormijärjestelmän opetus alakoululaisille</dc:title>
  <dc:creator>kk-koulu14</dc:creator>
  <cp:lastModifiedBy>Tuuli</cp:lastModifiedBy>
  <cp:revision>98</cp:revision>
  <dcterms:created xsi:type="dcterms:W3CDTF">2015-01-27T16:16:41Z</dcterms:created>
  <dcterms:modified xsi:type="dcterms:W3CDTF">2015-04-15T18:09:55Z</dcterms:modified>
</cp:coreProperties>
</file>