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73" r:id="rId4"/>
    <p:sldId id="274" r:id="rId5"/>
    <p:sldId id="272" r:id="rId6"/>
    <p:sldId id="275" r:id="rId7"/>
    <p:sldId id="277" r:id="rId8"/>
    <p:sldId id="276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-162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8DEC46A-F817-4311-A8E3-2BC8D0E3D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BD3CA74F-0644-4020-86F5-C16BE2E5F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B07AB37-F2E7-47EB-B47F-635B654A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44C9-FF0C-4DD2-8CC6-ACF6BCC42715}" type="datetimeFigureOut">
              <a:rPr lang="fi-FI" smtClean="0"/>
              <a:pPr/>
              <a:t>14.10.2017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9859F91E-85F2-4765-B6BD-FAC207C8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DCC9DBCE-747B-4E34-A352-5465909C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A419-34A6-43A6-84D3-B0EA42EAD40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6342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CB2098F-0BE0-44A9-8FCE-30CBF594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3623FF18-C8C2-4340-A6C9-534207F00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54F8BEFA-E178-4E05-92FB-0FFC7ED9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44C9-FF0C-4DD2-8CC6-ACF6BCC42715}" type="datetimeFigureOut">
              <a:rPr lang="fi-FI" smtClean="0"/>
              <a:pPr/>
              <a:t>14.10.2017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A7ADE275-A6D1-45F5-B25F-020D7743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89D5675F-E650-41CA-B634-168B6CEA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A419-34A6-43A6-84D3-B0EA42EAD40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9817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xmlns="" id="{125B8BCD-8C5B-493B-A845-E04832418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942BF097-A132-4199-9E7E-FEC09D358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2151EFDA-5353-4443-B9B3-5BA4DE1B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44C9-FF0C-4DD2-8CC6-ACF6BCC42715}" type="datetimeFigureOut">
              <a:rPr lang="fi-FI" smtClean="0"/>
              <a:pPr/>
              <a:t>14.10.2017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675E3B8D-594B-464D-A583-F661DE716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1A8FF7CA-8D26-465E-9433-DCB7716C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A419-34A6-43A6-84D3-B0EA42EAD40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8060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C12D9CA-FB84-4D61-A6C9-C5BFA3D96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52988B7B-6A9C-4AA6-A366-0F59786F3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078FF664-3262-423C-8917-4DDE57A7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44C9-FF0C-4DD2-8CC6-ACF6BCC42715}" type="datetimeFigureOut">
              <a:rPr lang="fi-FI" smtClean="0"/>
              <a:pPr/>
              <a:t>14.10.2017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1963BBE8-BBA6-44F3-8597-357FF93C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0485ED5A-146C-470A-A055-8A9AFD8B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A419-34A6-43A6-84D3-B0EA42EAD40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498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663B43E-931C-4823-A40E-65A40793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163113D3-5412-4497-8E5B-F451CF0F9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5555A8EF-A892-40EF-81C6-2AF17B3A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44C9-FF0C-4DD2-8CC6-ACF6BCC42715}" type="datetimeFigureOut">
              <a:rPr lang="fi-FI" smtClean="0"/>
              <a:pPr/>
              <a:t>14.10.2017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32C6477A-3DD7-4F6E-85B0-726CCC79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1F21CFCF-0467-425A-83CF-F8C1D780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A419-34A6-43A6-84D3-B0EA42EAD40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2079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5993345-0FC6-49C7-AAF2-6B68F9DE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6436708E-C74A-491A-A4A6-08E6CBA44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47BC9468-6865-47DD-9C42-DB599D177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7B9B6E94-B9B0-4D76-B7A7-A4C70EE3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44C9-FF0C-4DD2-8CC6-ACF6BCC42715}" type="datetimeFigureOut">
              <a:rPr lang="fi-FI" smtClean="0"/>
              <a:pPr/>
              <a:t>14.10.2017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2AF0F0B1-61BB-4110-8FED-359C1311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B8A891F4-AC9A-4F15-931D-AE32B34B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A419-34A6-43A6-84D3-B0EA42EAD40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9764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704E419-8B3B-42F7-9724-5557295D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306C54AF-7499-4DA3-9581-36E845010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DA488D13-69B4-451C-B7F5-183913DE9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xmlns="" id="{9CEA1998-04A2-4169-BC10-0E2BE0FF0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xmlns="" id="{AE56A976-BE10-42DC-8C4F-6E397B161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CABF584F-CD1E-427F-8A07-16A5D8D5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44C9-FF0C-4DD2-8CC6-ACF6BCC42715}" type="datetimeFigureOut">
              <a:rPr lang="fi-FI" smtClean="0"/>
              <a:pPr/>
              <a:t>14.10.2017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3C42E521-4FAF-448C-8F91-26923F95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15A88887-F0E0-4790-948E-D0491181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A419-34A6-43A6-84D3-B0EA42EAD40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8310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FC6C47B-DEC4-4157-8EE3-D139B586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2D906431-E0BF-4055-A2CC-92837CC2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44C9-FF0C-4DD2-8CC6-ACF6BCC42715}" type="datetimeFigureOut">
              <a:rPr lang="fi-FI" smtClean="0"/>
              <a:pPr/>
              <a:t>14.10.2017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C3DFE62C-2C74-4B57-8A43-240AFB01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46D20828-59CE-481A-8D62-6565A5FA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A419-34A6-43A6-84D3-B0EA42EAD40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4546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0240B2D2-366F-48C0-A574-FF9C5641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44C9-FF0C-4DD2-8CC6-ACF6BCC42715}" type="datetimeFigureOut">
              <a:rPr lang="fi-FI" smtClean="0"/>
              <a:pPr/>
              <a:t>14.10.2017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65FE3A94-21B1-4E2F-AE4C-921040FE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4138E1AC-750D-433A-B4E2-EFC4E8DAF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A419-34A6-43A6-84D3-B0EA42EAD40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8261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A50DD34-E72A-4194-805F-D74B797E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5E51313A-12E8-4984-ABDC-0E4291EC9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A4C8A8E6-7F86-4757-88CE-EDBF98C13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85A01887-CAED-4378-829C-E5C8403E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44C9-FF0C-4DD2-8CC6-ACF6BCC42715}" type="datetimeFigureOut">
              <a:rPr lang="fi-FI" smtClean="0"/>
              <a:pPr/>
              <a:t>14.10.2017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E0963B1B-2C5D-4B6E-B875-FB2AB738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697891A7-FB35-42B9-9D89-4136084D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A419-34A6-43A6-84D3-B0EA42EAD40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1971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43A801E-9694-47C2-9FAA-D82A90D3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xmlns="" id="{B3AC5630-9AF1-402D-A6F4-3160F6F37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6A883FAF-ED2E-400E-BC86-58D20A498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164D3B9D-605C-4F33-A267-D5A9DE68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44C9-FF0C-4DD2-8CC6-ACF6BCC42715}" type="datetimeFigureOut">
              <a:rPr lang="fi-FI" smtClean="0"/>
              <a:pPr/>
              <a:t>14.10.2017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9CB1C177-D649-4BD1-A909-2F7C9330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7515F687-83E9-45EE-A764-63266D0F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A419-34A6-43A6-84D3-B0EA42EAD40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6032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38F49402-C89B-489E-B941-E75BFD64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6C26C790-F45F-4FE5-8A60-E2A4CF888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82CD82B0-E617-472E-BE3D-BD2318740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44C9-FF0C-4DD2-8CC6-ACF6BCC42715}" type="datetimeFigureOut">
              <a:rPr lang="fi-FI" smtClean="0"/>
              <a:pPr/>
              <a:t>14.10.2017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53250668-C563-46CC-BFEF-818CF4D7C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89ED4571-34AA-4D5C-9B6F-E2A9FF307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5A419-34A6-43A6-84D3-B0EA42EAD40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1715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xmlns="" id="{88E6EF66-B8BF-45C4-A3D1-84B9EEF36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5. Hermoston </a:t>
            </a:r>
            <a:r>
              <a:rPr lang="fi-FI" dirty="0"/>
              <a:t>viestintä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xmlns="" id="{A9F7C681-04D7-46CD-8A22-40C80FC381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14716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E760370-2A0F-4495-AE2C-C9B042AD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Hermosolut ja hermoverkot 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097BA8D5-F26B-47BB-9234-92651317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Hermoston solut jakautuvat kahteen päätyyppiin</a:t>
            </a:r>
          </a:p>
          <a:p>
            <a:pPr lvl="1"/>
            <a:r>
              <a:rPr lang="fi-FI" b="1" dirty="0" smtClean="0"/>
              <a:t>1. Hermosolu</a:t>
            </a:r>
            <a:r>
              <a:rPr lang="fi-FI" dirty="0" smtClean="0"/>
              <a:t> </a:t>
            </a:r>
            <a:r>
              <a:rPr lang="fi-FI" dirty="0"/>
              <a:t>eli neuroni = solutyyppi, joka on erikoistunut sähköiseen viestintään</a:t>
            </a:r>
          </a:p>
          <a:p>
            <a:pPr lvl="1"/>
            <a:r>
              <a:rPr lang="fi-FI" dirty="0"/>
              <a:t>Hermosolu välittää ja yhdistelee hermoverkon muista hermosoluista tulevaa tietoa</a:t>
            </a:r>
          </a:p>
          <a:p>
            <a:pPr lvl="1"/>
            <a:r>
              <a:rPr lang="fi-FI" b="1" dirty="0" smtClean="0"/>
              <a:t>2. </a:t>
            </a:r>
            <a:r>
              <a:rPr lang="fi-FI" b="1" dirty="0" err="1" smtClean="0"/>
              <a:t>Gliasolu</a:t>
            </a:r>
            <a:r>
              <a:rPr lang="fi-FI" dirty="0" smtClean="0"/>
              <a:t> </a:t>
            </a:r>
            <a:r>
              <a:rPr lang="fi-FI" dirty="0"/>
              <a:t>eli hermoston tukisolu = hermosolun toimintaa tukeva </a:t>
            </a:r>
            <a:r>
              <a:rPr lang="fi-FI" dirty="0" smtClean="0"/>
              <a:t>solu</a:t>
            </a:r>
          </a:p>
          <a:p>
            <a:pPr lvl="2"/>
            <a:r>
              <a:rPr lang="fi-FI" dirty="0"/>
              <a:t>Eivät tuota sähköisiä signaaleja eivätkä muodosta hermosolujen tavoin yhteyksiä muihin </a:t>
            </a:r>
            <a:r>
              <a:rPr lang="fi-FI" dirty="0" smtClean="0"/>
              <a:t>soluihin</a:t>
            </a:r>
          </a:p>
          <a:p>
            <a:pPr lvl="2"/>
            <a:r>
              <a:rPr lang="fi-FI" dirty="0" smtClean="0"/>
              <a:t>Sen </a:t>
            </a:r>
            <a:r>
              <a:rPr lang="fi-FI" dirty="0"/>
              <a:t>sijaan tukevat tärkeällä tavalla hermosolujen toimintaa ja hermoimpulssien kulkua</a:t>
            </a:r>
          </a:p>
          <a:p>
            <a:r>
              <a:rPr lang="fi-FI" dirty="0"/>
              <a:t>Hermoverkko = useiden hermosolujen ja niiden välisten yhteyksien kokonaisuus, joka on erikoistunut johonkin toimintaan </a:t>
            </a:r>
          </a:p>
          <a:p>
            <a:pPr lvl="1"/>
            <a:r>
              <a:rPr lang="fi-FI" dirty="0"/>
              <a:t>Hermoverkot muodostavat pohjan tiedonkäsittelylle ja käyttäytymiselle</a:t>
            </a:r>
          </a:p>
          <a:p>
            <a:pPr lvl="1"/>
            <a:r>
              <a:rPr lang="fi-FI" dirty="0"/>
              <a:t>Hermoimpulssi = jonkin ärsykkeen aiheuttama hermostossa etenevä sähköinen muutos</a:t>
            </a:r>
          </a:p>
        </p:txBody>
      </p:sp>
    </p:spTree>
    <p:extLst>
      <p:ext uri="{BB962C8B-B14F-4D97-AF65-F5344CB8AC3E}">
        <p14:creationId xmlns:p14="http://schemas.microsoft.com/office/powerpoint/2010/main" xmlns="" val="134074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81400" y="38099"/>
            <a:ext cx="4667250" cy="681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5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Hermosolun rakenne 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i="1" dirty="0" err="1" smtClean="0"/>
              <a:t>Sooma</a:t>
            </a:r>
            <a:r>
              <a:rPr lang="fi-FI" dirty="0" smtClean="0"/>
              <a:t> </a:t>
            </a:r>
            <a:r>
              <a:rPr lang="fi-FI" dirty="0"/>
              <a:t>= Hermosolun solukeskus, jossa sijaitsee solun geneettisen aineksen eli DNA:n sisältävä </a:t>
            </a:r>
            <a:r>
              <a:rPr lang="fi-FI" dirty="0" smtClean="0"/>
              <a:t>tuma</a:t>
            </a:r>
          </a:p>
          <a:p>
            <a:r>
              <a:rPr lang="fi-FI" b="1" i="1" dirty="0" smtClean="0"/>
              <a:t>Solukalvo</a:t>
            </a:r>
            <a:r>
              <a:rPr lang="fi-FI" dirty="0" smtClean="0"/>
              <a:t> </a:t>
            </a:r>
            <a:r>
              <a:rPr lang="fi-FI" dirty="0"/>
              <a:t>= Ympäröi hermosolua ja erottaa solun sitä ympäröivästä </a:t>
            </a:r>
            <a:r>
              <a:rPr lang="fi-FI" dirty="0" smtClean="0"/>
              <a:t>nesteestä</a:t>
            </a:r>
          </a:p>
          <a:p>
            <a:r>
              <a:rPr lang="fi-FI" dirty="0" smtClean="0"/>
              <a:t>Hermosolun </a:t>
            </a:r>
            <a:r>
              <a:rPr lang="fi-FI" b="1" i="1" dirty="0"/>
              <a:t>viejähaarake eli </a:t>
            </a:r>
            <a:r>
              <a:rPr lang="fi-FI" b="1" i="1" dirty="0" err="1"/>
              <a:t>aksoni</a:t>
            </a:r>
            <a:r>
              <a:rPr lang="fi-FI" b="1" i="1" dirty="0"/>
              <a:t> </a:t>
            </a:r>
            <a:r>
              <a:rPr lang="fi-FI" dirty="0"/>
              <a:t>= haarake, jota pitkin hermosolu välittää hermoimpulsseja </a:t>
            </a:r>
            <a:r>
              <a:rPr lang="fi-FI" dirty="0" smtClean="0"/>
              <a:t>eteenpäin</a:t>
            </a:r>
          </a:p>
          <a:p>
            <a:r>
              <a:rPr lang="fi-FI" b="1" i="1" dirty="0" err="1" smtClean="0"/>
              <a:t>Myeliinituppi</a:t>
            </a:r>
            <a:r>
              <a:rPr lang="fi-FI" dirty="0" smtClean="0"/>
              <a:t> </a:t>
            </a:r>
            <a:r>
              <a:rPr lang="fi-FI" dirty="0"/>
              <a:t>= rasva-aineista koostuva </a:t>
            </a:r>
            <a:r>
              <a:rPr lang="fi-FI" dirty="0" err="1"/>
              <a:t>aksonia</a:t>
            </a:r>
            <a:r>
              <a:rPr lang="fi-FI" dirty="0"/>
              <a:t> ympäröivä eriste, jonka tarkoitus on tehostaa hermoimpulssin kulkua </a:t>
            </a:r>
            <a:r>
              <a:rPr lang="fi-FI" dirty="0" err="1" smtClean="0"/>
              <a:t>aksonissa</a:t>
            </a:r>
            <a:endParaRPr lang="fi-FI" dirty="0" smtClean="0"/>
          </a:p>
          <a:p>
            <a:r>
              <a:rPr lang="fi-FI" dirty="0" smtClean="0"/>
              <a:t>Hermosolun </a:t>
            </a:r>
            <a:r>
              <a:rPr lang="fi-FI" b="1" i="1" dirty="0"/>
              <a:t>tuojahaarake eli </a:t>
            </a:r>
            <a:r>
              <a:rPr lang="fi-FI" b="1" i="1" dirty="0" err="1"/>
              <a:t>dendriitti</a:t>
            </a:r>
            <a:r>
              <a:rPr lang="fi-FI" b="1" i="1" dirty="0"/>
              <a:t> </a:t>
            </a:r>
            <a:r>
              <a:rPr lang="fi-FI" dirty="0"/>
              <a:t>= haarake, jonka avulla hermosolu vastaanottaa tietoa muiden hermosolujen </a:t>
            </a:r>
            <a:r>
              <a:rPr lang="fi-FI" dirty="0" err="1"/>
              <a:t>aksoneista</a:t>
            </a:r>
            <a:r>
              <a:rPr lang="fi-FI" dirty="0"/>
              <a:t> tai muualta elimistöstä </a:t>
            </a:r>
            <a:endParaRPr lang="fi-FI" dirty="0" smtClean="0"/>
          </a:p>
          <a:p>
            <a:r>
              <a:rPr lang="fi-FI" b="1" i="1" dirty="0" smtClean="0"/>
              <a:t>Synapsi</a:t>
            </a:r>
            <a:r>
              <a:rPr lang="fi-FI" dirty="0" smtClean="0"/>
              <a:t> </a:t>
            </a:r>
            <a:r>
              <a:rPr lang="fi-FI" dirty="0"/>
              <a:t>= kahden hermosolun tai hermosolun ja jonkin muun elimistön </a:t>
            </a:r>
            <a:r>
              <a:rPr lang="fi-FI" dirty="0" smtClean="0"/>
              <a:t>rakenteen </a:t>
            </a:r>
            <a:r>
              <a:rPr lang="fi-FI" dirty="0"/>
              <a:t>välinen liitoskohta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 descr="synapse-computer-illustration-of-a-synapse-the-junction-between-two-HX322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1532" y="0"/>
            <a:ext cx="4810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5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EB7D442-6314-4C25-80D1-35847068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Hermosolun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2A9FA06B-41DC-40AA-AAAF-C2FC21EFE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1. Muilta hermosoluilta tulevat </a:t>
            </a:r>
            <a:r>
              <a:rPr lang="fi-FI" dirty="0" smtClean="0"/>
              <a:t>yhteydet vaikuttavat </a:t>
            </a:r>
            <a:r>
              <a:rPr lang="fi-FI" dirty="0"/>
              <a:t>kiihdyttävästi tai estävästi</a:t>
            </a:r>
          </a:p>
          <a:p>
            <a:pPr lvl="1"/>
            <a:r>
              <a:rPr lang="fi-FI" dirty="0"/>
              <a:t>Jos kiihdyttäviä yhteyksiä enemmän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</a:t>
            </a:r>
            <a:endParaRPr lang="fi-FI" dirty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2</a:t>
            </a:r>
            <a:r>
              <a:rPr lang="fi-FI" dirty="0">
                <a:sym typeface="Wingdings" panose="05000000000000000000" pitchFamily="2" charset="2"/>
              </a:rPr>
              <a:t>. Muilta hermosoluilta tulevat viestit </a:t>
            </a:r>
            <a:r>
              <a:rPr lang="fi-FI" b="1" dirty="0" smtClean="0">
                <a:sym typeface="Wingdings" panose="05000000000000000000" pitchFamily="2" charset="2"/>
              </a:rPr>
              <a:t>summataan</a:t>
            </a:r>
            <a:r>
              <a:rPr lang="fi-FI" dirty="0" smtClean="0">
                <a:sym typeface="Wingdings" panose="05000000000000000000" pitchFamily="2" charset="2"/>
              </a:rPr>
              <a:t> solukeskuksessa:</a:t>
            </a:r>
            <a:endParaRPr lang="fi-FI" dirty="0">
              <a:sym typeface="Wingdings" panose="05000000000000000000" pitchFamily="2" charset="2"/>
            </a:endParaRPr>
          </a:p>
          <a:p>
            <a:pPr lvl="1"/>
            <a:r>
              <a:rPr lang="fi-FI" b="1" dirty="0" smtClean="0">
                <a:sym typeface="Wingdings" panose="05000000000000000000" pitchFamily="2" charset="2"/>
              </a:rPr>
              <a:t>Ajallinen summautuminen</a:t>
            </a:r>
            <a:r>
              <a:rPr lang="fi-FI" dirty="0" smtClean="0">
                <a:sym typeface="Wingdings" panose="05000000000000000000" pitchFamily="2" charset="2"/>
              </a:rPr>
              <a:t>: </a:t>
            </a:r>
            <a:r>
              <a:rPr lang="fi-FI" dirty="0"/>
              <a:t>jostain </a:t>
            </a:r>
            <a:r>
              <a:rPr lang="fi-FI" dirty="0" err="1"/>
              <a:t>hermoso¬lusta</a:t>
            </a:r>
            <a:r>
              <a:rPr lang="fi-FI" dirty="0"/>
              <a:t> saapuu useita viestejä lyhyen ajan </a:t>
            </a:r>
            <a:r>
              <a:rPr lang="fi-FI" dirty="0" smtClean="0"/>
              <a:t>sisällä</a:t>
            </a:r>
          </a:p>
          <a:p>
            <a:pPr lvl="1"/>
            <a:r>
              <a:rPr lang="fi-FI" b="1" dirty="0" smtClean="0">
                <a:sym typeface="Wingdings" panose="05000000000000000000" pitchFamily="2" charset="2"/>
              </a:rPr>
              <a:t>Paikallinen summautuminen</a:t>
            </a:r>
            <a:r>
              <a:rPr lang="fi-FI" dirty="0" smtClean="0">
                <a:sym typeface="Wingdings" panose="05000000000000000000" pitchFamily="2" charset="2"/>
              </a:rPr>
              <a:t>: </a:t>
            </a:r>
            <a:r>
              <a:rPr lang="fi-FI" dirty="0"/>
              <a:t>useista eri hermosoluista saapuu viestejä lyhyessä </a:t>
            </a:r>
            <a:r>
              <a:rPr lang="fi-FI" dirty="0" smtClean="0"/>
              <a:t>ajassa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</a:t>
            </a:r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3. Jos hermosolun </a:t>
            </a:r>
            <a:r>
              <a:rPr lang="fi-FI" b="1" dirty="0" smtClean="0">
                <a:sym typeface="Wingdings" panose="05000000000000000000" pitchFamily="2" charset="2"/>
              </a:rPr>
              <a:t>laukeamiskynnys</a:t>
            </a:r>
            <a:r>
              <a:rPr lang="fi-FI" dirty="0" smtClean="0">
                <a:sym typeface="Wingdings" panose="05000000000000000000" pitchFamily="2" charset="2"/>
              </a:rPr>
              <a:t> ylittyy</a:t>
            </a:r>
            <a:r>
              <a:rPr lang="fi-FI" dirty="0">
                <a:sym typeface="Wingdings" panose="05000000000000000000" pitchFamily="2" charset="2"/>
              </a:rPr>
              <a:t>: hermoimpulssin lähettäminen </a:t>
            </a:r>
            <a:r>
              <a:rPr lang="fi-FI" dirty="0" smtClean="0">
                <a:sym typeface="Wingdings" panose="05000000000000000000" pitchFamily="2" charset="2"/>
              </a:rPr>
              <a:t>eteenpäin</a:t>
            </a:r>
            <a:endParaRPr lang="fi-FI" dirty="0">
              <a:sym typeface="Wingdings" panose="05000000000000000000" pitchFamily="2" charset="2"/>
            </a:endParaRPr>
          </a:p>
          <a:p>
            <a:pPr lvl="1"/>
            <a:r>
              <a:rPr lang="fi-FI" dirty="0"/>
              <a:t>Hermoimpulssi toimii kaikki tai ei mitään -periaatteella </a:t>
            </a:r>
            <a:br>
              <a:rPr lang="fi-FI" dirty="0"/>
            </a:br>
            <a:r>
              <a:rPr lang="fi-FI" dirty="0"/>
              <a:t>  o Jos laukeamiskynnys ylittyy ja hermoimpulssi syntyy, se etenee hermosolun </a:t>
            </a:r>
            <a:r>
              <a:rPr lang="fi-FI" dirty="0" err="1"/>
              <a:t>aksonia</a:t>
            </a:r>
            <a:r>
              <a:rPr lang="fi-FI" dirty="0"/>
              <a:t> pitkin kohti synapsia aina täsmälleen samanlaisella tavalla</a:t>
            </a:r>
            <a:br>
              <a:rPr lang="fi-FI" dirty="0"/>
            </a:br>
            <a:r>
              <a:rPr lang="fi-FI" dirty="0"/>
              <a:t>  o Jos laukeamiskynnys ei ylity, hermoimpulssia ei synny</a:t>
            </a:r>
            <a:endParaRPr lang="fi-FI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24100" y="365125"/>
            <a:ext cx="6629400" cy="62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23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Synapsin toiminta 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 smtClean="0"/>
              <a:t>Synapsin</a:t>
            </a:r>
            <a:r>
              <a:rPr lang="fi-FI" dirty="0" smtClean="0"/>
              <a:t> </a:t>
            </a:r>
            <a:r>
              <a:rPr lang="fi-FI" dirty="0"/>
              <a:t>toiminta on sähkökemiallista </a:t>
            </a:r>
            <a:endParaRPr lang="fi-FI" dirty="0" smtClean="0"/>
          </a:p>
          <a:p>
            <a:r>
              <a:rPr lang="fi-FI" dirty="0" smtClean="0"/>
              <a:t>Kun </a:t>
            </a:r>
            <a:r>
              <a:rPr lang="fi-FI" dirty="0"/>
              <a:t>hermoimpulssi saapuu synapsiin, sähköinen viesti muuttuu kemialliseksi ja vastaanottavassa hermosolussa jälleen sähköiseksi </a:t>
            </a:r>
            <a:endParaRPr lang="fi-FI" dirty="0" smtClean="0"/>
          </a:p>
          <a:p>
            <a:r>
              <a:rPr lang="fi-FI" b="1" dirty="0" smtClean="0"/>
              <a:t>Synapsirako</a:t>
            </a:r>
            <a:r>
              <a:rPr lang="fi-FI" dirty="0" smtClean="0"/>
              <a:t> </a:t>
            </a:r>
            <a:r>
              <a:rPr lang="fi-FI" dirty="0"/>
              <a:t>= hermosolujen väliin jäävä pieni väli, jonka yli hermosolut viestivät </a:t>
            </a:r>
            <a:r>
              <a:rPr lang="fi-FI" dirty="0" smtClean="0"/>
              <a:t>kemiallisesti</a:t>
            </a:r>
          </a:p>
          <a:p>
            <a:pPr lvl="1"/>
            <a:r>
              <a:rPr lang="fi-FI" dirty="0" smtClean="0"/>
              <a:t>Hermoimpulssin </a:t>
            </a:r>
            <a:r>
              <a:rPr lang="fi-FI" dirty="0"/>
              <a:t>saapuessa synapsiin vapautuu synapsirakoon </a:t>
            </a:r>
            <a:r>
              <a:rPr lang="fi-FI" dirty="0" smtClean="0"/>
              <a:t>välittäjäainetta</a:t>
            </a:r>
          </a:p>
          <a:p>
            <a:r>
              <a:rPr lang="fi-FI" b="1" dirty="0"/>
              <a:t>Reseptori</a:t>
            </a:r>
            <a:r>
              <a:rPr lang="fi-FI" dirty="0"/>
              <a:t> = solukalvolla oleva välittäjäaineen sitoutumiskohta eli </a:t>
            </a:r>
            <a:r>
              <a:rPr lang="fi-FI" dirty="0" smtClean="0"/>
              <a:t>vastaanottaja</a:t>
            </a:r>
          </a:p>
          <a:p>
            <a:pPr lvl="1"/>
            <a:r>
              <a:rPr lang="fi-FI" b="1" dirty="0" smtClean="0"/>
              <a:t>Välittäjäaineen</a:t>
            </a:r>
            <a:r>
              <a:rPr lang="fi-FI" dirty="0" smtClean="0"/>
              <a:t> </a:t>
            </a:r>
            <a:r>
              <a:rPr lang="fi-FI" dirty="0"/>
              <a:t>sitoutuminen reseptoreihin tuottaa muutoksia vastaanottavassa </a:t>
            </a:r>
            <a:r>
              <a:rPr lang="fi-FI" dirty="0" smtClean="0"/>
              <a:t>hermosolussa</a:t>
            </a:r>
          </a:p>
          <a:p>
            <a:pPr lvl="1"/>
            <a:r>
              <a:rPr lang="fi-FI" dirty="0"/>
              <a:t>Osa välittäjäaineista on käytössä pääosin kiihdyttävissä synapseissa, osa on estävissä synapseissa</a:t>
            </a:r>
          </a:p>
        </p:txBody>
      </p:sp>
    </p:spTree>
    <p:extLst>
      <p:ext uri="{BB962C8B-B14F-4D97-AF65-F5344CB8AC3E}">
        <p14:creationId xmlns:p14="http://schemas.microsoft.com/office/powerpoint/2010/main" xmlns="" val="275400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43200" y="0"/>
            <a:ext cx="6153150" cy="659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560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225</Words>
  <Application>Microsoft Office PowerPoint</Application>
  <PresentationFormat>Mukautettu</PresentationFormat>
  <Paragraphs>36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Office-teema</vt:lpstr>
      <vt:lpstr>5. Hermoston viestintä</vt:lpstr>
      <vt:lpstr>Hermosolut ja hermoverkot  </vt:lpstr>
      <vt:lpstr>Dia 3</vt:lpstr>
      <vt:lpstr>Hermosolun rakenne </vt:lpstr>
      <vt:lpstr>Hermosolun toiminta</vt:lpstr>
      <vt:lpstr>Dia 6</vt:lpstr>
      <vt:lpstr>Synapsin toiminta </vt:lpstr>
      <vt:lpstr>Dia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Åhs, Vesa A A</dc:creator>
  <cp:lastModifiedBy>Kotikone</cp:lastModifiedBy>
  <cp:revision>17</cp:revision>
  <dcterms:created xsi:type="dcterms:W3CDTF">2017-08-27T09:35:42Z</dcterms:created>
  <dcterms:modified xsi:type="dcterms:W3CDTF">2017-10-14T10:02:34Z</dcterms:modified>
</cp:coreProperties>
</file>