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761163" cy="9942513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2B9A3-791A-423D-9613-FD7FCB360C14}" type="datetimeFigureOut">
              <a:rPr lang="fi-FI" smtClean="0"/>
              <a:t>7.12.2015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37253B-2389-4ADD-8485-8068FFFFB8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4475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4C88-91CE-3E45-B3B0-24FF6B96996A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E4C25-3E92-4F4E-8CA7-B18465E0366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6259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4C88-91CE-3E45-B3B0-24FF6B96996A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E4C25-3E92-4F4E-8CA7-B18465E0366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2344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4C88-91CE-3E45-B3B0-24FF6B96996A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E4C25-3E92-4F4E-8CA7-B18465E0366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9435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4C88-91CE-3E45-B3B0-24FF6B96996A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E4C25-3E92-4F4E-8CA7-B18465E0366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587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4C88-91CE-3E45-B3B0-24FF6B96996A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E4C25-3E92-4F4E-8CA7-B18465E0366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53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4C88-91CE-3E45-B3B0-24FF6B96996A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E4C25-3E92-4F4E-8CA7-B18465E0366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101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4C88-91CE-3E45-B3B0-24FF6B96996A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E4C25-3E92-4F4E-8CA7-B18465E0366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745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4C88-91CE-3E45-B3B0-24FF6B96996A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E4C25-3E92-4F4E-8CA7-B18465E0366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7170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4C88-91CE-3E45-B3B0-24FF6B96996A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E4C25-3E92-4F4E-8CA7-B18465E0366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4953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4C88-91CE-3E45-B3B0-24FF6B96996A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E4C25-3E92-4F4E-8CA7-B18465E0366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1869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F4C88-91CE-3E45-B3B0-24FF6B96996A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E4C25-3E92-4F4E-8CA7-B18465E0366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624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F4C88-91CE-3E45-B3B0-24FF6B96996A}" type="datetimeFigureOut">
              <a:rPr lang="fi-FI" smtClean="0"/>
              <a:pPr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E4C25-3E92-4F4E-8CA7-B18465E0366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8192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20 </a:t>
            </a:r>
            <a:r>
              <a:rPr lang="fi-FI" dirty="0">
                <a:solidFill>
                  <a:srgbClr val="474091"/>
                </a:solidFill>
                <a:latin typeface="+mn-lt"/>
              </a:rPr>
              <a:t>Vaikuttavuustutkimukset osoittavat hoitojen hyödyn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Ydinsisältö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6812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312826" y="274638"/>
            <a:ext cx="5373974" cy="1143000"/>
          </a:xfrm>
        </p:spPr>
        <p:txBody>
          <a:bodyPr>
            <a:normAutofit fontScale="90000"/>
          </a:bodyPr>
          <a:lstStyle/>
          <a:p>
            <a:r>
              <a:rPr lang="fi-FI" smtClean="0">
                <a:solidFill>
                  <a:srgbClr val="474091"/>
                </a:solidFill>
                <a:latin typeface="+mn-lt"/>
              </a:rPr>
              <a:t>Vaikuttavuustutkimukset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5630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Vaikuttavuustutkimuksissa pyritään selvittämään sitä, miten hoitoon osallistuminen vaikuttaa.</a:t>
            </a:r>
          </a:p>
          <a:p>
            <a:pPr lvl="2"/>
            <a:r>
              <a:rPr lang="fi-FI" sz="3000" dirty="0" smtClean="0"/>
              <a:t>Menetelminä muun muassa </a:t>
            </a:r>
            <a:r>
              <a:rPr lang="fi-FI" sz="3000" dirty="0" err="1" smtClean="0"/>
              <a:t>itsearvioinnit</a:t>
            </a:r>
            <a:r>
              <a:rPr lang="fi-FI" sz="3000" dirty="0" smtClean="0"/>
              <a:t>, psykologiset testit ja  muiden arvioinnit</a:t>
            </a:r>
          </a:p>
          <a:p>
            <a:r>
              <a:rPr lang="fi-FI" dirty="0" smtClean="0"/>
              <a:t>Noin 80 prosenttia hyötyy psykoterapiasta.</a:t>
            </a:r>
          </a:p>
          <a:p>
            <a:r>
              <a:rPr lang="fi-FI" dirty="0" smtClean="0"/>
              <a:t>Eri ongelmille ja ihmisille sopivat kuitenkin erilaiset terapiat.</a:t>
            </a:r>
          </a:p>
          <a:p>
            <a:r>
              <a:rPr lang="fi-FI" dirty="0" smtClean="0"/>
              <a:t>Usein lääkkeiden ja terapian yhdistelmä myös tarpeen.</a:t>
            </a:r>
          </a:p>
          <a:p>
            <a:r>
              <a:rPr lang="fi-FI" dirty="0" smtClean="0"/>
              <a:t>Olennaista on asiakkaan ja terapeutin empaattinen kohtaaminen.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8080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Mikä terapia?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Pakko-oireiden hoitoon käyttäytymisterapia -&gt; haitallisesta tavasta voi oppia pois</a:t>
            </a:r>
          </a:p>
          <a:p>
            <a:r>
              <a:rPr lang="fi-FI" b="1" dirty="0" smtClean="0"/>
              <a:t>Paniikkihäiriöön</a:t>
            </a:r>
            <a:r>
              <a:rPr lang="fi-FI" dirty="0" smtClean="0"/>
              <a:t> </a:t>
            </a:r>
            <a:r>
              <a:rPr lang="fi-FI" dirty="0" err="1" smtClean="0"/>
              <a:t>kognitiivis-behavioraalinen</a:t>
            </a:r>
            <a:r>
              <a:rPr lang="fi-FI" dirty="0" smtClean="0"/>
              <a:t> terapia -&gt; opitaan tunnistamaan kohtauksiin johtaneita vääristyneitä ajattelutapoja</a:t>
            </a:r>
          </a:p>
          <a:p>
            <a:r>
              <a:rPr lang="fi-FI" b="1" dirty="0" smtClean="0"/>
              <a:t>Masennukseen</a:t>
            </a:r>
            <a:r>
              <a:rPr lang="fi-FI" dirty="0" smtClean="0"/>
              <a:t> kognitiivinen terapia tai psykodynaaminen terapia -&gt; masentunut oppii näkemään tilanteensa uusilla tavoilla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1490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Lääkkeet ja terapia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Masennuksen hoidossa perusteltua käyttää sekä lääkehoitoa että terapiaa</a:t>
            </a:r>
          </a:p>
          <a:p>
            <a:r>
              <a:rPr lang="fi-FI" dirty="0" smtClean="0"/>
              <a:t>Lääkehoito ja terapia vaikuttavat aivojen aktivaatiotasoon samalla tavalla: esim. sosiaalisten tilanteiden pelossa mantelitumakkeen ja </a:t>
            </a:r>
            <a:r>
              <a:rPr lang="fi-FI" dirty="0" err="1" smtClean="0"/>
              <a:t>hippokampuksen</a:t>
            </a:r>
            <a:r>
              <a:rPr lang="fi-FI" dirty="0" smtClean="0"/>
              <a:t> toiminta aktivoituneet.</a:t>
            </a:r>
          </a:p>
          <a:p>
            <a:pPr marL="0" indent="0">
              <a:buNone/>
            </a:pPr>
            <a:r>
              <a:rPr lang="fi-FI" dirty="0" smtClean="0"/>
              <a:t>- &gt; </a:t>
            </a:r>
            <a:r>
              <a:rPr lang="fi-FI" dirty="0"/>
              <a:t>a</a:t>
            </a:r>
            <a:r>
              <a:rPr lang="fi-FI" dirty="0" smtClean="0"/>
              <a:t>ktivaatiota laskee sekä </a:t>
            </a:r>
            <a:r>
              <a:rPr lang="fi-FI" dirty="0" err="1" smtClean="0"/>
              <a:t>SSRI-lääke</a:t>
            </a:r>
            <a:r>
              <a:rPr lang="fi-FI" dirty="0" smtClean="0"/>
              <a:t> (</a:t>
            </a:r>
            <a:r>
              <a:rPr lang="fi-FI" dirty="0" err="1" smtClean="0"/>
              <a:t>serotoniinin</a:t>
            </a:r>
            <a:r>
              <a:rPr lang="fi-FI" dirty="0" smtClean="0"/>
              <a:t> takaisinottoa estävä) sekä terapia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5959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9371" y="1272686"/>
            <a:ext cx="6933263" cy="4846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16612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137</Words>
  <Application>Microsoft Office PowerPoint</Application>
  <PresentationFormat>Näytössä katseltava diaesitys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20 Vaikuttavuustutkimukset osoittavat hoitojen hyödyn</vt:lpstr>
      <vt:lpstr>Vaikuttavuustutkimukset</vt:lpstr>
      <vt:lpstr>Mikä terapia?</vt:lpstr>
      <vt:lpstr>Lääkkeet ja terapia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5.20 Vaikuttavuustutkimukset osoittavat hoitojen hyödyn</dc:title>
  <dc:creator>Sari Autio</dc:creator>
  <cp:lastModifiedBy>Sandelin Raili</cp:lastModifiedBy>
  <cp:revision>6</cp:revision>
  <cp:lastPrinted>2015-12-07T11:00:57Z</cp:lastPrinted>
  <dcterms:created xsi:type="dcterms:W3CDTF">2014-04-19T06:06:52Z</dcterms:created>
  <dcterms:modified xsi:type="dcterms:W3CDTF">2015-12-07T11:01:59Z</dcterms:modified>
</cp:coreProperties>
</file>