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38" r:id="rId2"/>
    <p:sldId id="340" r:id="rId3"/>
    <p:sldId id="390" r:id="rId4"/>
    <p:sldId id="342" r:id="rId5"/>
    <p:sldId id="346" r:id="rId6"/>
    <p:sldId id="457" r:id="rId7"/>
    <p:sldId id="348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Public\Documents\Arjan kansio\turvalliset aikuis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954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Public\Documents\Arjan kansio\turvaverkko_2014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9050"/>
            <a:ext cx="9753600" cy="68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90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Public\Documents\Arjan kansio\turvaa_ja_tuke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14300"/>
            <a:ext cx="97536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673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600"/>
          </a:xfrm>
        </p:spPr>
        <p:txBody>
          <a:bodyPr>
            <a:normAutofit/>
          </a:bodyPr>
          <a:lstStyle/>
          <a:p>
            <a:r>
              <a:rPr lang="fi-FI" sz="3200" u="sng" dirty="0" smtClean="0"/>
              <a:t>Turvalliset aikuiset</a:t>
            </a:r>
            <a:endParaRPr lang="fi-FI" sz="32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876800"/>
          </a:xfrm>
        </p:spPr>
        <p:txBody>
          <a:bodyPr>
            <a:noAutofit/>
          </a:bodyPr>
          <a:lstStyle/>
          <a:p>
            <a:r>
              <a:rPr lang="fi-FI" sz="1600" dirty="0" smtClean="0"/>
              <a:t>Lapset tarvitsevat ympärilleen monia heistä välittäviä turvallisia aikuisia -&gt; </a:t>
            </a:r>
            <a:r>
              <a:rPr lang="fi-FI" sz="1600" b="1" i="1" dirty="0" smtClean="0"/>
              <a:t>millaisia turvaverkkoja perheillä on? Millaisissa tilanteissa ja miten vanhempien kanssa voisi ottaa puheeksi perheen turvaverkon?</a:t>
            </a:r>
          </a:p>
          <a:p>
            <a:r>
              <a:rPr lang="fi-FI" sz="1600" u="sng" dirty="0" smtClean="0"/>
              <a:t>Yksikin turvallinen aikuinen </a:t>
            </a:r>
            <a:r>
              <a:rPr lang="fi-FI" sz="1600" dirty="0" smtClean="0"/>
              <a:t>on lapselle suojatekijä (satunnaisestikin elämässä mukana oleva aikuinen) -&gt; M</a:t>
            </a:r>
            <a:r>
              <a:rPr lang="fi-FI" sz="1600" b="1" i="1" dirty="0" smtClean="0"/>
              <a:t>inkälainen turvallinen aikuinen sinä olet?</a:t>
            </a:r>
            <a:endParaRPr lang="fi-FI" sz="1600" dirty="0" smtClean="0"/>
          </a:p>
          <a:p>
            <a:r>
              <a:rPr lang="fi-FI" sz="1600" dirty="0" smtClean="0"/>
              <a:t>Perheissä kehittyy ainutlaatuisia kiintymyssuhteita aikuisten ja lasten välille -&gt; </a:t>
            </a:r>
            <a:r>
              <a:rPr lang="fi-FI" sz="1600" b="1" dirty="0" smtClean="0"/>
              <a:t>tärkeä tehtävä kehittää lasten/nuorten ja aikuisten kykyä tulla toimeen erilaisten ihmisten kanssa. </a:t>
            </a:r>
            <a:r>
              <a:rPr lang="fi-FI" sz="1600" b="1" i="1" dirty="0" smtClean="0"/>
              <a:t>Yhteisöllisyys päivähoitoryhmässä?</a:t>
            </a:r>
            <a:endParaRPr lang="fi-FI" sz="1600" b="1" dirty="0" smtClean="0"/>
          </a:p>
          <a:p>
            <a:r>
              <a:rPr lang="fi-FI" sz="1600" dirty="0" smtClean="0"/>
              <a:t>Lapset kaipaavat usein </a:t>
            </a:r>
            <a:r>
              <a:rPr lang="fi-FI" sz="1600" u="sng" dirty="0" smtClean="0"/>
              <a:t>normaalia arkista yhdessäoloa ja puuhastelua, turvallista arkirytmiä, läheisyyttä ja syliä, aitoa kuuntelemista </a:t>
            </a:r>
            <a:r>
              <a:rPr lang="fi-FI" sz="1600" dirty="0" smtClean="0"/>
              <a:t>-&gt; </a:t>
            </a:r>
            <a:r>
              <a:rPr lang="fi-FI" sz="1600" b="1" i="1" dirty="0" smtClean="0"/>
              <a:t>Onko perheissä tämän päivän haasteena löytää aikaa yhdessäololle kiireisen arjen keskellä? Miten </a:t>
            </a:r>
            <a:r>
              <a:rPr lang="fi-FI" sz="1600" b="1" i="1" dirty="0" err="1" smtClean="0"/>
              <a:t>some/netti</a:t>
            </a:r>
            <a:r>
              <a:rPr lang="fi-FI" sz="1600" b="1" i="1" dirty="0" smtClean="0"/>
              <a:t> vaikuttaa perheenjäsenten läsnä - ja yhdessäoloon?</a:t>
            </a:r>
          </a:p>
          <a:p>
            <a:r>
              <a:rPr lang="fi-FI" sz="1600" dirty="0" smtClean="0"/>
              <a:t>Nykyään lapsilla todettu olevan </a:t>
            </a:r>
            <a:r>
              <a:rPr lang="fi-FI" sz="1600" u="sng" dirty="0" smtClean="0"/>
              <a:t>stressiä, uupumuksen ja masennuksen oireita</a:t>
            </a:r>
            <a:r>
              <a:rPr lang="fi-FI" sz="1600" dirty="0" smtClean="0"/>
              <a:t>.</a:t>
            </a:r>
          </a:p>
          <a:p>
            <a:r>
              <a:rPr lang="fi-FI" sz="1600" dirty="0" smtClean="0"/>
              <a:t>Aikuinen kohtaa omia tunteitaan, myös haastavia (pelkoa, riittämättömyyttä, syyllisyyttä, surua, pettymyksiä, huolta) -&gt; tärkeää huolehtia omasta jaksamisestaan, </a:t>
            </a:r>
            <a:r>
              <a:rPr lang="fi-FI" sz="1600" u="sng" dirty="0" smtClean="0"/>
              <a:t>toimintakykyinen aikuinen on turvallinen. </a:t>
            </a:r>
            <a:r>
              <a:rPr lang="fi-FI" sz="1600" b="1" i="1" dirty="0" smtClean="0"/>
              <a:t>Kokemuksia?</a:t>
            </a:r>
            <a:endParaRPr lang="fi-FI" sz="1600" u="sng" dirty="0" smtClean="0"/>
          </a:p>
          <a:p>
            <a:r>
              <a:rPr lang="fi-FI" sz="1600" dirty="0" smtClean="0"/>
              <a:t>Tärkeinä voimavaroina vanhemmille muut vanhemmat, vertaisryhmät, harrasteryhmät, kolmannen sektorin tukiverkostot, sukulaiset, ystävät -&gt; </a:t>
            </a:r>
            <a:r>
              <a:rPr lang="fi-FI" sz="1600" u="sng" dirty="0" smtClean="0"/>
              <a:t>avun pyytäminen ja sosiaalisen tuen etsiminen ovat tärkeitä mielenterveyttä tukevia taitoja.</a:t>
            </a:r>
          </a:p>
          <a:p>
            <a:r>
              <a:rPr lang="fi-FI" sz="1600" u="sng" dirty="0" smtClean="0"/>
              <a:t>Turvaverkkoina myös neuvolan ja varhaiskasvatuksen työntekijät.</a:t>
            </a:r>
          </a:p>
          <a:p>
            <a:r>
              <a:rPr lang="fi-FI" sz="1600" b="1" i="1" dirty="0" smtClean="0"/>
              <a:t>Minkälaisia kokemuksia ammatti-ihmisenä huolen puheeksi ottamisesta?</a:t>
            </a:r>
            <a:r>
              <a:rPr lang="fi-FI" sz="1600" dirty="0" smtClean="0"/>
              <a:t> </a:t>
            </a:r>
          </a:p>
          <a:p>
            <a:endParaRPr lang="fi-FI" sz="1600" b="1" i="1" dirty="0"/>
          </a:p>
        </p:txBody>
      </p:sp>
    </p:spTree>
    <p:extLst>
      <p:ext uri="{BB962C8B-B14F-4D97-AF65-F5344CB8AC3E}">
        <p14:creationId xmlns:p14="http://schemas.microsoft.com/office/powerpoint/2010/main" val="120896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90600"/>
          </a:xfrm>
        </p:spPr>
        <p:txBody>
          <a:bodyPr>
            <a:normAutofit/>
          </a:bodyPr>
          <a:lstStyle/>
          <a:p>
            <a:r>
              <a:rPr lang="fi-FI" sz="2400" u="sng" dirty="0" smtClean="0"/>
              <a:t> </a:t>
            </a:r>
            <a:r>
              <a:rPr lang="fi-FI" sz="1800" u="sng" dirty="0"/>
              <a:t>R</a:t>
            </a:r>
            <a:r>
              <a:rPr lang="fi-FI" sz="1800" u="sng" dirty="0" smtClean="0"/>
              <a:t>atkaisukeskeisiä lähestymistapoja perheen ja verkostojen kanssa työskenneltäessä</a:t>
            </a:r>
            <a:endParaRPr lang="fi-FI" sz="18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876800"/>
          </a:xfrm>
        </p:spPr>
        <p:txBody>
          <a:bodyPr>
            <a:noAutofit/>
          </a:bodyPr>
          <a:lstStyle/>
          <a:p>
            <a:r>
              <a:rPr lang="fi-FI" sz="1400" b="1" dirty="0" smtClean="0"/>
              <a:t>Kaikilla perheillä on vahvuuksia ja voimavaroja </a:t>
            </a:r>
            <a:r>
              <a:rPr lang="fi-FI" sz="1400" dirty="0" smtClean="0"/>
              <a:t>-&gt; perheellä/vanhemmilla säilyy asiantuntijuus, ammattilaisella omalla erityisosaamisensa alueella; asiakkaalla vastuu omasta elämästään</a:t>
            </a:r>
          </a:p>
          <a:p>
            <a:r>
              <a:rPr lang="fi-FI" sz="1400" b="1" dirty="0" smtClean="0"/>
              <a:t>Jokainen perhe on ainutlaatuinen -&gt; </a:t>
            </a:r>
            <a:r>
              <a:rPr lang="fi-FI" sz="1400" dirty="0" smtClean="0"/>
              <a:t>jokaisen perheen oma tapa tehdä yhteistyötä auttamisverkoston kanssa, perheen oma kokemus asiasta, perheen/lasten/nuoren tarinan kuuleminen ja pyrkimys päästä heidän kartalleen ja lähelle heidän kokemustaan</a:t>
            </a:r>
          </a:p>
          <a:p>
            <a:r>
              <a:rPr lang="fi-FI" sz="1400" b="1" dirty="0" smtClean="0"/>
              <a:t>Asiantuntija/ammattilainen asettuu vertaiseksi perheen kanssa, kuitenkin työntekijän asiantuntemus ja ammattitaito säilyvät </a:t>
            </a:r>
            <a:r>
              <a:rPr lang="fi-FI" sz="1400" dirty="0" smtClean="0"/>
              <a:t>-&gt; aito kiinnostus perheen asiaa kohtaan ja perheen selviytymisen tukemisen välittyminen perheelle rakentavat yhteistyötä</a:t>
            </a:r>
          </a:p>
          <a:p>
            <a:r>
              <a:rPr lang="fi-FI" sz="1400" b="1" dirty="0" smtClean="0"/>
              <a:t>Positiivisen palautteen antaminen lapsesta ja vanhemmuudesta on tärkeää pitkin matkaa </a:t>
            </a:r>
            <a:r>
              <a:rPr lang="fi-FI" sz="1400" dirty="0" smtClean="0"/>
              <a:t>(lapset ovat mielissään kuullessaan aikuisten keskustelevan heidän taidoistaan ja vahvuuksistaan ja siitä, missä lapsi ja perhe ovat yhdessä hyviä)</a:t>
            </a:r>
          </a:p>
          <a:p>
            <a:r>
              <a:rPr lang="fi-FI" sz="1400" b="1" dirty="0" smtClean="0"/>
              <a:t>Ratkaisukeskeinen lähestymistapa kunnioittaa lapsen ja perheen aktiivisuutta ja hyödyntää sitä ongelman ratkaisemisessa </a:t>
            </a:r>
            <a:r>
              <a:rPr lang="fi-FI" sz="1400" dirty="0" smtClean="0"/>
              <a:t>(erilaisten näkemysten, voimavarojen, vahvuuksien hyödyntäminen)</a:t>
            </a:r>
          </a:p>
          <a:p>
            <a:r>
              <a:rPr lang="fi-FI" sz="1400" b="1" dirty="0" smtClean="0"/>
              <a:t>Keskustelun aikana voi seurata perheen yhdessäoloa ja keskustelua -&gt; positiivinen palaute pienistäkin onnistumisista, ansioiden jakaminen koko perheelle yhden jäsenen onnistumisesta / taidoista jne.</a:t>
            </a:r>
          </a:p>
          <a:p>
            <a:r>
              <a:rPr lang="fi-FI" sz="1400" b="1" dirty="0" smtClean="0"/>
              <a:t>Perheen tarinasta hyvien uusien alkujen poimiminen, apua yhteisen hyvän muistamiseen </a:t>
            </a:r>
            <a:r>
              <a:rPr lang="fi-FI" sz="1400" dirty="0" smtClean="0"/>
              <a:t>(hyvä, mikä perheessä on vaikeuksista huolimatta)</a:t>
            </a:r>
          </a:p>
          <a:p>
            <a:r>
              <a:rPr lang="fi-FI" sz="1400" b="1" dirty="0" smtClean="0"/>
              <a:t>Yhteisen näkemyksen löytämisessä auttaminen -&gt; erilaiset näkökulmat voivat olla myös vahvuuksia</a:t>
            </a:r>
          </a:p>
          <a:p>
            <a:r>
              <a:rPr lang="fi-FI" sz="1400" b="1" dirty="0" smtClean="0"/>
              <a:t>Avoimet kysymykset -&gt; </a:t>
            </a:r>
            <a:r>
              <a:rPr lang="fi-FI" sz="1400" dirty="0" smtClean="0"/>
              <a:t>mahdollisuus kuulla perheen kokemus ja miten voi hyödyntää perheen toimintatapoja</a:t>
            </a:r>
          </a:p>
          <a:p>
            <a:r>
              <a:rPr lang="fi-FI" sz="1400" b="1" dirty="0" smtClean="0"/>
              <a:t>Työ/toimenpiteet tulisi kohdistaa niihin tekijöihin, jotka ovat myönteisiä perheen toiminnassa</a:t>
            </a:r>
          </a:p>
          <a:p>
            <a:r>
              <a:rPr lang="fi-FI" sz="1400" b="1" dirty="0" smtClean="0"/>
              <a:t>Vahvistetaan perhettä ja sen toimintakykyä -&gt; </a:t>
            </a:r>
            <a:r>
              <a:rPr lang="fi-FI" sz="1400" dirty="0" smtClean="0"/>
              <a:t>perheen riippuvuus ammatillisesta avusta vähenee</a:t>
            </a:r>
          </a:p>
          <a:p>
            <a:r>
              <a:rPr lang="fi-FI" sz="1400" b="1" dirty="0" smtClean="0"/>
              <a:t>(Lähteet: Määttä, P. ,Lipponen, K. 2003: Voimavarakeskeisiä keinoja perheen kohtaamisessa)</a:t>
            </a:r>
          </a:p>
          <a:p>
            <a:endParaRPr lang="fi-FI" sz="1400" b="1" dirty="0"/>
          </a:p>
        </p:txBody>
      </p:sp>
    </p:spTree>
    <p:extLst>
      <p:ext uri="{BB962C8B-B14F-4D97-AF65-F5344CB8AC3E}">
        <p14:creationId xmlns:p14="http://schemas.microsoft.com/office/powerpoint/2010/main" val="3694908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-819472"/>
            <a:ext cx="8229600" cy="9906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404664"/>
            <a:ext cx="8229600" cy="4876800"/>
          </a:xfrm>
        </p:spPr>
        <p:txBody>
          <a:bodyPr>
            <a:normAutofit fontScale="25000" lnSpcReduction="20000"/>
          </a:bodyPr>
          <a:lstStyle/>
          <a:p>
            <a:r>
              <a:rPr lang="fi-FI" sz="9600" u="sng" dirty="0" smtClean="0">
                <a:solidFill>
                  <a:srgbClr val="C00000"/>
                </a:solidFill>
              </a:rPr>
              <a:t>Tulevaisuuteen </a:t>
            </a:r>
            <a:r>
              <a:rPr lang="fi-FI" sz="9600" u="sng" dirty="0" err="1" smtClean="0">
                <a:solidFill>
                  <a:srgbClr val="C00000"/>
                </a:solidFill>
              </a:rPr>
              <a:t>suntautuminen</a:t>
            </a:r>
            <a:r>
              <a:rPr lang="fi-FI" sz="9600" u="sng" dirty="0" smtClean="0">
                <a:solidFill>
                  <a:srgbClr val="C00000"/>
                </a:solidFill>
              </a:rPr>
              <a:t> ja tavoitteellisuus</a:t>
            </a:r>
            <a:r>
              <a:rPr lang="fi-FI" sz="9600" dirty="0" smtClean="0"/>
              <a:t> </a:t>
            </a:r>
          </a:p>
          <a:p>
            <a:r>
              <a:rPr lang="fi-FI" sz="7200" b="1" dirty="0" smtClean="0"/>
              <a:t>Ongelman synnyn pohtimisesta vaikeuden </a:t>
            </a:r>
            <a:r>
              <a:rPr lang="fi-FI" sz="7200" b="1" dirty="0" err="1" smtClean="0"/>
              <a:t>tavoitteellistamiseen</a:t>
            </a:r>
            <a:endParaRPr lang="fi-FI" sz="7200" b="1" dirty="0" smtClean="0"/>
          </a:p>
          <a:p>
            <a:r>
              <a:rPr lang="fi-FI" sz="7200" dirty="0" smtClean="0"/>
              <a:t>Keskustelu, työskentely suunnataan </a:t>
            </a:r>
            <a:r>
              <a:rPr lang="fi-FI" sz="7200" b="1" dirty="0" smtClean="0"/>
              <a:t>toivottuun tulokseen tai tavoitteeseen sekä edistysaskeliin</a:t>
            </a:r>
          </a:p>
          <a:p>
            <a:r>
              <a:rPr lang="fi-FI" sz="7200" b="1" dirty="0" smtClean="0"/>
              <a:t>Voimavarojen ja toiveikkuuden nostaminen keskipisteeksi</a:t>
            </a:r>
            <a:r>
              <a:rPr lang="fi-FI" sz="7200" dirty="0" smtClean="0"/>
              <a:t>: huomio aikaisempiin onnistumisiin ja taitoihin; menneisyyden tarinan voimanlähteiden etsiminen uuden muutoksen aikaansaamiseksi</a:t>
            </a:r>
          </a:p>
          <a:p>
            <a:r>
              <a:rPr lang="fi-FI" sz="7200" b="1" dirty="0" smtClean="0"/>
              <a:t>Edistys tapahtuu pienin askelin</a:t>
            </a:r>
            <a:r>
              <a:rPr lang="fi-FI" sz="7200" dirty="0" smtClean="0"/>
              <a:t>: huomio pieniin edistysaskeliin; kannustetaan ponnistelemaan ja jatkamaan</a:t>
            </a:r>
          </a:p>
          <a:p>
            <a:r>
              <a:rPr lang="fi-FI" sz="7200" b="1" dirty="0" smtClean="0"/>
              <a:t>Tasavertaisuus ja yhteistyö</a:t>
            </a:r>
            <a:r>
              <a:rPr lang="fi-FI" sz="7200" dirty="0" smtClean="0"/>
              <a:t>: keskustelukumppaneihin suhtaudutaan arvostaen heidän ideoitaan ja tapaansa toimia; vuorovaikutus tähtää yhteistyön syntymiseen; yhteinen kieli</a:t>
            </a:r>
          </a:p>
          <a:p>
            <a:r>
              <a:rPr lang="fi-FI" sz="7200" b="1" dirty="0" smtClean="0"/>
              <a:t>Arvostaminen</a:t>
            </a:r>
            <a:r>
              <a:rPr lang="fi-FI" sz="7200" dirty="0" smtClean="0"/>
              <a:t>: toisten ihmisten ajattelutavan, maailmankuvan ja arvojen kunnioittaminen (hyvä kuuntelu), oman itsen ja omien arvojen kunnioittaminen valintoja tehtäessä</a:t>
            </a:r>
          </a:p>
          <a:p>
            <a:r>
              <a:rPr lang="fi-FI" sz="7200" b="1" dirty="0" smtClean="0"/>
              <a:t>Myönteisyys, huumori, luovuus keskustelussa </a:t>
            </a:r>
            <a:r>
              <a:rPr lang="fi-FI" sz="7200" dirty="0" smtClean="0"/>
              <a:t>-&gt; keskitytään voimavaroja ja piileviä kykyjä kasvattaviin näkökulmiin; epäonnistumista tarkastellaan oppimiskokemuksena, huumorin avulla voidaan rikkoa juuttuneita käsityksiä.</a:t>
            </a:r>
          </a:p>
          <a:p>
            <a:r>
              <a:rPr lang="fi-FI" sz="7200" dirty="0" smtClean="0"/>
              <a:t>Ongelmiin on monia vaihtoehtoisia ratkaisuja -&gt; tavoitteeseen voi päästä monia erilaisia polkuja.</a:t>
            </a:r>
          </a:p>
          <a:p>
            <a:r>
              <a:rPr lang="fi-FI" sz="7200" dirty="0" smtClean="0"/>
              <a:t>Ei etsitä syyllisiä tai epäonnistujia, vaan </a:t>
            </a:r>
            <a:r>
              <a:rPr lang="fi-FI" sz="7200" b="1" dirty="0" smtClean="0"/>
              <a:t>puhutaan ihmisten kokemuksista, vahvuuksista, toiveista ja miten niitä päästään toteuttamaan</a:t>
            </a:r>
          </a:p>
          <a:p>
            <a:r>
              <a:rPr lang="fi-FI" sz="7200" dirty="0" smtClean="0"/>
              <a:t>(lähde: Katajainen, Lipponen, Litovaara 2006: Ratkaisukeskeinen ajattelutapa).</a:t>
            </a:r>
          </a:p>
          <a:p>
            <a:endParaRPr lang="fi-FI" sz="7200" dirty="0"/>
          </a:p>
        </p:txBody>
      </p:sp>
    </p:spTree>
    <p:extLst>
      <p:ext uri="{BB962C8B-B14F-4D97-AF65-F5344CB8AC3E}">
        <p14:creationId xmlns:p14="http://schemas.microsoft.com/office/powerpoint/2010/main" val="1334261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/>
            </a:r>
            <a:br>
              <a:rPr lang="fi-FI" b="1" dirty="0"/>
            </a:br>
            <a:r>
              <a:rPr lang="fi-FI" sz="3600" b="1" dirty="0"/>
              <a:t>Turvallisena aikuisena perheiden </a:t>
            </a:r>
            <a:r>
              <a:rPr lang="fi-FI" sz="3600" b="1" dirty="0" smtClean="0"/>
              <a:t>kanssa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76800"/>
          </a:xfrm>
        </p:spPr>
        <p:txBody>
          <a:bodyPr>
            <a:noAutofit/>
          </a:bodyPr>
          <a:lstStyle/>
          <a:p>
            <a:r>
              <a:rPr lang="fi-FI" sz="3200" dirty="0" smtClean="0"/>
              <a:t>Muista herkkä työote, perheet ovat erilaisia.</a:t>
            </a:r>
          </a:p>
          <a:p>
            <a:r>
              <a:rPr lang="fi-FI" sz="3200" dirty="0" smtClean="0"/>
              <a:t>Ota oma persoona mukaan.</a:t>
            </a:r>
          </a:p>
          <a:p>
            <a:r>
              <a:rPr lang="fi-FI" sz="3200" dirty="0" smtClean="0"/>
              <a:t>Kuuntele lasta ja perhettä – muista empaattisuus, kohtaaminen ja aito välittäminen.</a:t>
            </a:r>
          </a:p>
          <a:p>
            <a:r>
              <a:rPr lang="fi-FI" sz="3200" dirty="0" smtClean="0"/>
              <a:t>Tunne omat rajasi.</a:t>
            </a:r>
          </a:p>
          <a:p>
            <a:r>
              <a:rPr lang="fi-FI" sz="3200" dirty="0" smtClean="0"/>
              <a:t>Kysy vanhempien jaksamisesta ja tuen </a:t>
            </a:r>
            <a:r>
              <a:rPr lang="fi-FI" sz="3200" dirty="0" smtClean="0"/>
              <a:t>tarpeesta (erikseen huolen puheeksi ottamismateriaali).</a:t>
            </a:r>
            <a:endParaRPr lang="fi-FI" sz="3200" dirty="0" smtClean="0"/>
          </a:p>
          <a:p>
            <a:r>
              <a:rPr lang="fi-FI" sz="3200" dirty="0" smtClean="0"/>
              <a:t>Vahvista omaa osaamistasi.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322717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rkkaus">
  <a:themeElements>
    <a:clrScheme name="Kirkkaus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rkka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1939</TotalTime>
  <Words>659</Words>
  <Application>Microsoft Office PowerPoint</Application>
  <PresentationFormat>Näytössä katseltava diaesitys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9" baseType="lpstr">
      <vt:lpstr>Arial</vt:lpstr>
      <vt:lpstr>Kirkkaus</vt:lpstr>
      <vt:lpstr>PowerPoint-esitys</vt:lpstr>
      <vt:lpstr>PowerPoint-esitys</vt:lpstr>
      <vt:lpstr>PowerPoint-esitys</vt:lpstr>
      <vt:lpstr>Turvalliset aikuiset</vt:lpstr>
      <vt:lpstr> Ratkaisukeskeisiä lähestymistapoja perheen ja verkostojen kanssa työskenneltäessä</vt:lpstr>
      <vt:lpstr>PowerPoint-esitys</vt:lpstr>
      <vt:lpstr> Turvallisena aikuisena perheiden kanssa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Käyttäjä</dc:creator>
  <cp:lastModifiedBy>Arja Toivonen</cp:lastModifiedBy>
  <cp:revision>193</cp:revision>
  <dcterms:created xsi:type="dcterms:W3CDTF">2015-04-11T13:56:56Z</dcterms:created>
  <dcterms:modified xsi:type="dcterms:W3CDTF">2016-04-04T09:05:38Z</dcterms:modified>
</cp:coreProperties>
</file>