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88" r:id="rId9"/>
    <p:sldId id="261" r:id="rId10"/>
    <p:sldId id="263" r:id="rId11"/>
    <p:sldId id="291" r:id="rId12"/>
    <p:sldId id="292" r:id="rId13"/>
    <p:sldId id="293" r:id="rId14"/>
    <p:sldId id="294" r:id="rId15"/>
    <p:sldId id="295" r:id="rId16"/>
    <p:sldId id="262" r:id="rId17"/>
    <p:sldId id="26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9A700-EC32-4C62-A28E-6B4FC305377F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9FDEF-B0C3-4F6B-9FE5-F6DCCE6FB7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1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>
            <a:extLst>
              <a:ext uri="{FF2B5EF4-FFF2-40B4-BE49-F238E27FC236}">
                <a16:creationId xmlns:a16="http://schemas.microsoft.com/office/drawing/2014/main" id="{7515EC43-7801-4E7F-8486-CE5A8E4962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Huomautusten paikkamerkki 2">
            <a:extLst>
              <a:ext uri="{FF2B5EF4-FFF2-40B4-BE49-F238E27FC236}">
                <a16:creationId xmlns:a16="http://schemas.microsoft.com/office/drawing/2014/main" id="{2F311137-7A21-4B5F-97FF-6B93A551A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5604" name="Dian numeron paikkamerkki 3">
            <a:extLst>
              <a:ext uri="{FF2B5EF4-FFF2-40B4-BE49-F238E27FC236}">
                <a16:creationId xmlns:a16="http://schemas.microsoft.com/office/drawing/2014/main" id="{AB7440CF-06D3-4D6E-8C4B-EAEB91CDB0A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31F5FD0-FF3C-4CEA-830B-67D8576891D2}" type="slidenum">
              <a:rPr lang="fi-FI" altLang="fi-FI" sz="1200"/>
              <a:pPr algn="r" eaLnBrk="1" hangingPunct="1"/>
              <a:t>8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kuvan paikkamerkki 1">
            <a:extLst>
              <a:ext uri="{FF2B5EF4-FFF2-40B4-BE49-F238E27FC236}">
                <a16:creationId xmlns:a16="http://schemas.microsoft.com/office/drawing/2014/main" id="{63AFD149-39F2-4536-8E19-988F24C6F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Huomautusten paikkamerkki 2">
            <a:extLst>
              <a:ext uri="{FF2B5EF4-FFF2-40B4-BE49-F238E27FC236}">
                <a16:creationId xmlns:a16="http://schemas.microsoft.com/office/drawing/2014/main" id="{6FBE040E-23A4-4781-892E-06B580C63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7652" name="Dian numeron paikkamerkki 3">
            <a:extLst>
              <a:ext uri="{FF2B5EF4-FFF2-40B4-BE49-F238E27FC236}">
                <a16:creationId xmlns:a16="http://schemas.microsoft.com/office/drawing/2014/main" id="{E720E402-2851-4B21-9598-317B8EC8BBB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386864B-49EA-406E-8333-D21FCAF289D3}" type="slidenum">
              <a:rPr lang="fi-FI" altLang="fi-FI" sz="1200"/>
              <a:pPr algn="r" eaLnBrk="1" hangingPunct="1"/>
              <a:t>11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>
            <a:extLst>
              <a:ext uri="{FF2B5EF4-FFF2-40B4-BE49-F238E27FC236}">
                <a16:creationId xmlns:a16="http://schemas.microsoft.com/office/drawing/2014/main" id="{66803963-B71B-4B92-B198-BF1F535FD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Huomautusten paikkamerkki 2">
            <a:extLst>
              <a:ext uri="{FF2B5EF4-FFF2-40B4-BE49-F238E27FC236}">
                <a16:creationId xmlns:a16="http://schemas.microsoft.com/office/drawing/2014/main" id="{328F778E-85EE-4A34-9A33-75097CE3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8676" name="Dian numeron paikkamerkki 3">
            <a:extLst>
              <a:ext uri="{FF2B5EF4-FFF2-40B4-BE49-F238E27FC236}">
                <a16:creationId xmlns:a16="http://schemas.microsoft.com/office/drawing/2014/main" id="{4D08CE38-959D-475E-A97A-37B17B20D4A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FF14873-836A-4A86-A144-ED59AD9E2751}" type="slidenum">
              <a:rPr lang="fi-FI" altLang="fi-FI" sz="1200"/>
              <a:pPr algn="r" eaLnBrk="1" hangingPunct="1"/>
              <a:t>12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>
            <a:extLst>
              <a:ext uri="{FF2B5EF4-FFF2-40B4-BE49-F238E27FC236}">
                <a16:creationId xmlns:a16="http://schemas.microsoft.com/office/drawing/2014/main" id="{767CAF88-80C9-4161-A5A2-16D203230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Huomautusten paikkamerkki 2">
            <a:extLst>
              <a:ext uri="{FF2B5EF4-FFF2-40B4-BE49-F238E27FC236}">
                <a16:creationId xmlns:a16="http://schemas.microsoft.com/office/drawing/2014/main" id="{41185016-8695-44CA-A9A7-A766A80C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29700" name="Dian numeron paikkamerkki 3">
            <a:extLst>
              <a:ext uri="{FF2B5EF4-FFF2-40B4-BE49-F238E27FC236}">
                <a16:creationId xmlns:a16="http://schemas.microsoft.com/office/drawing/2014/main" id="{3BAF4190-F35A-46DF-8AFE-18C391F57A6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770190-3B4B-4174-86E3-510BCA25A5B0}" type="slidenum">
              <a:rPr lang="fi-FI" altLang="fi-FI" sz="1200"/>
              <a:pPr algn="r" eaLnBrk="1" hangingPunct="1"/>
              <a:t>13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kuvan paikkamerkki 1">
            <a:extLst>
              <a:ext uri="{FF2B5EF4-FFF2-40B4-BE49-F238E27FC236}">
                <a16:creationId xmlns:a16="http://schemas.microsoft.com/office/drawing/2014/main" id="{8989E921-5FB0-4C25-AD3A-B61140300E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Huomautusten paikkamerkki 2">
            <a:extLst>
              <a:ext uri="{FF2B5EF4-FFF2-40B4-BE49-F238E27FC236}">
                <a16:creationId xmlns:a16="http://schemas.microsoft.com/office/drawing/2014/main" id="{8F739805-F075-4EE6-8850-143907B8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0724" name="Dian numeron paikkamerkki 3">
            <a:extLst>
              <a:ext uri="{FF2B5EF4-FFF2-40B4-BE49-F238E27FC236}">
                <a16:creationId xmlns:a16="http://schemas.microsoft.com/office/drawing/2014/main" id="{E570FD63-FB6C-4A36-B068-9E7AE49302A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473BE4-C806-4429-BC0C-D0766BCC1C39}" type="slidenum">
              <a:rPr lang="fi-FI" altLang="fi-FI" sz="1200"/>
              <a:pPr algn="r" eaLnBrk="1" hangingPunct="1"/>
              <a:t>14</a:t>
            </a:fld>
            <a:endParaRPr lang="fi-FI" altLang="fi-FI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>
            <a:extLst>
              <a:ext uri="{FF2B5EF4-FFF2-40B4-BE49-F238E27FC236}">
                <a16:creationId xmlns:a16="http://schemas.microsoft.com/office/drawing/2014/main" id="{58210C80-05C2-415F-A523-B0DC700A4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Huomautusten paikkamerkki 2">
            <a:extLst>
              <a:ext uri="{FF2B5EF4-FFF2-40B4-BE49-F238E27FC236}">
                <a16:creationId xmlns:a16="http://schemas.microsoft.com/office/drawing/2014/main" id="{23156811-CEF4-48F1-ADA5-09B712A6D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31748" name="Dian numeron paikkamerkki 3">
            <a:extLst>
              <a:ext uri="{FF2B5EF4-FFF2-40B4-BE49-F238E27FC236}">
                <a16:creationId xmlns:a16="http://schemas.microsoft.com/office/drawing/2014/main" id="{D06C1F7E-481C-43FB-A8E1-96542DE0355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653E5A-130F-49FF-9B70-5EA1E63C05D0}" type="slidenum">
              <a:rPr lang="fi-FI" altLang="fi-FI" sz="1200"/>
              <a:pPr algn="r" eaLnBrk="1" hangingPunct="1"/>
              <a:t>15</a:t>
            </a:fld>
            <a:endParaRPr lang="fi-FI" altLang="fi-FI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48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5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14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3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64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85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89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81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36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41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76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A83D-9BD1-45EE-B13E-3B6AFD37BED5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28FB-C0A0-497E-9D1C-926BB5B203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36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ldPgEfAHI" TargetMode="External"/><Relationship Id="rId2" Type="http://schemas.openxmlformats.org/officeDocument/2006/relationships/hyperlink" Target="https://opetus.tv/biologia/solubiologia-ja-perinnollisyys/mitoosi/?fbclid=IwAR3uAob-mrUW_FnE_5pD3Uk8eHy_0NCL-21WGdmK9f-q5rNnH2gum8ZaZZ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SOLUJEN LISÄÄNTYMINEN JA MITOOSI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2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84" y="188640"/>
            <a:ext cx="3960508" cy="65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4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C77-3BA2-425D-9CF8-51484C14D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00050"/>
            <a:ext cx="8229600" cy="1084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fi-FI" sz="3200" dirty="0"/>
            </a:br>
            <a:br>
              <a:rPr lang="fi-FI" sz="3200" dirty="0"/>
            </a:br>
            <a:r>
              <a:rPr lang="fi-FI" dirty="0"/>
              <a:t>MITOOSIN VAIHEET</a:t>
            </a:r>
            <a:br>
              <a:rPr lang="fi-FI" sz="3200" dirty="0"/>
            </a:br>
            <a:br>
              <a:rPr lang="fi-FI" sz="3200" dirty="0"/>
            </a:br>
            <a:r>
              <a:rPr lang="fi-FI" sz="4000" dirty="0"/>
              <a:t>1. PROFAASI (Esivaihe)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7642CD33-C48E-46D6-8868-CF22E53A9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571750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Kromatiinirihmat pakkautuvat.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E9332080-647A-4CC1-B8AF-7178CC048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221163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Sukkularihmat alkavat muodostua.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3A794687-430E-48FD-9E74-FA7AC2D7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30066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Tumajyvänen häviää.</a:t>
            </a: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F707BB79-972E-438B-9B8B-17560B37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500438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Tumakotelo pilkkoutuu.</a:t>
            </a:r>
          </a:p>
        </p:txBody>
      </p:sp>
      <p:grpSp>
        <p:nvGrpSpPr>
          <p:cNvPr id="17415" name="Group 60">
            <a:extLst>
              <a:ext uri="{FF2B5EF4-FFF2-40B4-BE49-F238E27FC236}">
                <a16:creationId xmlns:a16="http://schemas.microsoft.com/office/drawing/2014/main" id="{E2607A1C-74F8-466F-85B1-7CC6C2E0EA2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429000"/>
            <a:ext cx="4176712" cy="2663825"/>
            <a:chOff x="567" y="2160"/>
            <a:chExt cx="2631" cy="1678"/>
          </a:xfrm>
        </p:grpSpPr>
        <p:sp>
          <p:nvSpPr>
            <p:cNvPr id="17416" name="Oval 8">
              <a:extLst>
                <a:ext uri="{FF2B5EF4-FFF2-40B4-BE49-F238E27FC236}">
                  <a16:creationId xmlns:a16="http://schemas.microsoft.com/office/drawing/2014/main" id="{6766A8CA-DF3E-4972-8B4B-CA0AEFF77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160"/>
              <a:ext cx="2631" cy="167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7417" name="Oval 49">
              <a:extLst>
                <a:ext uri="{FF2B5EF4-FFF2-40B4-BE49-F238E27FC236}">
                  <a16:creationId xmlns:a16="http://schemas.microsoft.com/office/drawing/2014/main" id="{D643FE9B-3ED2-46AB-9822-4EC07B553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432"/>
              <a:ext cx="1225" cy="1134"/>
            </a:xfrm>
            <a:prstGeom prst="ellipse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grpSp>
          <p:nvGrpSpPr>
            <p:cNvPr id="17418" name="Group 30">
              <a:extLst>
                <a:ext uri="{FF2B5EF4-FFF2-40B4-BE49-F238E27FC236}">
                  <a16:creationId xmlns:a16="http://schemas.microsoft.com/office/drawing/2014/main" id="{123451B7-292B-4ED7-84BA-291432D55A3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55" y="2795"/>
              <a:ext cx="17" cy="218"/>
              <a:chOff x="4196" y="2024"/>
              <a:chExt cx="90" cy="408"/>
            </a:xfrm>
          </p:grpSpPr>
          <p:sp>
            <p:nvSpPr>
              <p:cNvPr id="17428" name="AutoShape 31">
                <a:extLst>
                  <a:ext uri="{FF2B5EF4-FFF2-40B4-BE49-F238E27FC236}">
                    <a16:creationId xmlns:a16="http://schemas.microsoft.com/office/drawing/2014/main" id="{AA33D5E1-9EFF-424D-A0DF-C8B17117A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30241">
                <a:off x="4196" y="2024"/>
                <a:ext cx="90" cy="40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17429" name="AutoShape 32">
                <a:extLst>
                  <a:ext uri="{FF2B5EF4-FFF2-40B4-BE49-F238E27FC236}">
                    <a16:creationId xmlns:a16="http://schemas.microsoft.com/office/drawing/2014/main" id="{99107D2E-48AA-4747-B133-36740E066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62342">
                <a:off x="4196" y="2024"/>
                <a:ext cx="90" cy="40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</p:grpSp>
        <p:grpSp>
          <p:nvGrpSpPr>
            <p:cNvPr id="17419" name="Group 50">
              <a:extLst>
                <a:ext uri="{FF2B5EF4-FFF2-40B4-BE49-F238E27FC236}">
                  <a16:creationId xmlns:a16="http://schemas.microsoft.com/office/drawing/2014/main" id="{E709A40A-89AA-41C3-B1CE-CDEF015265A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927" y="2659"/>
              <a:ext cx="17" cy="218"/>
              <a:chOff x="4196" y="2024"/>
              <a:chExt cx="90" cy="408"/>
            </a:xfrm>
          </p:grpSpPr>
          <p:sp>
            <p:nvSpPr>
              <p:cNvPr id="17426" name="AutoShape 51">
                <a:extLst>
                  <a:ext uri="{FF2B5EF4-FFF2-40B4-BE49-F238E27FC236}">
                    <a16:creationId xmlns:a16="http://schemas.microsoft.com/office/drawing/2014/main" id="{9050FC28-EB46-44A4-BE93-E12628FE2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30241">
                <a:off x="4196" y="2024"/>
                <a:ext cx="90" cy="40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17427" name="AutoShape 52">
                <a:extLst>
                  <a:ext uri="{FF2B5EF4-FFF2-40B4-BE49-F238E27FC236}">
                    <a16:creationId xmlns:a16="http://schemas.microsoft.com/office/drawing/2014/main" id="{782CDAF1-859B-4B8F-BB3E-405AE91EC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62342">
                <a:off x="4196" y="2024"/>
                <a:ext cx="90" cy="408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</p:grpSp>
        <p:grpSp>
          <p:nvGrpSpPr>
            <p:cNvPr id="17420" name="Group 53">
              <a:extLst>
                <a:ext uri="{FF2B5EF4-FFF2-40B4-BE49-F238E27FC236}">
                  <a16:creationId xmlns:a16="http://schemas.microsoft.com/office/drawing/2014/main" id="{22DDB92D-827F-465A-BB14-B3A327C2DDE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837" y="2976"/>
              <a:ext cx="17" cy="218"/>
              <a:chOff x="4196" y="2024"/>
              <a:chExt cx="90" cy="408"/>
            </a:xfrm>
          </p:grpSpPr>
          <p:sp>
            <p:nvSpPr>
              <p:cNvPr id="17424" name="AutoShape 54">
                <a:extLst>
                  <a:ext uri="{FF2B5EF4-FFF2-40B4-BE49-F238E27FC236}">
                    <a16:creationId xmlns:a16="http://schemas.microsoft.com/office/drawing/2014/main" id="{EFBB82AF-3DDE-4C21-93AC-F4D7B24D7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30241">
                <a:off x="4196" y="2024"/>
                <a:ext cx="90" cy="408"/>
              </a:xfrm>
              <a:prstGeom prst="flowChartTerminator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17425" name="AutoShape 55">
                <a:extLst>
                  <a:ext uri="{FF2B5EF4-FFF2-40B4-BE49-F238E27FC236}">
                    <a16:creationId xmlns:a16="http://schemas.microsoft.com/office/drawing/2014/main" id="{56B3D390-B5F6-46D9-A3CE-428B632B3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62342">
                <a:off x="4196" y="2024"/>
                <a:ext cx="90" cy="408"/>
              </a:xfrm>
              <a:prstGeom prst="flowChartTerminator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</p:grpSp>
        <p:grpSp>
          <p:nvGrpSpPr>
            <p:cNvPr id="17421" name="Group 57">
              <a:extLst>
                <a:ext uri="{FF2B5EF4-FFF2-40B4-BE49-F238E27FC236}">
                  <a16:creationId xmlns:a16="http://schemas.microsoft.com/office/drawing/2014/main" id="{3EA48B5B-81BB-4235-9873-47F9056CE6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018" y="3022"/>
              <a:ext cx="17" cy="218"/>
              <a:chOff x="4196" y="2024"/>
              <a:chExt cx="90" cy="408"/>
            </a:xfrm>
          </p:grpSpPr>
          <p:sp>
            <p:nvSpPr>
              <p:cNvPr id="17422" name="AutoShape 58">
                <a:extLst>
                  <a:ext uri="{FF2B5EF4-FFF2-40B4-BE49-F238E27FC236}">
                    <a16:creationId xmlns:a16="http://schemas.microsoft.com/office/drawing/2014/main" id="{985D4951-6609-4790-8A63-367238F33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930241">
                <a:off x="4196" y="2024"/>
                <a:ext cx="90" cy="408"/>
              </a:xfrm>
              <a:prstGeom prst="flowChartTerminator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17423" name="AutoShape 59">
                <a:extLst>
                  <a:ext uri="{FF2B5EF4-FFF2-40B4-BE49-F238E27FC236}">
                    <a16:creationId xmlns:a16="http://schemas.microsoft.com/office/drawing/2014/main" id="{487C8E0C-D1BC-450E-A411-1417AF30F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362342">
                <a:off x="4196" y="2024"/>
                <a:ext cx="90" cy="408"/>
              </a:xfrm>
              <a:prstGeom prst="flowChartTerminator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B4D210C-29FA-497D-BFB1-C3B30C68199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2. METAFAASI (Keskivaihe)</a:t>
            </a: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5D6B972D-896E-4A47-892E-E153C8C8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00213"/>
            <a:ext cx="2592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Sukkularihmat kiinnittyvät kromosomien sentromeerikohtiin.</a:t>
            </a: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744AFA55-9EA4-4417-8034-4C493B63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44900"/>
            <a:ext cx="2592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Sukkularihmat vetävät kromosomit solun keskitasoon.</a:t>
            </a:r>
          </a:p>
        </p:txBody>
      </p:sp>
      <p:grpSp>
        <p:nvGrpSpPr>
          <p:cNvPr id="18437" name="Group 36">
            <a:extLst>
              <a:ext uri="{FF2B5EF4-FFF2-40B4-BE49-F238E27FC236}">
                <a16:creationId xmlns:a16="http://schemas.microsoft.com/office/drawing/2014/main" id="{A3539E68-0C25-42DE-B819-4CB14076439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492375"/>
            <a:ext cx="4176713" cy="2663825"/>
            <a:chOff x="567" y="2160"/>
            <a:chExt cx="2631" cy="1678"/>
          </a:xfrm>
        </p:grpSpPr>
        <p:sp>
          <p:nvSpPr>
            <p:cNvPr id="18438" name="Oval 7">
              <a:extLst>
                <a:ext uri="{FF2B5EF4-FFF2-40B4-BE49-F238E27FC236}">
                  <a16:creationId xmlns:a16="http://schemas.microsoft.com/office/drawing/2014/main" id="{A9126B66-16FF-4D3E-AA06-92EDD78F6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160"/>
              <a:ext cx="2631" cy="167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39" name="Oval 14">
              <a:extLst>
                <a:ext uri="{FF2B5EF4-FFF2-40B4-BE49-F238E27FC236}">
                  <a16:creationId xmlns:a16="http://schemas.microsoft.com/office/drawing/2014/main" id="{3ED0212D-EF76-4A36-9888-2297D1C83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2976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40" name="Oval 15">
              <a:extLst>
                <a:ext uri="{FF2B5EF4-FFF2-40B4-BE49-F238E27FC236}">
                  <a16:creationId xmlns:a16="http://schemas.microsoft.com/office/drawing/2014/main" id="{AD2ECFFA-65C9-4BB2-A2BE-4A0B0017C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976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41" name="AutoShape 16">
              <a:extLst>
                <a:ext uri="{FF2B5EF4-FFF2-40B4-BE49-F238E27FC236}">
                  <a16:creationId xmlns:a16="http://schemas.microsoft.com/office/drawing/2014/main" id="{1D106281-8B0F-4D62-802B-1EDA3D421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341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42" name="AutoShape 17">
              <a:extLst>
                <a:ext uri="{FF2B5EF4-FFF2-40B4-BE49-F238E27FC236}">
                  <a16:creationId xmlns:a16="http://schemas.microsoft.com/office/drawing/2014/main" id="{7372ECC6-7E5E-4314-B2C8-DAE632122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704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43" name="AutoShape 18">
              <a:extLst>
                <a:ext uri="{FF2B5EF4-FFF2-40B4-BE49-F238E27FC236}">
                  <a16:creationId xmlns:a16="http://schemas.microsoft.com/office/drawing/2014/main" id="{BDF9DA6A-48C5-4158-8B49-2B6E240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385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44" name="AutoShape 19">
              <a:extLst>
                <a:ext uri="{FF2B5EF4-FFF2-40B4-BE49-F238E27FC236}">
                  <a16:creationId xmlns:a16="http://schemas.microsoft.com/office/drawing/2014/main" id="{477A2860-5D3C-4604-AFFB-CED32FF49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976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45" name="Arc 24">
              <a:extLst>
                <a:ext uri="{FF2B5EF4-FFF2-40B4-BE49-F238E27FC236}">
                  <a16:creationId xmlns:a16="http://schemas.microsoft.com/office/drawing/2014/main" id="{27350768-B813-44FE-A966-450693348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523"/>
              <a:ext cx="1043" cy="453"/>
            </a:xfrm>
            <a:custGeom>
              <a:avLst/>
              <a:gdLst>
                <a:gd name="T0" fmla="*/ 0 w 21600"/>
                <a:gd name="T1" fmla="*/ 0 h 21600"/>
                <a:gd name="T2" fmla="*/ 1043 w 21600"/>
                <a:gd name="T3" fmla="*/ 453 h 21600"/>
                <a:gd name="T4" fmla="*/ 0 w 21600"/>
                <a:gd name="T5" fmla="*/ 45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46" name="Arc 25">
              <a:extLst>
                <a:ext uri="{FF2B5EF4-FFF2-40B4-BE49-F238E27FC236}">
                  <a16:creationId xmlns:a16="http://schemas.microsoft.com/office/drawing/2014/main" id="{AB34E28B-3816-410A-AE6A-DFDF71E0DB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3" y="2523"/>
              <a:ext cx="1134" cy="453"/>
            </a:xfrm>
            <a:custGeom>
              <a:avLst/>
              <a:gdLst>
                <a:gd name="T0" fmla="*/ 0 w 21600"/>
                <a:gd name="T1" fmla="*/ 0 h 21600"/>
                <a:gd name="T2" fmla="*/ 1134 w 21600"/>
                <a:gd name="T3" fmla="*/ 453 h 21600"/>
                <a:gd name="T4" fmla="*/ 0 w 21600"/>
                <a:gd name="T5" fmla="*/ 45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47" name="Arc 26">
              <a:extLst>
                <a:ext uri="{FF2B5EF4-FFF2-40B4-BE49-F238E27FC236}">
                  <a16:creationId xmlns:a16="http://schemas.microsoft.com/office/drawing/2014/main" id="{F18B8136-984E-4A17-8283-38F957C6B9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7" y="2931"/>
              <a:ext cx="1134" cy="45"/>
            </a:xfrm>
            <a:custGeom>
              <a:avLst/>
              <a:gdLst>
                <a:gd name="T0" fmla="*/ 0 w 21600"/>
                <a:gd name="T1" fmla="*/ 0 h 21600"/>
                <a:gd name="T2" fmla="*/ 1134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48" name="Arc 27">
              <a:extLst>
                <a:ext uri="{FF2B5EF4-FFF2-40B4-BE49-F238E27FC236}">
                  <a16:creationId xmlns:a16="http://schemas.microsoft.com/office/drawing/2014/main" id="{D94C8E4E-19C1-458B-BF97-148AF34B2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2931"/>
              <a:ext cx="1088" cy="45"/>
            </a:xfrm>
            <a:custGeom>
              <a:avLst/>
              <a:gdLst>
                <a:gd name="T0" fmla="*/ 0 w 21600"/>
                <a:gd name="T1" fmla="*/ 0 h 21600"/>
                <a:gd name="T2" fmla="*/ 1088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49" name="Arc 28">
              <a:extLst>
                <a:ext uri="{FF2B5EF4-FFF2-40B4-BE49-F238E27FC236}">
                  <a16:creationId xmlns:a16="http://schemas.microsoft.com/office/drawing/2014/main" id="{E283B5FE-7C47-43D7-8A92-8E30584B806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57" y="2931"/>
              <a:ext cx="1225" cy="227"/>
            </a:xfrm>
            <a:custGeom>
              <a:avLst/>
              <a:gdLst>
                <a:gd name="T0" fmla="*/ 0 w 21600"/>
                <a:gd name="T1" fmla="*/ 0 h 21600"/>
                <a:gd name="T2" fmla="*/ 1225 w 21600"/>
                <a:gd name="T3" fmla="*/ 227 h 21600"/>
                <a:gd name="T4" fmla="*/ 0 w 21600"/>
                <a:gd name="T5" fmla="*/ 2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50" name="Arc 29">
              <a:extLst>
                <a:ext uri="{FF2B5EF4-FFF2-40B4-BE49-F238E27FC236}">
                  <a16:creationId xmlns:a16="http://schemas.microsoft.com/office/drawing/2014/main" id="{8303D9B3-95CA-47A9-AECA-E0747C5C085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27" y="2976"/>
              <a:ext cx="998" cy="182"/>
            </a:xfrm>
            <a:custGeom>
              <a:avLst/>
              <a:gdLst>
                <a:gd name="T0" fmla="*/ 0 w 21600"/>
                <a:gd name="T1" fmla="*/ 0 h 21600"/>
                <a:gd name="T2" fmla="*/ 998 w 21600"/>
                <a:gd name="T3" fmla="*/ 182 h 21600"/>
                <a:gd name="T4" fmla="*/ 0 w 21600"/>
                <a:gd name="T5" fmla="*/ 18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51" name="Arc 30">
              <a:extLst>
                <a:ext uri="{FF2B5EF4-FFF2-40B4-BE49-F238E27FC236}">
                  <a16:creationId xmlns:a16="http://schemas.microsoft.com/office/drawing/2014/main" id="{9C4BAD0E-8647-4392-8040-763A62866DB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703" y="2931"/>
              <a:ext cx="1134" cy="635"/>
            </a:xfrm>
            <a:custGeom>
              <a:avLst/>
              <a:gdLst>
                <a:gd name="T0" fmla="*/ 0 w 21600"/>
                <a:gd name="T1" fmla="*/ 0 h 21600"/>
                <a:gd name="T2" fmla="*/ 1134 w 21600"/>
                <a:gd name="T3" fmla="*/ 635 h 21600"/>
                <a:gd name="T4" fmla="*/ 0 w 21600"/>
                <a:gd name="T5" fmla="*/ 63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52" name="Arc 31">
              <a:extLst>
                <a:ext uri="{FF2B5EF4-FFF2-40B4-BE49-F238E27FC236}">
                  <a16:creationId xmlns:a16="http://schemas.microsoft.com/office/drawing/2014/main" id="{F8E6D7BD-5960-4DCA-A45C-9E52F10E5F0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882" y="2976"/>
              <a:ext cx="1043" cy="590"/>
            </a:xfrm>
            <a:custGeom>
              <a:avLst/>
              <a:gdLst>
                <a:gd name="T0" fmla="*/ 0 w 21600"/>
                <a:gd name="T1" fmla="*/ 0 h 21600"/>
                <a:gd name="T2" fmla="*/ 1043 w 21600"/>
                <a:gd name="T3" fmla="*/ 590 h 21600"/>
                <a:gd name="T4" fmla="*/ 0 w 21600"/>
                <a:gd name="T5" fmla="*/ 5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8453" name="AutoShape 32">
              <a:extLst>
                <a:ext uri="{FF2B5EF4-FFF2-40B4-BE49-F238E27FC236}">
                  <a16:creationId xmlns:a16="http://schemas.microsoft.com/office/drawing/2014/main" id="{F520E3B1-CC86-4499-B2DD-3631E395DC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5069">
              <a:off x="1791" y="2705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54" name="AutoShape 33">
              <a:extLst>
                <a:ext uri="{FF2B5EF4-FFF2-40B4-BE49-F238E27FC236}">
                  <a16:creationId xmlns:a16="http://schemas.microsoft.com/office/drawing/2014/main" id="{5EB79850-8352-40BF-B10E-2FD1B73E3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5069">
              <a:off x="1837" y="3385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55" name="AutoShape 34">
              <a:extLst>
                <a:ext uri="{FF2B5EF4-FFF2-40B4-BE49-F238E27FC236}">
                  <a16:creationId xmlns:a16="http://schemas.microsoft.com/office/drawing/2014/main" id="{BD9C92B0-9A17-4271-B751-6EEDF800EE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6645">
              <a:off x="1882" y="2976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8456" name="AutoShape 35">
              <a:extLst>
                <a:ext uri="{FF2B5EF4-FFF2-40B4-BE49-F238E27FC236}">
                  <a16:creationId xmlns:a16="http://schemas.microsoft.com/office/drawing/2014/main" id="{F04FEF86-1A71-4909-81B7-6E4C086E1D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67762">
              <a:off x="1837" y="2341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DD6BC5B-BE82-466C-9BED-5D363FB2EF6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3. ANAFAASI (Jälkivaihe)</a:t>
            </a:r>
          </a:p>
        </p:txBody>
      </p:sp>
      <p:sp>
        <p:nvSpPr>
          <p:cNvPr id="19459" name="Text Box 6">
            <a:extLst>
              <a:ext uri="{FF2B5EF4-FFF2-40B4-BE49-F238E27FC236}">
                <a16:creationId xmlns:a16="http://schemas.microsoft.com/office/drawing/2014/main" id="{DA7FDCCC-5411-4BCF-A25E-4193FE87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060575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Sisarkromatidit irtoavat toisistaan.</a:t>
            </a:r>
          </a:p>
        </p:txBody>
      </p:sp>
      <p:sp>
        <p:nvSpPr>
          <p:cNvPr id="19460" name="Text Box 7">
            <a:extLst>
              <a:ext uri="{FF2B5EF4-FFF2-40B4-BE49-F238E27FC236}">
                <a16:creationId xmlns:a16="http://schemas.microsoft.com/office/drawing/2014/main" id="{8349C938-A662-41BA-9FED-AB4288F1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357563"/>
            <a:ext cx="25923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Sukkularihmat vetävät tytärkromosomit solun vastakkaisille puolille.</a:t>
            </a:r>
          </a:p>
        </p:txBody>
      </p:sp>
      <p:grpSp>
        <p:nvGrpSpPr>
          <p:cNvPr id="19461" name="Group 39">
            <a:extLst>
              <a:ext uri="{FF2B5EF4-FFF2-40B4-BE49-F238E27FC236}">
                <a16:creationId xmlns:a16="http://schemas.microsoft.com/office/drawing/2014/main" id="{4DE91C77-DD6A-4DF5-9953-877966E76BE4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205038"/>
            <a:ext cx="4176712" cy="2663825"/>
            <a:chOff x="884" y="1298"/>
            <a:chExt cx="2631" cy="1678"/>
          </a:xfrm>
        </p:grpSpPr>
        <p:sp>
          <p:nvSpPr>
            <p:cNvPr id="19462" name="Oval 20">
              <a:extLst>
                <a:ext uri="{FF2B5EF4-FFF2-40B4-BE49-F238E27FC236}">
                  <a16:creationId xmlns:a16="http://schemas.microsoft.com/office/drawing/2014/main" id="{2B2B8236-C03A-4C3F-8298-5A0E53A27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298"/>
              <a:ext cx="2631" cy="167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3" name="Oval 21">
              <a:extLst>
                <a:ext uri="{FF2B5EF4-FFF2-40B4-BE49-F238E27FC236}">
                  <a16:creationId xmlns:a16="http://schemas.microsoft.com/office/drawing/2014/main" id="{D17E2F45-6E93-4288-BC0A-5771A3085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" y="211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4" name="Oval 22">
              <a:extLst>
                <a:ext uri="{FF2B5EF4-FFF2-40B4-BE49-F238E27FC236}">
                  <a16:creationId xmlns:a16="http://schemas.microsoft.com/office/drawing/2014/main" id="{AD57553B-24B9-47E8-B41C-D75940DAA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14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5" name="AutoShape 23">
              <a:extLst>
                <a:ext uri="{FF2B5EF4-FFF2-40B4-BE49-F238E27FC236}">
                  <a16:creationId xmlns:a16="http://schemas.microsoft.com/office/drawing/2014/main" id="{FE4CC426-E1ED-4B8B-8202-97D158F54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80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6" name="AutoShape 24">
              <a:extLst>
                <a:ext uri="{FF2B5EF4-FFF2-40B4-BE49-F238E27FC236}">
                  <a16:creationId xmlns:a16="http://schemas.microsoft.com/office/drawing/2014/main" id="{975497BF-F015-469D-ACE9-F337BEC9F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797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7" name="AutoShape 25">
              <a:extLst>
                <a:ext uri="{FF2B5EF4-FFF2-40B4-BE49-F238E27FC236}">
                  <a16:creationId xmlns:a16="http://schemas.microsoft.com/office/drawing/2014/main" id="{A960E728-DF9B-4A2C-81B7-2020A208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2523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8" name="AutoShape 26">
              <a:extLst>
                <a:ext uri="{FF2B5EF4-FFF2-40B4-BE49-F238E27FC236}">
                  <a16:creationId xmlns:a16="http://schemas.microsoft.com/office/drawing/2014/main" id="{5D72107C-540B-4371-B54F-1E811FDDB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60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69" name="Arc 27">
              <a:extLst>
                <a:ext uri="{FF2B5EF4-FFF2-40B4-BE49-F238E27FC236}">
                  <a16:creationId xmlns:a16="http://schemas.microsoft.com/office/drawing/2014/main" id="{ADF3636F-34C5-45C7-A621-7E7BB863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663"/>
              <a:ext cx="1043" cy="451"/>
            </a:xfrm>
            <a:custGeom>
              <a:avLst/>
              <a:gdLst>
                <a:gd name="T0" fmla="*/ 88 w 21600"/>
                <a:gd name="T1" fmla="*/ 0 h 21524"/>
                <a:gd name="T2" fmla="*/ 1043 w 21600"/>
                <a:gd name="T3" fmla="*/ 451 h 21524"/>
                <a:gd name="T4" fmla="*/ 0 w 21600"/>
                <a:gd name="T5" fmla="*/ 451 h 215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24" fill="none" extrusionOk="0">
                  <a:moveTo>
                    <a:pt x="1812" y="0"/>
                  </a:moveTo>
                  <a:cubicBezTo>
                    <a:pt x="12999" y="942"/>
                    <a:pt x="21600" y="10297"/>
                    <a:pt x="21600" y="21524"/>
                  </a:cubicBezTo>
                </a:path>
                <a:path w="21600" h="21524" stroke="0" extrusionOk="0">
                  <a:moveTo>
                    <a:pt x="1812" y="0"/>
                  </a:moveTo>
                  <a:cubicBezTo>
                    <a:pt x="12999" y="942"/>
                    <a:pt x="21600" y="10297"/>
                    <a:pt x="21600" y="21524"/>
                  </a:cubicBezTo>
                  <a:lnTo>
                    <a:pt x="0" y="21524"/>
                  </a:lnTo>
                  <a:lnTo>
                    <a:pt x="1812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0" name="Arc 28">
              <a:extLst>
                <a:ext uri="{FF2B5EF4-FFF2-40B4-BE49-F238E27FC236}">
                  <a16:creationId xmlns:a16="http://schemas.microsoft.com/office/drawing/2014/main" id="{974778C7-49AE-4FA0-A63B-B2E3204AAF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20" y="1663"/>
              <a:ext cx="1134" cy="452"/>
            </a:xfrm>
            <a:custGeom>
              <a:avLst/>
              <a:gdLst>
                <a:gd name="T0" fmla="*/ 61 w 21600"/>
                <a:gd name="T1" fmla="*/ 0 h 21569"/>
                <a:gd name="T2" fmla="*/ 1134 w 21600"/>
                <a:gd name="T3" fmla="*/ 452 h 21569"/>
                <a:gd name="T4" fmla="*/ 0 w 21600"/>
                <a:gd name="T5" fmla="*/ 452 h 215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69" fill="none" extrusionOk="0">
                  <a:moveTo>
                    <a:pt x="1162" y="0"/>
                  </a:moveTo>
                  <a:cubicBezTo>
                    <a:pt x="12623" y="618"/>
                    <a:pt x="21600" y="10091"/>
                    <a:pt x="21600" y="21569"/>
                  </a:cubicBezTo>
                </a:path>
                <a:path w="21600" h="21569" stroke="0" extrusionOk="0">
                  <a:moveTo>
                    <a:pt x="1162" y="0"/>
                  </a:moveTo>
                  <a:cubicBezTo>
                    <a:pt x="12623" y="618"/>
                    <a:pt x="21600" y="10091"/>
                    <a:pt x="21600" y="21569"/>
                  </a:cubicBezTo>
                  <a:lnTo>
                    <a:pt x="0" y="21569"/>
                  </a:lnTo>
                  <a:lnTo>
                    <a:pt x="1162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1" name="Arc 29">
              <a:extLst>
                <a:ext uri="{FF2B5EF4-FFF2-40B4-BE49-F238E27FC236}">
                  <a16:creationId xmlns:a16="http://schemas.microsoft.com/office/drawing/2014/main" id="{C4B12730-237D-4875-98FA-8F135F334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4" y="2070"/>
              <a:ext cx="1134" cy="45"/>
            </a:xfrm>
            <a:custGeom>
              <a:avLst/>
              <a:gdLst>
                <a:gd name="T0" fmla="*/ 82 w 21600"/>
                <a:gd name="T1" fmla="*/ 0 h 21544"/>
                <a:gd name="T2" fmla="*/ 1134 w 21600"/>
                <a:gd name="T3" fmla="*/ 45 h 21544"/>
                <a:gd name="T4" fmla="*/ 0 w 21600"/>
                <a:gd name="T5" fmla="*/ 45 h 21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44" fill="none" extrusionOk="0">
                  <a:moveTo>
                    <a:pt x="1557" y="0"/>
                  </a:moveTo>
                  <a:cubicBezTo>
                    <a:pt x="12853" y="817"/>
                    <a:pt x="21600" y="10219"/>
                    <a:pt x="21600" y="21544"/>
                  </a:cubicBezTo>
                </a:path>
                <a:path w="21600" h="21544" stroke="0" extrusionOk="0">
                  <a:moveTo>
                    <a:pt x="1557" y="0"/>
                  </a:moveTo>
                  <a:cubicBezTo>
                    <a:pt x="12853" y="817"/>
                    <a:pt x="21600" y="10219"/>
                    <a:pt x="21600" y="21544"/>
                  </a:cubicBezTo>
                  <a:lnTo>
                    <a:pt x="0" y="21544"/>
                  </a:lnTo>
                  <a:lnTo>
                    <a:pt x="1557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2" name="Arc 30">
              <a:extLst>
                <a:ext uri="{FF2B5EF4-FFF2-40B4-BE49-F238E27FC236}">
                  <a16:creationId xmlns:a16="http://schemas.microsoft.com/office/drawing/2014/main" id="{9F3BA1AA-CC73-41F6-BD43-94DA9E3E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069"/>
              <a:ext cx="952" cy="45"/>
            </a:xfrm>
            <a:custGeom>
              <a:avLst/>
              <a:gdLst>
                <a:gd name="T0" fmla="*/ 0 w 21600"/>
                <a:gd name="T1" fmla="*/ 0 h 21600"/>
                <a:gd name="T2" fmla="*/ 952 w 21600"/>
                <a:gd name="T3" fmla="*/ 45 h 21600"/>
                <a:gd name="T4" fmla="*/ 0 w 21600"/>
                <a:gd name="T5" fmla="*/ 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3" name="Arc 31">
              <a:extLst>
                <a:ext uri="{FF2B5EF4-FFF2-40B4-BE49-F238E27FC236}">
                  <a16:creationId xmlns:a16="http://schemas.microsoft.com/office/drawing/2014/main" id="{DBC48752-CFC7-4780-8C14-AAAB3DADB6A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74" y="2071"/>
              <a:ext cx="1225" cy="226"/>
            </a:xfrm>
            <a:custGeom>
              <a:avLst/>
              <a:gdLst>
                <a:gd name="T0" fmla="*/ 113 w 21600"/>
                <a:gd name="T1" fmla="*/ 0 h 21507"/>
                <a:gd name="T2" fmla="*/ 1225 w 21600"/>
                <a:gd name="T3" fmla="*/ 226 h 21507"/>
                <a:gd name="T4" fmla="*/ 0 w 21600"/>
                <a:gd name="T5" fmla="*/ 226 h 215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07" fill="none" extrusionOk="0">
                  <a:moveTo>
                    <a:pt x="2000" y="-1"/>
                  </a:moveTo>
                  <a:cubicBezTo>
                    <a:pt x="13106" y="1032"/>
                    <a:pt x="21600" y="10352"/>
                    <a:pt x="21600" y="21507"/>
                  </a:cubicBezTo>
                </a:path>
                <a:path w="21600" h="21507" stroke="0" extrusionOk="0">
                  <a:moveTo>
                    <a:pt x="2000" y="-1"/>
                  </a:moveTo>
                  <a:cubicBezTo>
                    <a:pt x="13106" y="1032"/>
                    <a:pt x="21600" y="10352"/>
                    <a:pt x="21600" y="21507"/>
                  </a:cubicBezTo>
                  <a:lnTo>
                    <a:pt x="0" y="21507"/>
                  </a:lnTo>
                  <a:lnTo>
                    <a:pt x="2000" y="-1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4" name="Arc 32">
              <a:extLst>
                <a:ext uri="{FF2B5EF4-FFF2-40B4-BE49-F238E27FC236}">
                  <a16:creationId xmlns:a16="http://schemas.microsoft.com/office/drawing/2014/main" id="{36372220-752B-4842-AA93-57471E479B9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44" y="2113"/>
              <a:ext cx="998" cy="181"/>
            </a:xfrm>
            <a:custGeom>
              <a:avLst/>
              <a:gdLst>
                <a:gd name="T0" fmla="*/ 125 w 21600"/>
                <a:gd name="T1" fmla="*/ 0 h 21429"/>
                <a:gd name="T2" fmla="*/ 998 w 21600"/>
                <a:gd name="T3" fmla="*/ 181 h 21429"/>
                <a:gd name="T4" fmla="*/ 0 w 21600"/>
                <a:gd name="T5" fmla="*/ 181 h 214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429" fill="none" extrusionOk="0">
                  <a:moveTo>
                    <a:pt x="2713" y="0"/>
                  </a:moveTo>
                  <a:cubicBezTo>
                    <a:pt x="13507" y="1367"/>
                    <a:pt x="21600" y="10548"/>
                    <a:pt x="21600" y="21429"/>
                  </a:cubicBezTo>
                </a:path>
                <a:path w="21600" h="21429" stroke="0" extrusionOk="0">
                  <a:moveTo>
                    <a:pt x="2713" y="0"/>
                  </a:moveTo>
                  <a:cubicBezTo>
                    <a:pt x="13507" y="1367"/>
                    <a:pt x="21600" y="10548"/>
                    <a:pt x="21600" y="21429"/>
                  </a:cubicBezTo>
                  <a:lnTo>
                    <a:pt x="0" y="21429"/>
                  </a:lnTo>
                  <a:lnTo>
                    <a:pt x="2713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5" name="Arc 33">
              <a:extLst>
                <a:ext uri="{FF2B5EF4-FFF2-40B4-BE49-F238E27FC236}">
                  <a16:creationId xmlns:a16="http://schemas.microsoft.com/office/drawing/2014/main" id="{19A90D71-C372-4385-BB26-1B2B5D5C1D1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020" y="2071"/>
              <a:ext cx="1134" cy="628"/>
            </a:xfrm>
            <a:custGeom>
              <a:avLst/>
              <a:gdLst>
                <a:gd name="T0" fmla="*/ 170 w 21600"/>
                <a:gd name="T1" fmla="*/ 0 h 21357"/>
                <a:gd name="T2" fmla="*/ 1134 w 21600"/>
                <a:gd name="T3" fmla="*/ 628 h 21357"/>
                <a:gd name="T4" fmla="*/ 0 w 21600"/>
                <a:gd name="T5" fmla="*/ 628 h 21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357" fill="none" extrusionOk="0">
                  <a:moveTo>
                    <a:pt x="3230" y="-1"/>
                  </a:moveTo>
                  <a:cubicBezTo>
                    <a:pt x="13791" y="1597"/>
                    <a:pt x="21600" y="10674"/>
                    <a:pt x="21600" y="21357"/>
                  </a:cubicBezTo>
                </a:path>
                <a:path w="21600" h="21357" stroke="0" extrusionOk="0">
                  <a:moveTo>
                    <a:pt x="3230" y="-1"/>
                  </a:moveTo>
                  <a:cubicBezTo>
                    <a:pt x="13791" y="1597"/>
                    <a:pt x="21600" y="10674"/>
                    <a:pt x="21600" y="21357"/>
                  </a:cubicBezTo>
                  <a:lnTo>
                    <a:pt x="0" y="21357"/>
                  </a:lnTo>
                  <a:lnTo>
                    <a:pt x="3230" y="-1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6" name="Arc 34">
              <a:extLst>
                <a:ext uri="{FF2B5EF4-FFF2-40B4-BE49-F238E27FC236}">
                  <a16:creationId xmlns:a16="http://schemas.microsoft.com/office/drawing/2014/main" id="{409EEA9C-7722-4E16-9B0E-0EF5CB652A2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199" y="2114"/>
              <a:ext cx="1043" cy="578"/>
            </a:xfrm>
            <a:custGeom>
              <a:avLst/>
              <a:gdLst>
                <a:gd name="T0" fmla="*/ 208 w 21600"/>
                <a:gd name="T1" fmla="*/ 0 h 21165"/>
                <a:gd name="T2" fmla="*/ 1043 w 21600"/>
                <a:gd name="T3" fmla="*/ 578 h 21165"/>
                <a:gd name="T4" fmla="*/ 0 w 21600"/>
                <a:gd name="T5" fmla="*/ 578 h 211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165" fill="none" extrusionOk="0">
                  <a:moveTo>
                    <a:pt x="4312" y="-1"/>
                  </a:moveTo>
                  <a:cubicBezTo>
                    <a:pt x="14372" y="2049"/>
                    <a:pt x="21600" y="10897"/>
                    <a:pt x="21600" y="21165"/>
                  </a:cubicBezTo>
                </a:path>
                <a:path w="21600" h="21165" stroke="0" extrusionOk="0">
                  <a:moveTo>
                    <a:pt x="4312" y="-1"/>
                  </a:moveTo>
                  <a:cubicBezTo>
                    <a:pt x="14372" y="2049"/>
                    <a:pt x="21600" y="10897"/>
                    <a:pt x="21600" y="21165"/>
                  </a:cubicBezTo>
                  <a:lnTo>
                    <a:pt x="0" y="21165"/>
                  </a:lnTo>
                  <a:lnTo>
                    <a:pt x="4312" y="-1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9477" name="AutoShape 35">
              <a:extLst>
                <a:ext uri="{FF2B5EF4-FFF2-40B4-BE49-F238E27FC236}">
                  <a16:creationId xmlns:a16="http://schemas.microsoft.com/office/drawing/2014/main" id="{67B1C478-E82C-4D77-BEE7-D2624CAC1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7207">
              <a:off x="2245" y="1843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78" name="AutoShape 36">
              <a:extLst>
                <a:ext uri="{FF2B5EF4-FFF2-40B4-BE49-F238E27FC236}">
                  <a16:creationId xmlns:a16="http://schemas.microsoft.com/office/drawing/2014/main" id="{ED4245AC-5F6E-4BAC-9244-87FC87E9E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7845">
              <a:off x="2381" y="2478"/>
              <a:ext cx="45" cy="362"/>
            </a:xfrm>
            <a:prstGeom prst="flowChartTermina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79" name="AutoShape 37">
              <a:extLst>
                <a:ext uri="{FF2B5EF4-FFF2-40B4-BE49-F238E27FC236}">
                  <a16:creationId xmlns:a16="http://schemas.microsoft.com/office/drawing/2014/main" id="{7D2237FA-2EE8-46EA-B7EC-4AD0B46C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115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9480" name="AutoShape 38">
              <a:extLst>
                <a:ext uri="{FF2B5EF4-FFF2-40B4-BE49-F238E27FC236}">
                  <a16:creationId xmlns:a16="http://schemas.microsoft.com/office/drawing/2014/main" id="{42FC0F51-AE7D-43CB-A3D9-E65E4856ED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0628">
              <a:off x="2290" y="1434"/>
              <a:ext cx="45" cy="362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5D2DFC0-9CBA-47DA-9D43-4AAA5951D4F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4. TELOFAASI (Loppuvaihe)</a:t>
            </a:r>
          </a:p>
        </p:txBody>
      </p:sp>
      <p:sp>
        <p:nvSpPr>
          <p:cNvPr id="20483" name="Text Box 11">
            <a:extLst>
              <a:ext uri="{FF2B5EF4-FFF2-40B4-BE49-F238E27FC236}">
                <a16:creationId xmlns:a16="http://schemas.microsoft.com/office/drawing/2014/main" id="{73C50DA0-1B39-4D70-B9CA-AF96F6AB3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076700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Tumakotelo rakentuu ja kromosomit aukeavat.</a:t>
            </a:r>
          </a:p>
        </p:txBody>
      </p:sp>
      <p:sp>
        <p:nvSpPr>
          <p:cNvPr id="20484" name="Text Box 12">
            <a:extLst>
              <a:ext uri="{FF2B5EF4-FFF2-40B4-BE49-F238E27FC236}">
                <a16:creationId xmlns:a16="http://schemas.microsoft.com/office/drawing/2014/main" id="{41B4CE94-5627-4349-A243-454BDFA6D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708275"/>
            <a:ext cx="2592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Solulima ja soluelimet jakautuvat kahteen syntyvään soluun.</a:t>
            </a:r>
          </a:p>
        </p:txBody>
      </p:sp>
      <p:sp>
        <p:nvSpPr>
          <p:cNvPr id="20485" name="Text Box 13">
            <a:extLst>
              <a:ext uri="{FF2B5EF4-FFF2-40B4-BE49-F238E27FC236}">
                <a16:creationId xmlns:a16="http://schemas.microsoft.com/office/drawing/2014/main" id="{B53AD8EC-2503-48B9-B4BB-791E7318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557338"/>
            <a:ext cx="2592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i-FI" altLang="fi-FI"/>
              <a:t>Perintöaines molemmissa soluissa sama.</a:t>
            </a:r>
          </a:p>
        </p:txBody>
      </p:sp>
      <p:grpSp>
        <p:nvGrpSpPr>
          <p:cNvPr id="20486" name="Group 48">
            <a:extLst>
              <a:ext uri="{FF2B5EF4-FFF2-40B4-BE49-F238E27FC236}">
                <a16:creationId xmlns:a16="http://schemas.microsoft.com/office/drawing/2014/main" id="{78C7EF9E-6E8D-4D65-8739-D477C6FFDE0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060575"/>
            <a:ext cx="5545138" cy="2663825"/>
            <a:chOff x="521" y="1842"/>
            <a:chExt cx="3493" cy="1678"/>
          </a:xfrm>
        </p:grpSpPr>
        <p:grpSp>
          <p:nvGrpSpPr>
            <p:cNvPr id="20487" name="Group 40">
              <a:extLst>
                <a:ext uri="{FF2B5EF4-FFF2-40B4-BE49-F238E27FC236}">
                  <a16:creationId xmlns:a16="http://schemas.microsoft.com/office/drawing/2014/main" id="{A66EB784-DD75-49F2-8AA3-E946FAE5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1842"/>
              <a:ext cx="1860" cy="1678"/>
              <a:chOff x="521" y="1842"/>
              <a:chExt cx="1860" cy="1678"/>
            </a:xfrm>
          </p:grpSpPr>
          <p:sp>
            <p:nvSpPr>
              <p:cNvPr id="20495" name="Oval 22">
                <a:extLst>
                  <a:ext uri="{FF2B5EF4-FFF2-40B4-BE49-F238E27FC236}">
                    <a16:creationId xmlns:a16="http://schemas.microsoft.com/office/drawing/2014/main" id="{F4743486-D43F-49C6-9351-41DFE6EE1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1842"/>
                <a:ext cx="1860" cy="167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6" name="Oval 23">
                <a:extLst>
                  <a:ext uri="{FF2B5EF4-FFF2-40B4-BE49-F238E27FC236}">
                    <a16:creationId xmlns:a16="http://schemas.microsoft.com/office/drawing/2014/main" id="{05F9E8BC-EF2B-4964-A821-C86FB1AFC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114"/>
                <a:ext cx="866" cy="1134"/>
              </a:xfrm>
              <a:prstGeom prst="ellipse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prstDash val="lgDashDot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7" name="AutoShape 36">
                <a:extLst>
                  <a:ext uri="{FF2B5EF4-FFF2-40B4-BE49-F238E27FC236}">
                    <a16:creationId xmlns:a16="http://schemas.microsoft.com/office/drawing/2014/main" id="{2F9A86E2-98B4-4191-AB80-8DA4B089B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251"/>
                <a:ext cx="45" cy="499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8" name="AutoShape 37">
                <a:extLst>
                  <a:ext uri="{FF2B5EF4-FFF2-40B4-BE49-F238E27FC236}">
                    <a16:creationId xmlns:a16="http://schemas.microsoft.com/office/drawing/2014/main" id="{21EFD48A-E228-4468-A8F6-55869A148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97646">
                <a:off x="1610" y="2341"/>
                <a:ext cx="45" cy="499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9" name="AutoShape 38">
                <a:extLst>
                  <a:ext uri="{FF2B5EF4-FFF2-40B4-BE49-F238E27FC236}">
                    <a16:creationId xmlns:a16="http://schemas.microsoft.com/office/drawing/2014/main" id="{0B7DC36C-B7EF-4885-B79C-BBABAF59F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565" y="2432"/>
                <a:ext cx="45" cy="499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500" name="AutoShape 39">
                <a:extLst>
                  <a:ext uri="{FF2B5EF4-FFF2-40B4-BE49-F238E27FC236}">
                    <a16:creationId xmlns:a16="http://schemas.microsoft.com/office/drawing/2014/main" id="{592EB837-C0D2-42C9-8731-AFF9E9694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85558">
                <a:off x="1429" y="2750"/>
                <a:ext cx="45" cy="499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</p:grpSp>
        <p:grpSp>
          <p:nvGrpSpPr>
            <p:cNvPr id="20488" name="Group 41">
              <a:extLst>
                <a:ext uri="{FF2B5EF4-FFF2-40B4-BE49-F238E27FC236}">
                  <a16:creationId xmlns:a16="http://schemas.microsoft.com/office/drawing/2014/main" id="{159903B3-90FB-45CE-8CEC-0E37BB3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842"/>
              <a:ext cx="1860" cy="1678"/>
              <a:chOff x="521" y="1842"/>
              <a:chExt cx="1860" cy="1678"/>
            </a:xfrm>
          </p:grpSpPr>
          <p:sp>
            <p:nvSpPr>
              <p:cNvPr id="20489" name="Oval 42">
                <a:extLst>
                  <a:ext uri="{FF2B5EF4-FFF2-40B4-BE49-F238E27FC236}">
                    <a16:creationId xmlns:a16="http://schemas.microsoft.com/office/drawing/2014/main" id="{A0646D6C-BD07-43AA-9AF7-470F5D838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1842"/>
                <a:ext cx="1860" cy="167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0" name="Oval 43">
                <a:extLst>
                  <a:ext uri="{FF2B5EF4-FFF2-40B4-BE49-F238E27FC236}">
                    <a16:creationId xmlns:a16="http://schemas.microsoft.com/office/drawing/2014/main" id="{0F3E3DEB-818A-4A52-A666-A7539428F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114"/>
                <a:ext cx="866" cy="1134"/>
              </a:xfrm>
              <a:prstGeom prst="ellipse">
                <a:avLst/>
              </a:prstGeom>
              <a:solidFill>
                <a:srgbClr val="DDDDDD"/>
              </a:solidFill>
              <a:ln w="28575">
                <a:solidFill>
                  <a:schemeClr val="tx1"/>
                </a:solidFill>
                <a:prstDash val="lgDashDot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1" name="AutoShape 44">
                <a:extLst>
                  <a:ext uri="{FF2B5EF4-FFF2-40B4-BE49-F238E27FC236}">
                    <a16:creationId xmlns:a16="http://schemas.microsoft.com/office/drawing/2014/main" id="{F580A73F-494F-4D7A-A90F-79C24D186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" y="2251"/>
                <a:ext cx="45" cy="499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2" name="AutoShape 45">
                <a:extLst>
                  <a:ext uri="{FF2B5EF4-FFF2-40B4-BE49-F238E27FC236}">
                    <a16:creationId xmlns:a16="http://schemas.microsoft.com/office/drawing/2014/main" id="{2DE74285-57D7-4611-8B9B-AE833B895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297646">
                <a:off x="1610" y="2341"/>
                <a:ext cx="45" cy="499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3" name="AutoShape 46">
                <a:extLst>
                  <a:ext uri="{FF2B5EF4-FFF2-40B4-BE49-F238E27FC236}">
                    <a16:creationId xmlns:a16="http://schemas.microsoft.com/office/drawing/2014/main" id="{C195E4D7-4F80-473B-AEB5-E82588BB3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565" y="2432"/>
                <a:ext cx="45" cy="499"/>
              </a:xfrm>
              <a:prstGeom prst="flowChartTermina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  <p:sp>
            <p:nvSpPr>
              <p:cNvPr id="20494" name="AutoShape 47">
                <a:extLst>
                  <a:ext uri="{FF2B5EF4-FFF2-40B4-BE49-F238E27FC236}">
                    <a16:creationId xmlns:a16="http://schemas.microsoft.com/office/drawing/2014/main" id="{756495AA-6AB9-4749-8AC9-D969EF37F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385558">
                <a:off x="1429" y="2750"/>
                <a:ext cx="45" cy="499"/>
              </a:xfrm>
              <a:prstGeom prst="flowChartTerminator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i-FI" altLang="fi-FI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D74BF4C7-3B8A-41A0-811E-5636F2502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00050"/>
            <a:ext cx="8229600" cy="1084263"/>
          </a:xfrm>
        </p:spPr>
        <p:txBody>
          <a:bodyPr/>
          <a:lstStyle/>
          <a:p>
            <a:pPr eaLnBrk="1" hangingPunct="1"/>
            <a:r>
              <a:rPr lang="fi-FI" altLang="fi-FI" sz="3200"/>
              <a:t>Mitoottinen solun jakautuminen tuottaa emosolun kaltaisia tytärsoluja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F328E2B-0943-42F3-A07D-4C509CA626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638675"/>
          </a:xfrm>
        </p:spPr>
        <p:txBody>
          <a:bodyPr/>
          <a:lstStyle/>
          <a:p>
            <a:pPr eaLnBrk="1" hangingPunct="1"/>
            <a:r>
              <a:rPr lang="fi-FI" altLang="fi-FI"/>
              <a:t>Tytärsoluissa on sama kromosomimäärä kuin emosolussa.</a:t>
            </a:r>
          </a:p>
          <a:p>
            <a:pPr eaLnBrk="1" hangingPunct="1"/>
            <a:r>
              <a:rPr lang="fi-FI" altLang="fi-FI"/>
              <a:t>Solunjakautumista säätelevät: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geenit entsyymien välityksellä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hormonit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kasvutekijät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https://opetus.tv/biologia/solubiologia-ja-perinnollisyys/mitoosi/?fbclid=IwAR3uAob-mrUW_FnE_5pD3Uk8eHy_0NCL-21WGdmK9f-q5rNnH2gum8ZaZZ4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https://www.youtube.com/watch?v=f-ldPgEfAHI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92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SOLUN KUOLEMA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Solun elinkaari päättyy solukuolemaan</a:t>
            </a:r>
          </a:p>
          <a:p>
            <a:pPr lvl="1"/>
            <a:r>
              <a:rPr lang="fi-FI" dirty="0"/>
              <a:t>APOPTOOSI – ohjelmoitu solukuolema (esim. sikiön sormien kehitys)</a:t>
            </a:r>
          </a:p>
          <a:p>
            <a:pPr lvl="1"/>
            <a:r>
              <a:rPr lang="fi-FI" dirty="0"/>
              <a:t>NEKROOSI – hallitsematon solukuolema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33" y="3645024"/>
            <a:ext cx="3838844" cy="305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5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”Solujen määrä voi kasvaa vain solunjakautumisten kautta. Jakautumisessa solun kaikki rakenteet kahdentuvat ja irtoavat kahdeksi uudeksi soluksi. Tuman perintöaines kopioituu syntyville soluille. Perintöaines voi jakautua kahdella hyvin erilaisella tavalla.”</a:t>
            </a:r>
          </a:p>
          <a:p>
            <a:pPr marL="0" indent="0">
              <a:buNone/>
            </a:pPr>
            <a:r>
              <a:rPr lang="fi-FI" sz="2000" dirty="0"/>
              <a:t>https://yle.fi/aihe/artikkeli/2013/01/10/mitoosi-ja-meioosi</a:t>
            </a:r>
          </a:p>
        </p:txBody>
      </p:sp>
    </p:spTree>
    <p:extLst>
      <p:ext uri="{BB962C8B-B14F-4D97-AF65-F5344CB8AC3E}">
        <p14:creationId xmlns:p14="http://schemas.microsoft.com/office/powerpoint/2010/main" val="354221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fi-FI" dirty="0"/>
              <a:t>Monisoluisilla eliöillä solunjakautuminen on edellytys eliön kasvulle, solukkojen tai kudosten uusiutumiselle.</a:t>
            </a:r>
          </a:p>
          <a:p>
            <a:pPr lvl="1"/>
            <a:r>
              <a:rPr lang="fi-FI" dirty="0"/>
              <a:t>Esim. murtuneen luun parantuminen</a:t>
            </a:r>
          </a:p>
          <a:p>
            <a:pPr lvl="1"/>
            <a:r>
              <a:rPr lang="fi-FI" dirty="0"/>
              <a:t>Yksilönkehitys hedelmöityksestä alkaen</a:t>
            </a:r>
          </a:p>
        </p:txBody>
      </p:sp>
    </p:spTree>
    <p:extLst>
      <p:ext uri="{BB962C8B-B14F-4D97-AF65-F5344CB8AC3E}">
        <p14:creationId xmlns:p14="http://schemas.microsoft.com/office/powerpoint/2010/main" val="217432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570186"/>
          </a:xfrm>
        </p:spPr>
        <p:txBody>
          <a:bodyPr>
            <a:normAutofit/>
          </a:bodyPr>
          <a:lstStyle/>
          <a:p>
            <a:r>
              <a:rPr lang="fi-FI" sz="3600" b="1" dirty="0"/>
              <a:t>Kantasolut</a:t>
            </a:r>
            <a:r>
              <a:rPr lang="fi-FI" sz="3600" dirty="0"/>
              <a:t> voivat erilaistua esimerkiksi hermosoluiksi, verisoluiksi tai lihassoluiksi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365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4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SOLUT SIIS LISÄÄNTYVÄT MITOOSIN AVULLA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Johtaa kahden perimältään identtisen tytärsolun syntymiseen.</a:t>
            </a:r>
          </a:p>
          <a:p>
            <a:pPr lvl="1"/>
            <a:r>
              <a:rPr lang="fi-FI" dirty="0"/>
              <a:t>Solut voivat erilaistua eri tehtäviin ympäristön (solujen kemiallinen viestintä) vaikutuksesta</a:t>
            </a:r>
          </a:p>
          <a:p>
            <a:r>
              <a:rPr lang="fi-FI" dirty="0"/>
              <a:t>Mitoosi on merkittävä tapahtuma kudosten uusiutumisen, kasvun ja yksilönkehityksen kannalta.</a:t>
            </a:r>
          </a:p>
        </p:txBody>
      </p:sp>
    </p:spTree>
    <p:extLst>
      <p:ext uri="{BB962C8B-B14F-4D97-AF65-F5344CB8AC3E}">
        <p14:creationId xmlns:p14="http://schemas.microsoft.com/office/powerpoint/2010/main" val="421806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fi-FI" dirty="0"/>
              <a:t>SUVUTTOMASSA LISÄÄNTYMISESSÄ HYÖDYNNETÄÄN MITOOSIA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Suvuton lisääntyminen – ilman sukusoluja, uudet yksilöt ovat emoyksilön kopioita</a:t>
            </a:r>
          </a:p>
          <a:p>
            <a:r>
              <a:rPr lang="fi-FI" dirty="0"/>
              <a:t>Esim. hiivat</a:t>
            </a:r>
          </a:p>
          <a:p>
            <a:r>
              <a:rPr lang="fi-FI" dirty="0"/>
              <a:t>Kasvikunnassa esim. mansikka (rönsyt), sienet ja sanikkaiset (itiöt), juurivesat (haapa)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4" y="4459697"/>
            <a:ext cx="4176464" cy="226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98971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7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i-FI" dirty="0"/>
              <a:t>SOLUN ELÄMÄNKIERTO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744" y="1317984"/>
            <a:ext cx="3850208" cy="51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6742" y="1285872"/>
            <a:ext cx="4317746" cy="493489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G1 = kas­vu­vai­he</a:t>
            </a:r>
          </a:p>
          <a:p>
            <a:r>
              <a:rPr lang="fi-FI" dirty="0"/>
              <a:t>S = syn­tee­si­vai­he: pe­ri­mä kah­den­tuu</a:t>
            </a:r>
          </a:p>
          <a:p>
            <a:r>
              <a:rPr lang="fi-FI" dirty="0"/>
              <a:t>G2 = val­mis­tau­tu­mi­nen mi­too­siin: solu­e­li­met kah­den­tu­vat, kro­mo­so­mien </a:t>
            </a:r>
            <a:r>
              <a:rPr lang="fi-FI" dirty="0" err="1"/>
              <a:t>kro­ma­tii­ni­rih­mat</a:t>
            </a:r>
            <a:r>
              <a:rPr lang="fi-FI" dirty="0"/>
              <a:t> pak­kau­tu­vat tii­viim­mäk­si, mik­ro­put­ket jär­jes­täy­ty­vät</a:t>
            </a:r>
          </a:p>
          <a:p>
            <a:r>
              <a:rPr lang="fi-FI" dirty="0"/>
              <a:t>Mitoosi (solu jakautuu kahtia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23528" y="58052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SOLUSYKLI JAETAAN VÄLIVAIHEESEEN JA MITOOSIIN</a:t>
            </a:r>
          </a:p>
        </p:txBody>
      </p:sp>
    </p:spTree>
    <p:extLst>
      <p:ext uri="{BB962C8B-B14F-4D97-AF65-F5344CB8AC3E}">
        <p14:creationId xmlns:p14="http://schemas.microsoft.com/office/powerpoint/2010/main" val="211841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03C0-6126-452D-A463-6088D32A1F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/>
              <a:t>Solun elämänkierrossa välivaihe on aktiivista aikaa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91E91AB-E79D-4A77-86ED-5E9F9520B6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1188" y="1814513"/>
            <a:ext cx="8229600" cy="5143500"/>
          </a:xfrm>
        </p:spPr>
        <p:txBody>
          <a:bodyPr/>
          <a:lstStyle/>
          <a:p>
            <a:pPr eaLnBrk="1" hangingPunct="1"/>
            <a:r>
              <a:rPr lang="fi-FI" altLang="fi-FI"/>
              <a:t>Välivaiheen aikana: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solu kasvaa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tuottaa proteiineja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soluelimiä rakentuu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/>
              <a:t>	- DNA kahdentuu</a:t>
            </a:r>
          </a:p>
          <a:p>
            <a:pPr eaLnBrk="1" hangingPunct="1"/>
            <a:endParaRPr lang="fi-FI" alt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Mitoosi</a:t>
            </a:r>
            <a:r>
              <a:rPr lang="fi-FI" dirty="0"/>
              <a:t> alkaa, kun kromosomeja ympäröivä tumakotelo hajoaa. Kromosomit asettuvat solun keskitasoon. Proteiinirihmat kiskovat kromosomit irti pareistaan ja vetävät ne solun laidoille.</a:t>
            </a:r>
          </a:p>
          <a:p>
            <a:endParaRPr lang="fi-FI" dirty="0"/>
          </a:p>
          <a:p>
            <a:r>
              <a:rPr lang="fi-FI" dirty="0"/>
              <a:t>Kahden syntyneen kromosomiston ympärille muodostuvat uudet tumakotelot. Nyt muut solun rakenteet voivat myös jakautua. Näin syntyy kaksi uutta solua, joilla on identtinen perintöaines.</a:t>
            </a:r>
          </a:p>
        </p:txBody>
      </p:sp>
    </p:spTree>
    <p:extLst>
      <p:ext uri="{BB962C8B-B14F-4D97-AF65-F5344CB8AC3E}">
        <p14:creationId xmlns:p14="http://schemas.microsoft.com/office/powerpoint/2010/main" val="366487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528</Words>
  <Application>Microsoft Office PowerPoint</Application>
  <PresentationFormat>Näytössä katseltava diaesitys (4:3)</PresentationFormat>
  <Paragraphs>64</Paragraphs>
  <Slides>17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SOLUJEN LISÄÄNTYMINEN JA MITOOSI</vt:lpstr>
      <vt:lpstr>PowerPoint-esitys</vt:lpstr>
      <vt:lpstr>PowerPoint-esitys</vt:lpstr>
      <vt:lpstr>Kantasolut voivat erilaistua esimerkiksi hermosoluiksi, verisoluiksi tai lihassoluiksi</vt:lpstr>
      <vt:lpstr>SOLUT SIIS LISÄÄNTYVÄT MITOOSIN AVULLA</vt:lpstr>
      <vt:lpstr>SUVUTTOMASSA LISÄÄNTYMISESSÄ HYÖDYNNETÄÄN MITOOSIA</vt:lpstr>
      <vt:lpstr>SOLUN ELÄMÄNKIERTO</vt:lpstr>
      <vt:lpstr>Solun elämänkierrossa välivaihe on aktiivista aikaa</vt:lpstr>
      <vt:lpstr>PowerPoint-esitys</vt:lpstr>
      <vt:lpstr>PowerPoint-esitys</vt:lpstr>
      <vt:lpstr>  MITOOSIN VAIHEET  1. PROFAASI (Esivaihe)</vt:lpstr>
      <vt:lpstr>2. METAFAASI (Keskivaihe)</vt:lpstr>
      <vt:lpstr>3. ANAFAASI (Jälkivaihe)</vt:lpstr>
      <vt:lpstr>4. TELOFAASI (Loppuvaihe)</vt:lpstr>
      <vt:lpstr>Mitoottinen solun jakautuminen tuottaa emosolun kaltaisia tytärsoluja</vt:lpstr>
      <vt:lpstr>PowerPoint-esitys</vt:lpstr>
      <vt:lpstr>SOLUN KUOLEMA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SOLUJEN LISÄÄNTYMINEN JA MITOOSI</dc:title>
  <dc:creator>Jenni</dc:creator>
  <cp:lastModifiedBy>Jenni Savolainen</cp:lastModifiedBy>
  <cp:revision>8</cp:revision>
  <dcterms:created xsi:type="dcterms:W3CDTF">2020-09-07T19:16:05Z</dcterms:created>
  <dcterms:modified xsi:type="dcterms:W3CDTF">2021-09-01T19:11:38Z</dcterms:modified>
</cp:coreProperties>
</file>