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274"/>
    <a:srgbClr val="7AA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DAC0C-DB85-4488-8501-2EB733D520F9}" v="16" dt="2024-02-21T10:19:04.295"/>
    <p1510:client id="{46F2D7A9-44B0-A371-1EE0-510B6B5679F0}" v="411" dt="2024-02-19T19:45:03.410"/>
    <p1510:client id="{47865EDD-6E74-4714-92B4-48D815F967CC}" v="215" dt="2024-02-20T19:12:59.320"/>
    <p1510:client id="{77F00054-A427-4F19-B369-8424969E6C3B}" v="31" dt="2024-02-21T10:32:56.046"/>
    <p1510:client id="{87E1B60F-A142-3259-1E6A-ED3C31226D2E}" v="92" dt="2024-02-21T10:28:58.549"/>
    <p1510:client id="{8F536A49-AAE1-444E-82BE-109D52770D6C}" v="21" dt="2024-02-20T17:15:23.541"/>
    <p1510:client id="{A3E7E9FA-FA3B-FB48-AF07-2313A88CA47E}" v="361" dt="2024-02-21T14:00:57.299"/>
    <p1510:client id="{E0D35F4F-9BA8-6008-96C3-E24A5BF92AC2}" v="13" dt="2024-02-21T10:33:22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17.3.2024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dnrxNN0k-H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Understanding the Elaborate Process Behind PET Bottle Recycling">
            <a:extLst>
              <a:ext uri="{FF2B5EF4-FFF2-40B4-BE49-F238E27FC236}">
                <a16:creationId xmlns:a16="http://schemas.microsoft.com/office/drawing/2014/main" id="{02D673E6-ACB2-16B5-2ECF-004E75B03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i="1" dirty="0" err="1">
                <a:solidFill>
                  <a:srgbClr val="FFFFFF"/>
                </a:solidFill>
                <a:latin typeface="Times New Roman"/>
                <a:cs typeface="Times New Roman"/>
              </a:rPr>
              <a:t>Finnish</a:t>
            </a:r>
            <a:r>
              <a:rPr lang="fi-FI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i-FI" i="1" dirty="0" err="1">
                <a:solidFill>
                  <a:srgbClr val="FFFFFF"/>
                </a:solidFill>
                <a:latin typeface="Times New Roman"/>
                <a:cs typeface="Times New Roman"/>
              </a:rPr>
              <a:t>bottle</a:t>
            </a:r>
            <a:r>
              <a:rPr lang="fi-FI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i-FI" i="1" dirty="0" err="1">
                <a:solidFill>
                  <a:srgbClr val="FFFFFF"/>
                </a:solidFill>
                <a:latin typeface="Times New Roman"/>
                <a:cs typeface="Times New Roman"/>
              </a:rPr>
              <a:t>recycling</a:t>
            </a:r>
            <a:r>
              <a:rPr lang="fi-FI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i-FI" i="1" dirty="0" err="1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lang="fi-FI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C77226E-D08C-8C88-FF78-B90257B1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5" y="631827"/>
            <a:ext cx="10010393" cy="1305388"/>
          </a:xfrm>
        </p:spPr>
        <p:txBody>
          <a:bodyPr>
            <a:normAutofit/>
          </a:bodyPr>
          <a:lstStyle/>
          <a:p>
            <a:pPr algn="ctr"/>
            <a:r>
              <a:rPr lang="fi-FI" sz="3600" dirty="0" err="1">
                <a:solidFill>
                  <a:schemeClr val="tx2"/>
                </a:solidFill>
                <a:latin typeface="Century Gothic"/>
                <a:cs typeface="Calibri Light"/>
              </a:rPr>
              <a:t>Recycling</a:t>
            </a:r>
            <a:r>
              <a:rPr lang="fi-FI" sz="3600" dirty="0">
                <a:solidFill>
                  <a:schemeClr val="tx2"/>
                </a:solidFill>
                <a:latin typeface="Century Gothic"/>
                <a:cs typeface="Calibri Light"/>
              </a:rPr>
              <a:t> of </a:t>
            </a:r>
            <a:r>
              <a:rPr lang="fi-FI" sz="3600" dirty="0" err="1">
                <a:solidFill>
                  <a:schemeClr val="tx2"/>
                </a:solidFill>
                <a:latin typeface="Century Gothic"/>
                <a:cs typeface="Calibri Light"/>
              </a:rPr>
              <a:t>plastic</a:t>
            </a:r>
            <a:r>
              <a:rPr lang="fi-FI" sz="3600" dirty="0">
                <a:solidFill>
                  <a:schemeClr val="tx2"/>
                </a:solidFill>
                <a:latin typeface="Century Gothic"/>
                <a:cs typeface="Calibri Light"/>
              </a:rPr>
              <a:t> </a:t>
            </a:r>
            <a:r>
              <a:rPr lang="fi-FI" sz="3600" dirty="0" err="1">
                <a:solidFill>
                  <a:schemeClr val="tx2"/>
                </a:solidFill>
                <a:latin typeface="Century Gothic"/>
                <a:cs typeface="Calibri Light"/>
              </a:rPr>
              <a:t>bottles</a:t>
            </a:r>
            <a:r>
              <a:rPr lang="fi-FI" sz="3600" dirty="0">
                <a:solidFill>
                  <a:schemeClr val="tx2"/>
                </a:solidFill>
                <a:latin typeface="Century Gothic"/>
                <a:cs typeface="Calibri Light"/>
              </a:rPr>
              <a:t> and </a:t>
            </a:r>
            <a:r>
              <a:rPr lang="fi-FI" sz="3600" dirty="0" err="1">
                <a:solidFill>
                  <a:schemeClr val="tx2"/>
                </a:solidFill>
                <a:latin typeface="Century Gothic"/>
                <a:cs typeface="Calibri Light"/>
              </a:rPr>
              <a:t>cans</a:t>
            </a:r>
            <a:r>
              <a:rPr lang="fi-FI" sz="3600" dirty="0">
                <a:solidFill>
                  <a:schemeClr val="tx2"/>
                </a:solidFill>
                <a:latin typeface="Century Gothic"/>
                <a:cs typeface="Calibri Light"/>
              </a:rPr>
              <a:t> in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CDF417-356C-E98A-3BC1-C2F88EDE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48" y="1944167"/>
            <a:ext cx="10828059" cy="46449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Recycling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and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cans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reduces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consumption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raw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materials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and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littering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.</a:t>
            </a:r>
          </a:p>
          <a:p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In Finland,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about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40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cans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(of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aluminum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), 13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, 3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glass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and 3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refillable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glass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is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returned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every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second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. </a:t>
            </a:r>
          </a:p>
          <a:p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Most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beverage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packaging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materials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returns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in to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use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as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new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packages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.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Materials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used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here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are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glass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,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polyethyleneterephthalate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(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) and 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aluminum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alloy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. At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the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moment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glass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is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the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only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material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out 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these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that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can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recycled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without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its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quality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being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weakened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. </a:t>
            </a:r>
          </a:p>
          <a:p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In Finland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about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97% out 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all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cans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, 92% out 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, 89% out 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glass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and 97% out of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refillable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glass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are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entury Gothic"/>
                <a:cs typeface="Calibri"/>
              </a:rPr>
              <a:t>recycled</a:t>
            </a:r>
            <a:r>
              <a:rPr lang="fi-FI" sz="2400" dirty="0">
                <a:solidFill>
                  <a:schemeClr val="tx2"/>
                </a:solidFill>
                <a:latin typeface="Century Gothic"/>
                <a:cs typeface="Calibri"/>
              </a:rPr>
              <a:t>.</a:t>
            </a:r>
          </a:p>
          <a:p>
            <a:endParaRPr lang="fi-FI" sz="1100" dirty="0">
              <a:solidFill>
                <a:schemeClr val="tx2"/>
              </a:solidFill>
              <a:latin typeface="Century Gothic"/>
              <a:cs typeface="Calibri"/>
            </a:endParaRPr>
          </a:p>
          <a:p>
            <a:endParaRPr lang="fi-FI" sz="1100" dirty="0">
              <a:solidFill>
                <a:schemeClr val="tx2"/>
              </a:solidFill>
              <a:latin typeface="Century Gothic"/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38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AEEBC8-EC1A-71D0-CFBA-5391C44F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i-FI" sz="4000" dirty="0" err="1">
                <a:cs typeface="Calibri Light"/>
              </a:rPr>
              <a:t>Bottle</a:t>
            </a:r>
            <a:r>
              <a:rPr lang="fi-FI" sz="4000" dirty="0">
                <a:cs typeface="Calibri Light"/>
              </a:rPr>
              <a:t> </a:t>
            </a:r>
            <a:r>
              <a:rPr lang="fi-FI" sz="4000" dirty="0" err="1">
                <a:cs typeface="Calibri Light"/>
              </a:rPr>
              <a:t>deposit</a:t>
            </a:r>
            <a:endParaRPr lang="fi-FI" sz="4000" dirty="0">
              <a:cs typeface="Calibri Light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855E4A-924F-A833-1789-76DC17B5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" y="2129222"/>
            <a:ext cx="5537085" cy="4612187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fi-FI" sz="1700" dirty="0">
              <a:ea typeface="Calibri"/>
              <a:cs typeface="Calibri"/>
            </a:endParaRPr>
          </a:p>
          <a:p>
            <a:r>
              <a:rPr lang="fi-FI" sz="1700" dirty="0" err="1">
                <a:cs typeface="Calibri"/>
              </a:rPr>
              <a:t>There</a:t>
            </a:r>
            <a:r>
              <a:rPr lang="fi-FI" sz="1700" dirty="0">
                <a:cs typeface="Calibri"/>
              </a:rPr>
              <a:t> is a </a:t>
            </a:r>
            <a:r>
              <a:rPr lang="fi-FI" sz="1700" dirty="0" err="1">
                <a:cs typeface="Calibri"/>
              </a:rPr>
              <a:t>container-return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machine</a:t>
            </a:r>
            <a:r>
              <a:rPr lang="fi-FI" sz="1700" dirty="0">
                <a:cs typeface="Calibri"/>
              </a:rPr>
              <a:t> in </a:t>
            </a:r>
            <a:r>
              <a:rPr lang="fi-FI" sz="1700" dirty="0" err="1">
                <a:cs typeface="Calibri"/>
              </a:rPr>
              <a:t>almost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every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grocery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store</a:t>
            </a:r>
            <a:r>
              <a:rPr lang="fi-FI" sz="1700" dirty="0">
                <a:cs typeface="Calibri"/>
              </a:rPr>
              <a:t> in Finland (</a:t>
            </a:r>
            <a:r>
              <a:rPr lang="fi-FI" sz="1700" dirty="0" err="1">
                <a:cs typeface="Calibri"/>
              </a:rPr>
              <a:t>almost</a:t>
            </a:r>
            <a:r>
              <a:rPr lang="fi-FI" sz="1700" dirty="0">
                <a:cs typeface="Calibri"/>
              </a:rPr>
              <a:t> 5000 </a:t>
            </a:r>
            <a:r>
              <a:rPr lang="fi-FI" sz="1700" dirty="0" err="1">
                <a:cs typeface="Calibri"/>
              </a:rPr>
              <a:t>container-return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machines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across</a:t>
            </a:r>
            <a:r>
              <a:rPr lang="fi-FI" sz="1700" dirty="0">
                <a:cs typeface="Calibri"/>
              </a:rPr>
              <a:t> Finland)</a:t>
            </a:r>
            <a:endParaRPr lang="fi-FI" sz="1700" dirty="0">
              <a:ea typeface="Calibri"/>
              <a:cs typeface="Calibri"/>
            </a:endParaRPr>
          </a:p>
          <a:p>
            <a:r>
              <a:rPr lang="fi-FI" sz="1700" dirty="0" err="1">
                <a:cs typeface="Calibri"/>
              </a:rPr>
              <a:t>While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returning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bottles</a:t>
            </a:r>
            <a:r>
              <a:rPr lang="fi-FI" sz="1700" dirty="0">
                <a:cs typeface="Calibri"/>
              </a:rPr>
              <a:t> and </a:t>
            </a:r>
            <a:r>
              <a:rPr lang="fi-FI" sz="1700" dirty="0" err="1">
                <a:cs typeface="Calibri"/>
              </a:rPr>
              <a:t>cans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customer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gets</a:t>
            </a:r>
            <a:r>
              <a:rPr lang="fi-FI" sz="1700" dirty="0">
                <a:cs typeface="Calibri"/>
              </a:rPr>
              <a:t> a </a:t>
            </a:r>
            <a:r>
              <a:rPr lang="fi-FI" sz="1700" dirty="0" err="1">
                <a:cs typeface="Calibri"/>
              </a:rPr>
              <a:t>receipt</a:t>
            </a:r>
            <a:r>
              <a:rPr lang="fi-FI" sz="1700" dirty="0">
                <a:cs typeface="Calibri"/>
              </a:rPr>
              <a:t>. In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receipt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customer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can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find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amount</a:t>
            </a:r>
            <a:r>
              <a:rPr lang="fi-FI" sz="1700" dirty="0">
                <a:cs typeface="Calibri"/>
              </a:rPr>
              <a:t> of money </a:t>
            </a:r>
            <a:r>
              <a:rPr lang="fi-FI" sz="1700" dirty="0" err="1">
                <a:cs typeface="Calibri"/>
              </a:rPr>
              <a:t>gotten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from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deposit</a:t>
            </a:r>
            <a:r>
              <a:rPr lang="fi-FI" sz="1700" dirty="0">
                <a:cs typeface="Calibri"/>
              </a:rPr>
              <a:t>.</a:t>
            </a:r>
            <a:endParaRPr lang="fi-FI" sz="1700" dirty="0">
              <a:ea typeface="Calibri"/>
              <a:cs typeface="Calibri"/>
            </a:endParaRPr>
          </a:p>
          <a:p>
            <a:r>
              <a:rPr lang="fi-FI" sz="1700" dirty="0">
                <a:cs typeface="Calibri"/>
              </a:rPr>
              <a:t>By </a:t>
            </a:r>
            <a:r>
              <a:rPr lang="fi-FI" sz="1700" dirty="0" err="1">
                <a:cs typeface="Calibri"/>
              </a:rPr>
              <a:t>showing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receipt</a:t>
            </a:r>
            <a:r>
              <a:rPr lang="fi-FI" sz="1700" dirty="0">
                <a:cs typeface="Calibri"/>
              </a:rPr>
              <a:t> to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cashier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customer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gets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deposit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back</a:t>
            </a:r>
            <a:r>
              <a:rPr lang="fi-FI" sz="1700" dirty="0">
                <a:cs typeface="Calibri"/>
              </a:rPr>
              <a:t>.</a:t>
            </a:r>
            <a:endParaRPr lang="fi-FI" sz="1700" dirty="0">
              <a:ea typeface="Calibri"/>
              <a:cs typeface="Calibri"/>
            </a:endParaRPr>
          </a:p>
          <a:p>
            <a:r>
              <a:rPr lang="fi-FI" sz="1700" dirty="0" err="1">
                <a:ea typeface="Calibri"/>
                <a:cs typeface="Calibri"/>
              </a:rPr>
              <a:t>Bottles</a:t>
            </a:r>
            <a:r>
              <a:rPr lang="fi-FI" sz="1700" dirty="0">
                <a:ea typeface="Calibri"/>
                <a:cs typeface="Calibri"/>
              </a:rPr>
              <a:t> of </a:t>
            </a:r>
            <a:r>
              <a:rPr lang="fi-FI" sz="1700" dirty="0" err="1">
                <a:ea typeface="Calibri"/>
                <a:cs typeface="Calibri"/>
              </a:rPr>
              <a:t>different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sizes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have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different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deposit</a:t>
            </a:r>
            <a:r>
              <a:rPr lang="fi-FI" sz="1700" dirty="0">
                <a:ea typeface="Calibri"/>
                <a:cs typeface="Calibri"/>
              </a:rPr>
              <a:t> </a:t>
            </a:r>
            <a:r>
              <a:rPr lang="fi-FI" sz="1700" dirty="0" err="1">
                <a:ea typeface="Calibri"/>
                <a:cs typeface="Calibri"/>
              </a:rPr>
              <a:t>amounts</a:t>
            </a:r>
            <a:r>
              <a:rPr lang="fi-FI" sz="1700" dirty="0">
                <a:ea typeface="Calibri"/>
                <a:cs typeface="Calibri"/>
              </a:rPr>
              <a:t>.</a:t>
            </a:r>
          </a:p>
          <a:p>
            <a:r>
              <a:rPr lang="fi-FI" sz="1700" dirty="0" err="1">
                <a:cs typeface="Calibri"/>
              </a:rPr>
              <a:t>Usually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bottle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deposit</a:t>
            </a:r>
            <a:r>
              <a:rPr lang="fi-FI" sz="1700" dirty="0">
                <a:cs typeface="Calibri"/>
              </a:rPr>
              <a:t> is 10-40 </a:t>
            </a:r>
            <a:r>
              <a:rPr lang="fi-FI" sz="1700" dirty="0" err="1">
                <a:cs typeface="Calibri"/>
              </a:rPr>
              <a:t>cents</a:t>
            </a:r>
            <a:r>
              <a:rPr lang="fi-FI" sz="1700" dirty="0">
                <a:cs typeface="Calibri"/>
              </a:rPr>
              <a:t>.</a:t>
            </a:r>
            <a:endParaRPr lang="fi-FI" sz="1700" dirty="0">
              <a:ea typeface="Calibri"/>
              <a:cs typeface="Calibri"/>
            </a:endParaRPr>
          </a:p>
          <a:p>
            <a:r>
              <a:rPr lang="fi-FI" sz="1700" dirty="0" err="1">
                <a:cs typeface="Calibri"/>
              </a:rPr>
              <a:t>With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deposit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customer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gets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back</a:t>
            </a:r>
            <a:r>
              <a:rPr lang="fi-FI" sz="1700" dirty="0">
                <a:cs typeface="Calibri"/>
              </a:rPr>
              <a:t> a </a:t>
            </a:r>
            <a:r>
              <a:rPr lang="fi-FI" sz="1700" dirty="0" err="1">
                <a:cs typeface="Calibri"/>
              </a:rPr>
              <a:t>small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part</a:t>
            </a:r>
            <a:r>
              <a:rPr lang="fi-FI" sz="1700" dirty="0">
                <a:cs typeface="Calibri"/>
              </a:rPr>
              <a:t> of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prize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they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have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paid</a:t>
            </a:r>
            <a:r>
              <a:rPr lang="fi-FI" sz="1700" dirty="0">
                <a:cs typeface="Calibri"/>
              </a:rPr>
              <a:t> for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product</a:t>
            </a:r>
            <a:r>
              <a:rPr lang="fi-FI" sz="1700" dirty="0">
                <a:cs typeface="Calibri"/>
              </a:rPr>
              <a:t>. </a:t>
            </a:r>
            <a:endParaRPr lang="fi-FI" sz="1700" dirty="0">
              <a:ea typeface="Calibri"/>
              <a:cs typeface="Calibri"/>
            </a:endParaRPr>
          </a:p>
          <a:p>
            <a:r>
              <a:rPr lang="fi-FI" sz="1700" dirty="0" err="1">
                <a:cs typeface="Calibri"/>
              </a:rPr>
              <a:t>Almost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all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bottles</a:t>
            </a:r>
            <a:r>
              <a:rPr lang="fi-FI" sz="1700" dirty="0">
                <a:cs typeface="Calibri"/>
              </a:rPr>
              <a:t> and </a:t>
            </a:r>
            <a:r>
              <a:rPr lang="fi-FI" sz="1700" dirty="0" err="1">
                <a:cs typeface="Calibri"/>
              </a:rPr>
              <a:t>cans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have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deposit</a:t>
            </a:r>
            <a:r>
              <a:rPr lang="fi-FI" sz="1700" dirty="0">
                <a:cs typeface="Calibri"/>
              </a:rPr>
              <a:t> in Finland.</a:t>
            </a:r>
            <a:endParaRPr lang="fi-FI" sz="1700" dirty="0">
              <a:ea typeface="Calibri"/>
              <a:cs typeface="Calibri"/>
            </a:endParaRPr>
          </a:p>
          <a:p>
            <a:r>
              <a:rPr lang="fi-FI" sz="1700" dirty="0" err="1">
                <a:cs typeface="Calibri"/>
              </a:rPr>
              <a:t>Palpa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maintains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pant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system</a:t>
            </a:r>
            <a:r>
              <a:rPr lang="fi-FI" sz="1700" dirty="0">
                <a:cs typeface="Calibri"/>
              </a:rPr>
              <a:t>. It is non-</a:t>
            </a:r>
            <a:r>
              <a:rPr lang="fi-FI" sz="1700" dirty="0" err="1">
                <a:cs typeface="Calibri"/>
              </a:rPr>
              <a:t>profit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company</a:t>
            </a:r>
            <a:r>
              <a:rPr lang="fi-FI" sz="1700" dirty="0">
                <a:cs typeface="Calibri"/>
              </a:rPr>
              <a:t>. </a:t>
            </a:r>
            <a:endParaRPr lang="fi-FI" sz="1700" dirty="0">
              <a:ea typeface="Calibri"/>
              <a:cs typeface="Calibri"/>
            </a:endParaRPr>
          </a:p>
          <a:p>
            <a:endParaRPr lang="fi-FI" sz="1300" dirty="0">
              <a:cs typeface="Calibri"/>
            </a:endParaRPr>
          </a:p>
          <a:p>
            <a:endParaRPr lang="fi-FI" sz="1300" dirty="0">
              <a:cs typeface="Calibri"/>
            </a:endParaRPr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Cash for Plastic Program Aims to Boost Recycling in England - Bloomberg">
            <a:extLst>
              <a:ext uri="{FF2B5EF4-FFF2-40B4-BE49-F238E27FC236}">
                <a16:creationId xmlns:a16="http://schemas.microsoft.com/office/drawing/2014/main" id="{BE160E5A-D127-D711-30FC-BA4398D13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6" r="1520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0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8C598D0-67E0-F010-FE5E-99276EF7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301" y="430545"/>
            <a:ext cx="5740319" cy="983918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 b="1" dirty="0">
                <a:solidFill>
                  <a:schemeClr val="tx2"/>
                </a:solidFill>
                <a:cs typeface="Calibri Light"/>
              </a:rPr>
              <a:t>European Union </a:t>
            </a:r>
            <a:r>
              <a:rPr lang="fi-FI" sz="3600" b="1" dirty="0" err="1">
                <a:solidFill>
                  <a:schemeClr val="tx2"/>
                </a:solidFill>
                <a:cs typeface="Calibri Light"/>
              </a:rPr>
              <a:t>will</a:t>
            </a:r>
            <a:r>
              <a:rPr lang="fi-FI" sz="3600" b="1" dirty="0">
                <a:solidFill>
                  <a:schemeClr val="tx2"/>
                </a:solidFill>
                <a:cs typeface="Calibri Light"/>
              </a:rPr>
              <a:t> </a:t>
            </a:r>
            <a:r>
              <a:rPr lang="fi-FI" sz="3600" b="1" dirty="0" err="1">
                <a:solidFill>
                  <a:schemeClr val="tx2"/>
                </a:solidFill>
                <a:cs typeface="Calibri Light"/>
              </a:rPr>
              <a:t>possibly</a:t>
            </a:r>
            <a:r>
              <a:rPr lang="fi-FI" sz="3600" b="1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fi-FI" sz="3600" b="1" dirty="0" err="1">
                <a:solidFill>
                  <a:schemeClr val="tx2"/>
                </a:solidFill>
                <a:cs typeface="Calibri Light"/>
              </a:rPr>
              <a:t>be</a:t>
            </a:r>
            <a:r>
              <a:rPr lang="fi-FI" sz="3600" b="1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fi-FI" sz="3600" b="1" dirty="0" err="1">
                <a:solidFill>
                  <a:schemeClr val="tx2"/>
                </a:solidFill>
                <a:cs typeface="Calibri Light"/>
              </a:rPr>
              <a:t>changing</a:t>
            </a:r>
            <a:r>
              <a:rPr lang="fi-FI" sz="3600" b="1" dirty="0">
                <a:solidFill>
                  <a:schemeClr val="tx2"/>
                </a:solidFill>
                <a:cs typeface="Calibri Light"/>
              </a:rPr>
              <a:t> </a:t>
            </a:r>
            <a:r>
              <a:rPr lang="fi-FI" sz="3600" b="1" dirty="0" err="1">
                <a:solidFill>
                  <a:schemeClr val="tx2"/>
                </a:solidFill>
                <a:cs typeface="Calibri Light"/>
              </a:rPr>
              <a:t>the</a:t>
            </a:r>
            <a:r>
              <a:rPr lang="fi-FI" sz="3600" b="1" dirty="0">
                <a:solidFill>
                  <a:schemeClr val="tx2"/>
                </a:solidFill>
                <a:cs typeface="Calibri Light"/>
              </a:rPr>
              <a:t> </a:t>
            </a:r>
            <a:r>
              <a:rPr lang="fi-FI" sz="3600" b="1" dirty="0" err="1">
                <a:solidFill>
                  <a:schemeClr val="tx2"/>
                </a:solidFill>
                <a:cs typeface="Calibri Light"/>
              </a:rPr>
              <a:t>pant</a:t>
            </a:r>
            <a:r>
              <a:rPr lang="fi-FI" sz="3600" b="1" dirty="0">
                <a:solidFill>
                  <a:schemeClr val="tx2"/>
                </a:solidFill>
                <a:cs typeface="Calibri Light"/>
              </a:rPr>
              <a:t> </a:t>
            </a:r>
            <a:r>
              <a:rPr lang="fi-FI" sz="3600" b="1" dirty="0" err="1">
                <a:solidFill>
                  <a:schemeClr val="tx2"/>
                </a:solidFill>
                <a:cs typeface="Calibri Light"/>
              </a:rPr>
              <a:t>system</a:t>
            </a:r>
            <a:endParaRPr lang="fi-FI" sz="3600" b="1" dirty="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366085-8E87-56C1-D54F-82E7C9EA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53" y="1661207"/>
            <a:ext cx="11095560" cy="45685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Even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though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most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of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the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are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recyclable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in Europe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almost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all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them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will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end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up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in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landfill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sites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. 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European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union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is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planning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to set a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law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which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purpose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is to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make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10% of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reuseable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</a:rPr>
              <a:t>by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</a:rPr>
              <a:t> 2030.</a:t>
            </a:r>
            <a:endParaRPr lang="fi-FI" sz="2400" dirty="0">
              <a:solidFill>
                <a:schemeClr val="tx2"/>
              </a:solidFill>
              <a:cs typeface="Calibri" panose="020F0502020204030204"/>
            </a:endParaRPr>
          </a:p>
          <a:p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Eu´s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target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is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also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make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contain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15%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recycled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by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2025.</a:t>
            </a:r>
          </a:p>
          <a:p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The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current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in Finland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can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not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be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washed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.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Following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the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new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law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would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mean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that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Finnish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recycling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system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needs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to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change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.</a:t>
            </a:r>
          </a:p>
          <a:p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The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current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Finlands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bottle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recycling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is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based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on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the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recycling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material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,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where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plastic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, aluminium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cans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and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glass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Source Sans Pro"/>
                <a:ea typeface="Source Sans Pro"/>
                <a:cs typeface="Calibri"/>
              </a:rPr>
              <a:t> </a:t>
            </a:r>
            <a:r>
              <a:rPr lang="fi-FI" sz="24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fi-FI" sz="2400" dirty="0" err="1">
                <a:solidFill>
                  <a:schemeClr val="tx2"/>
                </a:solidFill>
                <a:ea typeface="+mn-lt"/>
                <a:cs typeface="+mn-lt"/>
              </a:rPr>
              <a:t>are</a:t>
            </a:r>
            <a:r>
              <a:rPr lang="fi-FI" sz="24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fi-FI" sz="2400" dirty="0" err="1">
                <a:solidFill>
                  <a:schemeClr val="tx2"/>
                </a:solidFill>
                <a:ea typeface="+mn-lt"/>
                <a:cs typeface="+mn-lt"/>
              </a:rPr>
              <a:t>collected</a:t>
            </a:r>
            <a:r>
              <a:rPr lang="fi-FI" sz="2400" dirty="0">
                <a:solidFill>
                  <a:schemeClr val="tx2"/>
                </a:solidFill>
                <a:ea typeface="+mn-lt"/>
                <a:cs typeface="+mn-lt"/>
              </a:rPr>
              <a:t> and </a:t>
            </a:r>
            <a:r>
              <a:rPr lang="fi-FI" sz="2400" dirty="0" err="1">
                <a:solidFill>
                  <a:schemeClr val="tx2"/>
                </a:solidFill>
                <a:ea typeface="+mn-lt"/>
                <a:cs typeface="+mn-lt"/>
              </a:rPr>
              <a:t>delivered</a:t>
            </a:r>
            <a:r>
              <a:rPr lang="fi-FI" sz="2400" dirty="0">
                <a:solidFill>
                  <a:schemeClr val="tx2"/>
                </a:solidFill>
                <a:ea typeface="+mn-lt"/>
                <a:cs typeface="+mn-lt"/>
              </a:rPr>
              <a:t> as </a:t>
            </a:r>
            <a:r>
              <a:rPr lang="fi-FI" sz="2400" dirty="0" err="1">
                <a:solidFill>
                  <a:schemeClr val="tx2"/>
                </a:solidFill>
                <a:ea typeface="+mn-lt"/>
                <a:cs typeface="+mn-lt"/>
              </a:rPr>
              <a:t>material</a:t>
            </a:r>
            <a:r>
              <a:rPr lang="fi-FI" sz="2400" dirty="0">
                <a:solidFill>
                  <a:schemeClr val="tx2"/>
                </a:solidFill>
                <a:ea typeface="+mn-lt"/>
                <a:cs typeface="+mn-lt"/>
              </a:rPr>
              <a:t> for </a:t>
            </a:r>
            <a:r>
              <a:rPr lang="fi-FI" sz="2400" dirty="0" err="1">
                <a:solidFill>
                  <a:schemeClr val="tx2"/>
                </a:solidFill>
                <a:ea typeface="+mn-lt"/>
                <a:cs typeface="+mn-lt"/>
              </a:rPr>
              <a:t>new</a:t>
            </a:r>
            <a:r>
              <a:rPr lang="fi-FI" sz="2400" dirty="0">
                <a:solidFill>
                  <a:schemeClr val="tx2"/>
                </a:solidFill>
                <a:ea typeface="+mn-lt"/>
                <a:cs typeface="+mn-lt"/>
              </a:rPr>
              <a:t> products.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This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will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maybe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be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changed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in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the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future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: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bottles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will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be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washed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instead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being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recycled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. 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Making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this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new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system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work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will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take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a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lot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of </a:t>
            </a:r>
            <a:r>
              <a:rPr lang="fi-FI" sz="2400" dirty="0" err="1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effort</a:t>
            </a:r>
            <a:r>
              <a:rPr lang="fi-FI" sz="2400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 and money.</a:t>
            </a:r>
            <a:endParaRPr lang="fi-FI" sz="2400" dirty="0">
              <a:solidFill>
                <a:schemeClr val="tx2"/>
              </a:solidFill>
              <a:latin typeface="Source Sans Pro"/>
              <a:ea typeface="Source Sans Pro"/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2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5F6F04-B561-887D-B3C8-44709183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Video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1372A-77BF-7588-006F-C4E96CF3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hlinkClick r:id="rId2"/>
              </a:rPr>
              <a:t>https://youtu.be/dnrxNN0k-Hs</a:t>
            </a:r>
            <a:r>
              <a:rPr lang="en-US" sz="2400"/>
              <a:t> </a:t>
            </a:r>
          </a:p>
        </p:txBody>
      </p:sp>
      <p:pic>
        <p:nvPicPr>
          <p:cNvPr id="4" name="Kuva 3" descr="10 CREATIVE ways to Recycle Plastic Bottles | by Shaban SENYANGE | Kiira  Motors Corporation | Medium">
            <a:extLst>
              <a:ext uri="{FF2B5EF4-FFF2-40B4-BE49-F238E27FC236}">
                <a16:creationId xmlns:a16="http://schemas.microsoft.com/office/drawing/2014/main" id="{2EFDAD56-6254-E434-3F7D-8A94E2B86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13" r="114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094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419</Words>
  <Application>Microsoft Office PowerPoint</Application>
  <PresentationFormat>Laajakuva</PresentationFormat>
  <Paragraphs>23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Source Sans Pro</vt:lpstr>
      <vt:lpstr>Times New Roman</vt:lpstr>
      <vt:lpstr>Office-teema</vt:lpstr>
      <vt:lpstr>Finnish bottle recycling system</vt:lpstr>
      <vt:lpstr>Recycling of plastic bottles and cans in Finland</vt:lpstr>
      <vt:lpstr>Bottle deposit</vt:lpstr>
      <vt:lpstr>European Union will possibly be changing the pant system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91</cp:revision>
  <dcterms:created xsi:type="dcterms:W3CDTF">2024-01-12T10:27:18Z</dcterms:created>
  <dcterms:modified xsi:type="dcterms:W3CDTF">2024-03-17T13:08:29Z</dcterms:modified>
</cp:coreProperties>
</file>