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56" r:id="rId5"/>
    <p:sldId id="258" r:id="rId6"/>
    <p:sldId id="259" r:id="rId7"/>
    <p:sldId id="265" r:id="rId8"/>
    <p:sldId id="260" r:id="rId9"/>
    <p:sldId id="263" r:id="rId10"/>
    <p:sldId id="267" r:id="rId11"/>
    <p:sldId id="268" r:id="rId12"/>
    <p:sldId id="270" r:id="rId13"/>
    <p:sldId id="272" r:id="rId14"/>
    <p:sldId id="276" r:id="rId15"/>
    <p:sldId id="278" r:id="rId16"/>
    <p:sldId id="280" r:id="rId17"/>
    <p:sldId id="279" r:id="rId18"/>
  </p:sldIdLst>
  <p:sldSz cx="9144000" cy="6858000" type="screen4x3"/>
  <p:notesSz cx="6742113" cy="9872663"/>
  <p:defaultTextStyle>
    <a:defPPr>
      <a:defRPr lang="fi-FI"/>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1944" y="-3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21583" cy="493634"/>
          </a:xfrm>
          <a:prstGeom prst="rect">
            <a:avLst/>
          </a:prstGeom>
        </p:spPr>
        <p:txBody>
          <a:bodyPr vert="horz" lIns="91504" tIns="45752" rIns="91504" bIns="45752" rtlCol="0"/>
          <a:lstStyle>
            <a:lvl1pPr algn="l">
              <a:defRPr sz="1200"/>
            </a:lvl1pPr>
          </a:lstStyle>
          <a:p>
            <a:pPr>
              <a:defRPr/>
            </a:pPr>
            <a:endParaRPr lang="fi-FI"/>
          </a:p>
        </p:txBody>
      </p:sp>
      <p:sp>
        <p:nvSpPr>
          <p:cNvPr id="3" name="Päivämäärän paikkamerkki 2"/>
          <p:cNvSpPr>
            <a:spLocks noGrp="1"/>
          </p:cNvSpPr>
          <p:nvPr>
            <p:ph type="dt" idx="1"/>
          </p:nvPr>
        </p:nvSpPr>
        <p:spPr>
          <a:xfrm>
            <a:off x="3818970" y="0"/>
            <a:ext cx="2921583" cy="493634"/>
          </a:xfrm>
          <a:prstGeom prst="rect">
            <a:avLst/>
          </a:prstGeom>
        </p:spPr>
        <p:txBody>
          <a:bodyPr vert="horz" lIns="91504" tIns="45752" rIns="91504" bIns="45752" rtlCol="0"/>
          <a:lstStyle>
            <a:lvl1pPr algn="r">
              <a:defRPr sz="1200"/>
            </a:lvl1pPr>
          </a:lstStyle>
          <a:p>
            <a:pPr>
              <a:defRPr/>
            </a:pPr>
            <a:fld id="{D8EB9F59-94F0-9747-A688-B8DE8354A565}" type="datetimeFigureOut">
              <a:rPr lang="fi-FI"/>
              <a:pPr>
                <a:defRPr/>
              </a:pPr>
              <a:t>23.2.2016</a:t>
            </a:fld>
            <a:endParaRPr lang="fi-FI"/>
          </a:p>
        </p:txBody>
      </p:sp>
      <p:sp>
        <p:nvSpPr>
          <p:cNvPr id="4" name="Dian kuvan paikkamerkki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504" tIns="45752" rIns="91504" bIns="45752" rtlCol="0" anchor="ctr"/>
          <a:lstStyle/>
          <a:p>
            <a:pPr lvl="0"/>
            <a:endParaRPr lang="fi-FI" noProof="0" smtClean="0"/>
          </a:p>
        </p:txBody>
      </p:sp>
      <p:sp>
        <p:nvSpPr>
          <p:cNvPr id="5" name="Huomautusten paikkamerkki 4"/>
          <p:cNvSpPr>
            <a:spLocks noGrp="1"/>
          </p:cNvSpPr>
          <p:nvPr>
            <p:ph type="body" sz="quarter" idx="3"/>
          </p:nvPr>
        </p:nvSpPr>
        <p:spPr>
          <a:xfrm>
            <a:off x="674212" y="4689516"/>
            <a:ext cx="5393690" cy="4442699"/>
          </a:xfrm>
          <a:prstGeom prst="rect">
            <a:avLst/>
          </a:prstGeom>
        </p:spPr>
        <p:txBody>
          <a:bodyPr vert="horz" lIns="91504" tIns="45752" rIns="91504" bIns="45752" rtlCol="0"/>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6" name="Alatunnisteen paikkamerkki 5"/>
          <p:cNvSpPr>
            <a:spLocks noGrp="1"/>
          </p:cNvSpPr>
          <p:nvPr>
            <p:ph type="ftr" sz="quarter" idx="4"/>
          </p:nvPr>
        </p:nvSpPr>
        <p:spPr>
          <a:xfrm>
            <a:off x="0" y="9377316"/>
            <a:ext cx="2921583" cy="493634"/>
          </a:xfrm>
          <a:prstGeom prst="rect">
            <a:avLst/>
          </a:prstGeom>
        </p:spPr>
        <p:txBody>
          <a:bodyPr vert="horz" lIns="91504" tIns="45752" rIns="91504" bIns="45752" rtlCol="0" anchor="b"/>
          <a:lstStyle>
            <a:lvl1pPr algn="l">
              <a:defRPr sz="1200"/>
            </a:lvl1pPr>
          </a:lstStyle>
          <a:p>
            <a:pPr>
              <a:defRPr/>
            </a:pPr>
            <a:endParaRPr lang="fi-FI"/>
          </a:p>
        </p:txBody>
      </p:sp>
      <p:sp>
        <p:nvSpPr>
          <p:cNvPr id="7" name="Dian numeron paikkamerkki 6"/>
          <p:cNvSpPr>
            <a:spLocks noGrp="1"/>
          </p:cNvSpPr>
          <p:nvPr>
            <p:ph type="sldNum" sz="quarter" idx="5"/>
          </p:nvPr>
        </p:nvSpPr>
        <p:spPr>
          <a:xfrm>
            <a:off x="3818970" y="9377316"/>
            <a:ext cx="2921583" cy="493634"/>
          </a:xfrm>
          <a:prstGeom prst="rect">
            <a:avLst/>
          </a:prstGeom>
        </p:spPr>
        <p:txBody>
          <a:bodyPr vert="horz" lIns="91504" tIns="45752" rIns="91504" bIns="45752" rtlCol="0" anchor="b"/>
          <a:lstStyle>
            <a:lvl1pPr algn="r">
              <a:defRPr sz="1200"/>
            </a:lvl1pPr>
          </a:lstStyle>
          <a:p>
            <a:pPr>
              <a:defRPr/>
            </a:pPr>
            <a:fld id="{502F38E1-DF8B-5A48-A0F4-29EF8404A6B3}" type="slidenum">
              <a:rPr lang="fi-FI"/>
              <a:pPr>
                <a:defRPr/>
              </a:pPr>
              <a:t>‹#›</a:t>
            </a:fld>
            <a:endParaRPr lang="fi-FI"/>
          </a:p>
        </p:txBody>
      </p:sp>
    </p:spTree>
    <p:extLst>
      <p:ext uri="{BB962C8B-B14F-4D97-AF65-F5344CB8AC3E}">
        <p14:creationId xmlns:p14="http://schemas.microsoft.com/office/powerpoint/2010/main" val="161266498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73900" y="4933950"/>
            <a:ext cx="2070100" cy="192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12" descr="Jyväskylä_logo_web_iso.jpg"/>
          <p:cNvPicPr>
            <a:picLocks noChangeAspect="1"/>
          </p:cNvPicPr>
          <p:nvPr/>
        </p:nvPicPr>
        <p:blipFill>
          <a:blip r:embed="rId3">
            <a:extLst>
              <a:ext uri="{28A0092B-C50C-407E-A947-70E740481C1C}">
                <a14:useLocalDpi xmlns:a14="http://schemas.microsoft.com/office/drawing/2010/main" val="0"/>
              </a:ext>
            </a:extLst>
          </a:blip>
          <a:srcRect r="28867" b="6947"/>
          <a:stretch>
            <a:fillRect/>
          </a:stretch>
        </p:blipFill>
        <p:spPr bwMode="auto">
          <a:xfrm>
            <a:off x="3894138" y="5732463"/>
            <a:ext cx="304165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Kuva 8" descr="Jkl_yläpalkki_A4.pdf"/>
          <p:cNvPicPr>
            <a:picLocks noChangeAspect="1"/>
          </p:cNvPicPr>
          <p:nvPr/>
        </p:nvPicPr>
        <p:blipFill>
          <a:blip r:embed="rId4">
            <a:extLst>
              <a:ext uri="{28A0092B-C50C-407E-A947-70E740481C1C}">
                <a14:useLocalDpi xmlns:a14="http://schemas.microsoft.com/office/drawing/2010/main" val="0"/>
              </a:ext>
            </a:extLst>
          </a:blip>
          <a:srcRect t="1360" r="1741" b="94539"/>
          <a:stretch>
            <a:fillRect/>
          </a:stretch>
        </p:blipFill>
        <p:spPr bwMode="auto">
          <a:xfrm>
            <a:off x="0" y="0"/>
            <a:ext cx="914400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ctrTitle"/>
          </p:nvPr>
        </p:nvSpPr>
        <p:spPr>
          <a:xfrm>
            <a:off x="685800" y="1034890"/>
            <a:ext cx="7772400" cy="1470025"/>
          </a:xfrm>
        </p:spPr>
        <p:txBody>
          <a:bodyPr/>
          <a:lstStyle/>
          <a:p>
            <a:r>
              <a:rPr lang="fi-FI" smtClean="0"/>
              <a:t>Muokkaa perustyylejä naps.</a:t>
            </a:r>
            <a:endParaRPr lang="fi-FI" dirty="0"/>
          </a:p>
        </p:txBody>
      </p:sp>
      <p:sp>
        <p:nvSpPr>
          <p:cNvPr id="3" name="Alaotsikko 2"/>
          <p:cNvSpPr>
            <a:spLocks noGrp="1"/>
          </p:cNvSpPr>
          <p:nvPr>
            <p:ph type="subTitle" idx="1"/>
          </p:nvPr>
        </p:nvSpPr>
        <p:spPr>
          <a:xfrm>
            <a:off x="1371600" y="2519205"/>
            <a:ext cx="6400800" cy="1752600"/>
          </a:xfrm>
        </p:spPr>
        <p:txBody>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t>
            </a:r>
            <a:endParaRPr lang="fi-FI" dirty="0"/>
          </a:p>
        </p:txBody>
      </p:sp>
      <p:sp>
        <p:nvSpPr>
          <p:cNvPr id="7" name="Päiväyksen paikkamerkki 3"/>
          <p:cNvSpPr>
            <a:spLocks noGrp="1"/>
          </p:cNvSpPr>
          <p:nvPr>
            <p:ph type="dt" sz="half" idx="10"/>
          </p:nvPr>
        </p:nvSpPr>
        <p:spPr/>
        <p:txBody>
          <a:bodyPr/>
          <a:lstStyle>
            <a:lvl1pPr>
              <a:defRPr sz="1000">
                <a:latin typeface="Arial"/>
                <a:cs typeface="Arial"/>
              </a:defRPr>
            </a:lvl1pPr>
          </a:lstStyle>
          <a:p>
            <a:pPr>
              <a:defRPr/>
            </a:pPr>
            <a:fld id="{5556E9DB-BB59-E042-B6EF-8E8E2E47C700}" type="datetime1">
              <a:rPr lang="fi-FI"/>
              <a:pPr>
                <a:defRPr/>
              </a:pPr>
              <a:t>23.2.2016</a:t>
            </a:fld>
            <a:endParaRPr lang="fi-FI" dirty="0"/>
          </a:p>
        </p:txBody>
      </p:sp>
    </p:spTree>
    <p:extLst>
      <p:ext uri="{BB962C8B-B14F-4D97-AF65-F5344CB8AC3E}">
        <p14:creationId xmlns:p14="http://schemas.microsoft.com/office/powerpoint/2010/main" val="3193828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säsivu">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39125" y="6016625"/>
            <a:ext cx="90487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9" descr="Jyväskylä_logo_mv.pdf"/>
          <p:cNvPicPr>
            <a:picLocks noChangeAspect="1"/>
          </p:cNvPicPr>
          <p:nvPr/>
        </p:nvPicPr>
        <p:blipFill>
          <a:blip r:embed="rId3">
            <a:extLst>
              <a:ext uri="{28A0092B-C50C-407E-A947-70E740481C1C}">
                <a14:useLocalDpi xmlns:a14="http://schemas.microsoft.com/office/drawing/2010/main" val="0"/>
              </a:ext>
            </a:extLst>
          </a:blip>
          <a:srcRect t="26067" r="28769" b="17770"/>
          <a:stretch>
            <a:fillRect/>
          </a:stretch>
        </p:blipFill>
        <p:spPr bwMode="auto">
          <a:xfrm>
            <a:off x="6365875" y="6397625"/>
            <a:ext cx="181133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title"/>
          </p:nvPr>
        </p:nvSpPr>
        <p:spPr/>
        <p:txBody>
          <a:bodyPr/>
          <a:lstStyle>
            <a:lvl1pPr>
              <a:defRPr sz="3800"/>
            </a:lvl1pPr>
          </a:lstStyle>
          <a:p>
            <a:r>
              <a:rPr lang="fi-FI" smtClean="0"/>
              <a:t>Muokkaa perustyylejä naps.</a:t>
            </a:r>
            <a:endParaRPr lang="fi-FI" dirty="0"/>
          </a:p>
        </p:txBody>
      </p:sp>
      <p:sp>
        <p:nvSpPr>
          <p:cNvPr id="3" name="Sisällön paikkamerkki 2"/>
          <p:cNvSpPr>
            <a:spLocks noGrp="1"/>
          </p:cNvSpPr>
          <p:nvPr>
            <p:ph idx="1"/>
          </p:nvPr>
        </p:nvSpPr>
        <p:spPr/>
        <p:txBody>
          <a:bodyPr/>
          <a:lstStyle>
            <a:lvl1pPr>
              <a:defRPr sz="2400"/>
            </a:lvl1pPr>
            <a:lvl2pPr>
              <a:defRPr sz="2000"/>
            </a:lvl2pPr>
            <a:lvl3pPr>
              <a:defRPr sz="1800"/>
            </a:lvl3pPr>
            <a:lvl4pPr>
              <a:defRPr sz="1600"/>
            </a:lvl4pPr>
            <a:lvl5pPr>
              <a:defRPr sz="1400"/>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6" name="Päiväyksen paikkamerkki 3"/>
          <p:cNvSpPr>
            <a:spLocks noGrp="1"/>
          </p:cNvSpPr>
          <p:nvPr>
            <p:ph type="dt" sz="half" idx="10"/>
          </p:nvPr>
        </p:nvSpPr>
        <p:spPr/>
        <p:txBody>
          <a:bodyPr/>
          <a:lstStyle>
            <a:lvl1pPr>
              <a:defRPr sz="1000">
                <a:solidFill>
                  <a:srgbClr val="898989"/>
                </a:solidFill>
                <a:latin typeface="Arial"/>
                <a:cs typeface="Arial"/>
              </a:defRPr>
            </a:lvl1pPr>
          </a:lstStyle>
          <a:p>
            <a:pPr>
              <a:defRPr/>
            </a:pPr>
            <a:fld id="{6990B859-AA55-0E4E-8FF3-DCAAB9E887A6}" type="datetime1">
              <a:rPr lang="fi-FI"/>
              <a:pPr>
                <a:defRPr/>
              </a:pPr>
              <a:t>23.2.2016</a:t>
            </a:fld>
            <a:endParaRPr lang="fi-FI" dirty="0"/>
          </a:p>
        </p:txBody>
      </p:sp>
      <p:sp>
        <p:nvSpPr>
          <p:cNvPr id="7" name="Alatunnisteen paikkamerkki 4"/>
          <p:cNvSpPr>
            <a:spLocks noGrp="1"/>
          </p:cNvSpPr>
          <p:nvPr>
            <p:ph type="ftr" sz="quarter" idx="11"/>
          </p:nvPr>
        </p:nvSpPr>
        <p:spPr/>
        <p:txBody>
          <a:bodyPr/>
          <a:lstStyle>
            <a:lvl1pPr algn="ctr" fontAlgn="auto">
              <a:spcBef>
                <a:spcPts val="0"/>
              </a:spcBef>
              <a:spcAft>
                <a:spcPts val="0"/>
              </a:spcAft>
              <a:defRPr sz="1000">
                <a:solidFill>
                  <a:schemeClr val="tx1">
                    <a:tint val="75000"/>
                  </a:schemeClr>
                </a:solidFill>
                <a:latin typeface="Arial"/>
                <a:ea typeface="+mn-ea"/>
                <a:cs typeface="Arial"/>
              </a:defRPr>
            </a:lvl1pPr>
          </a:lstStyle>
          <a:p>
            <a:pPr>
              <a:defRPr/>
            </a:pPr>
            <a:endParaRPr lang="fi-FI"/>
          </a:p>
        </p:txBody>
      </p:sp>
      <p:sp>
        <p:nvSpPr>
          <p:cNvPr id="8" name="Dian numeron paikkamerkki 5"/>
          <p:cNvSpPr>
            <a:spLocks noGrp="1"/>
          </p:cNvSpPr>
          <p:nvPr>
            <p:ph type="sldNum" sz="quarter" idx="12"/>
          </p:nvPr>
        </p:nvSpPr>
        <p:spPr/>
        <p:txBody>
          <a:bodyPr/>
          <a:lstStyle>
            <a:lvl1pPr algn="ctr">
              <a:defRPr sz="1000">
                <a:solidFill>
                  <a:srgbClr val="898989"/>
                </a:solidFill>
                <a:latin typeface="Arial"/>
                <a:cs typeface="Arial"/>
              </a:defRPr>
            </a:lvl1pPr>
          </a:lstStyle>
          <a:p>
            <a:pPr>
              <a:defRPr/>
            </a:pPr>
            <a:fld id="{F52DF7F1-61BF-4D4A-A3A4-FC1457762D92}" type="slidenum">
              <a:rPr lang="fi-FI"/>
              <a:pPr>
                <a:defRPr/>
              </a:pPr>
              <a:t>‹#›</a:t>
            </a:fld>
            <a:endParaRPr lang="fi-FI" dirty="0"/>
          </a:p>
        </p:txBody>
      </p:sp>
    </p:spTree>
    <p:extLst>
      <p:ext uri="{BB962C8B-B14F-4D97-AF65-F5344CB8AC3E}">
        <p14:creationId xmlns:p14="http://schemas.microsoft.com/office/powerpoint/2010/main" val="3498873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säsivu 2 palstaa">
    <p:spTree>
      <p:nvGrpSpPr>
        <p:cNvPr id="1" name=""/>
        <p:cNvGrpSpPr/>
        <p:nvPr/>
      </p:nvGrpSpPr>
      <p:grpSpPr>
        <a:xfrm>
          <a:off x="0" y="0"/>
          <a:ext cx="0" cy="0"/>
          <a:chOff x="0" y="0"/>
          <a:chExt cx="0" cy="0"/>
        </a:xfrm>
      </p:grpSpPr>
      <p:pic>
        <p:nvPicPr>
          <p:cNvPr id="5" name="Picture 6" descr="Aallokko merkki leikattu_rgb_55mm.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39125" y="6016625"/>
            <a:ext cx="90487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Kuva 9" descr="Jyväskylä_logo_mv.pdf"/>
          <p:cNvPicPr>
            <a:picLocks noChangeAspect="1"/>
          </p:cNvPicPr>
          <p:nvPr/>
        </p:nvPicPr>
        <p:blipFill>
          <a:blip r:embed="rId3">
            <a:extLst>
              <a:ext uri="{28A0092B-C50C-407E-A947-70E740481C1C}">
                <a14:useLocalDpi xmlns:a14="http://schemas.microsoft.com/office/drawing/2010/main" val="0"/>
              </a:ext>
            </a:extLst>
          </a:blip>
          <a:srcRect t="26067" r="28769" b="17770"/>
          <a:stretch>
            <a:fillRect/>
          </a:stretch>
        </p:blipFill>
        <p:spPr bwMode="auto">
          <a:xfrm>
            <a:off x="6365875" y="6397625"/>
            <a:ext cx="181133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title"/>
          </p:nvPr>
        </p:nvSpPr>
        <p:spPr/>
        <p:txBody>
          <a:bodyPr/>
          <a:lstStyle>
            <a:lvl1pPr>
              <a:defRPr sz="3800"/>
            </a:lvl1pPr>
          </a:lstStyle>
          <a:p>
            <a:r>
              <a:rPr lang="fi-FI" dirty="0" smtClean="0"/>
              <a:t>Muokkaa perustyylejä naps.</a:t>
            </a:r>
            <a:endParaRPr lang="fi-FI" dirty="0"/>
          </a:p>
        </p:txBody>
      </p:sp>
      <p:sp>
        <p:nvSpPr>
          <p:cNvPr id="3" name="Sisällön paikkamerkki 2"/>
          <p:cNvSpPr>
            <a:spLocks noGrp="1"/>
          </p:cNvSpPr>
          <p:nvPr>
            <p:ph idx="1"/>
          </p:nvPr>
        </p:nvSpPr>
        <p:spPr>
          <a:xfrm>
            <a:off x="457200" y="1600200"/>
            <a:ext cx="4038600" cy="4525963"/>
          </a:xfrm>
        </p:spPr>
        <p:txBody>
          <a:bodyPr/>
          <a:lstStyle>
            <a:lvl1pPr>
              <a:defRPr sz="2400"/>
            </a:lvl1pPr>
            <a:lvl2pPr>
              <a:defRPr sz="2000"/>
            </a:lvl2pPr>
            <a:lvl3pPr>
              <a:defRPr sz="1800"/>
            </a:lvl3pPr>
            <a:lvl4pPr>
              <a:defRPr sz="1600"/>
            </a:lvl4pPr>
            <a:lvl5pPr>
              <a:defRPr sz="1400"/>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11" name="Sisällön paikkamerkki 2"/>
          <p:cNvSpPr>
            <a:spLocks noGrp="1"/>
          </p:cNvSpPr>
          <p:nvPr>
            <p:ph idx="13"/>
          </p:nvPr>
        </p:nvSpPr>
        <p:spPr>
          <a:xfrm>
            <a:off x="4648200" y="1600200"/>
            <a:ext cx="4038600" cy="4525963"/>
          </a:xfrm>
        </p:spPr>
        <p:txBody>
          <a:bodyPr/>
          <a:lstStyle>
            <a:lvl1pPr>
              <a:defRPr sz="2400"/>
            </a:lvl1pPr>
            <a:lvl2pPr>
              <a:defRPr sz="2000"/>
            </a:lvl2pPr>
            <a:lvl3pPr>
              <a:defRPr sz="1800"/>
            </a:lvl3pPr>
            <a:lvl4pPr>
              <a:defRPr sz="1600"/>
            </a:lvl4pPr>
            <a:lvl5pPr>
              <a:defRPr sz="1400"/>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7" name="Päiväyksen paikkamerkki 3"/>
          <p:cNvSpPr>
            <a:spLocks noGrp="1"/>
          </p:cNvSpPr>
          <p:nvPr>
            <p:ph type="dt" sz="half" idx="14"/>
          </p:nvPr>
        </p:nvSpPr>
        <p:spPr/>
        <p:txBody>
          <a:bodyPr/>
          <a:lstStyle>
            <a:lvl1pPr>
              <a:defRPr sz="1000">
                <a:solidFill>
                  <a:srgbClr val="898989"/>
                </a:solidFill>
                <a:latin typeface="Arial"/>
                <a:cs typeface="Arial"/>
              </a:defRPr>
            </a:lvl1pPr>
          </a:lstStyle>
          <a:p>
            <a:pPr>
              <a:defRPr/>
            </a:pPr>
            <a:fld id="{10FE2DCB-CF67-4D4C-9228-A4AD9F9E46A9}" type="datetime1">
              <a:rPr lang="fi-FI"/>
              <a:pPr>
                <a:defRPr/>
              </a:pPr>
              <a:t>23.2.2016</a:t>
            </a:fld>
            <a:endParaRPr lang="fi-FI" dirty="0"/>
          </a:p>
        </p:txBody>
      </p:sp>
      <p:sp>
        <p:nvSpPr>
          <p:cNvPr id="8" name="Alatunnisteen paikkamerkki 4"/>
          <p:cNvSpPr>
            <a:spLocks noGrp="1"/>
          </p:cNvSpPr>
          <p:nvPr>
            <p:ph type="ftr" sz="quarter" idx="15"/>
          </p:nvPr>
        </p:nvSpPr>
        <p:spPr/>
        <p:txBody>
          <a:bodyPr/>
          <a:lstStyle>
            <a:lvl1pPr algn="ctr" fontAlgn="auto">
              <a:spcBef>
                <a:spcPts val="0"/>
              </a:spcBef>
              <a:spcAft>
                <a:spcPts val="0"/>
              </a:spcAft>
              <a:defRPr sz="1000">
                <a:solidFill>
                  <a:schemeClr val="tx1">
                    <a:tint val="75000"/>
                  </a:schemeClr>
                </a:solidFill>
                <a:latin typeface="Arial"/>
                <a:ea typeface="+mn-ea"/>
                <a:cs typeface="Arial"/>
              </a:defRPr>
            </a:lvl1pPr>
          </a:lstStyle>
          <a:p>
            <a:pPr>
              <a:defRPr/>
            </a:pPr>
            <a:endParaRPr lang="fi-FI"/>
          </a:p>
        </p:txBody>
      </p:sp>
      <p:sp>
        <p:nvSpPr>
          <p:cNvPr id="9" name="Dian numeron paikkamerkki 5"/>
          <p:cNvSpPr>
            <a:spLocks noGrp="1"/>
          </p:cNvSpPr>
          <p:nvPr>
            <p:ph type="sldNum" sz="quarter" idx="16"/>
          </p:nvPr>
        </p:nvSpPr>
        <p:spPr/>
        <p:txBody>
          <a:bodyPr/>
          <a:lstStyle>
            <a:lvl1pPr algn="ctr">
              <a:defRPr sz="1000">
                <a:solidFill>
                  <a:srgbClr val="898989"/>
                </a:solidFill>
                <a:latin typeface="Arial"/>
                <a:cs typeface="Arial"/>
              </a:defRPr>
            </a:lvl1pPr>
          </a:lstStyle>
          <a:p>
            <a:pPr>
              <a:defRPr/>
            </a:pPr>
            <a:fld id="{2AC9CF3C-9A01-0649-AA76-A595CF1BDF40}" type="slidenum">
              <a:rPr lang="fi-FI"/>
              <a:pPr>
                <a:defRPr/>
              </a:pPr>
              <a:t>‹#›</a:t>
            </a:fld>
            <a:endParaRPr lang="fi-FI" dirty="0"/>
          </a:p>
        </p:txBody>
      </p:sp>
    </p:spTree>
    <p:extLst>
      <p:ext uri="{BB962C8B-B14F-4D97-AF65-F5344CB8AC3E}">
        <p14:creationId xmlns:p14="http://schemas.microsoft.com/office/powerpoint/2010/main" val="1397768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äliotsikko">
    <p:spTree>
      <p:nvGrpSpPr>
        <p:cNvPr id="1" name=""/>
        <p:cNvGrpSpPr/>
        <p:nvPr/>
      </p:nvGrpSpPr>
      <p:grpSpPr>
        <a:xfrm>
          <a:off x="0" y="0"/>
          <a:ext cx="0" cy="0"/>
          <a:chOff x="0" y="0"/>
          <a:chExt cx="0" cy="0"/>
        </a:xfrm>
      </p:grpSpPr>
      <p:pic>
        <p:nvPicPr>
          <p:cNvPr id="4" name="Picture 8" descr="Kuvapohja_Jkl_väri.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288" y="14288"/>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kstin paikkamerkki 2"/>
          <p:cNvSpPr>
            <a:spLocks noGrp="1"/>
          </p:cNvSpPr>
          <p:nvPr>
            <p:ph type="body" idx="1"/>
          </p:nvPr>
        </p:nvSpPr>
        <p:spPr>
          <a:xfrm>
            <a:off x="722313" y="1225176"/>
            <a:ext cx="7772400" cy="940574"/>
          </a:xfrm>
        </p:spPr>
        <p:txBody>
          <a:bodyPr anchor="b"/>
          <a:lstStyle>
            <a:lvl1pPr marL="0" indent="0" algn="ct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11" name="Otsikko 1"/>
          <p:cNvSpPr>
            <a:spLocks noGrp="1"/>
          </p:cNvSpPr>
          <p:nvPr>
            <p:ph type="title"/>
          </p:nvPr>
        </p:nvSpPr>
        <p:spPr>
          <a:xfrm>
            <a:off x="722313" y="2434688"/>
            <a:ext cx="7772400" cy="1362075"/>
          </a:xfrm>
        </p:spPr>
        <p:txBody>
          <a:bodyPr anchor="t"/>
          <a:lstStyle>
            <a:lvl1pPr algn="ctr">
              <a:defRPr sz="4000" b="0" i="0" cap="none"/>
            </a:lvl1pPr>
          </a:lstStyle>
          <a:p>
            <a:r>
              <a:rPr lang="fi-FI" smtClean="0"/>
              <a:t>Muokkaa perustyylejä naps.</a:t>
            </a:r>
            <a:endParaRPr lang="fi-FI" dirty="0"/>
          </a:p>
        </p:txBody>
      </p:sp>
      <p:sp>
        <p:nvSpPr>
          <p:cNvPr id="5" name="Päiväyksen paikkamerkki 3"/>
          <p:cNvSpPr>
            <a:spLocks noGrp="1"/>
          </p:cNvSpPr>
          <p:nvPr>
            <p:ph type="dt" sz="half" idx="10"/>
          </p:nvPr>
        </p:nvSpPr>
        <p:spPr/>
        <p:txBody>
          <a:bodyPr/>
          <a:lstStyle>
            <a:lvl1pPr>
              <a:defRPr/>
            </a:lvl1pPr>
          </a:lstStyle>
          <a:p>
            <a:pPr>
              <a:defRPr/>
            </a:pPr>
            <a:fld id="{94FCDE60-39F7-9448-9ED9-1FBC88A85563}" type="datetime1">
              <a:rPr lang="fi-FI"/>
              <a:pPr>
                <a:defRPr/>
              </a:pPr>
              <a:t>23.2.2016</a:t>
            </a:fld>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8A27463E-2174-9242-AA9A-FCC383611101}" type="slidenum">
              <a:rPr lang="fi-FI"/>
              <a:pPr>
                <a:defRPr/>
              </a:pPr>
              <a:t>‹#›</a:t>
            </a:fld>
            <a:endParaRPr lang="fi-FI"/>
          </a:p>
        </p:txBody>
      </p:sp>
    </p:spTree>
    <p:extLst>
      <p:ext uri="{BB962C8B-B14F-4D97-AF65-F5344CB8AC3E}">
        <p14:creationId xmlns:p14="http://schemas.microsoft.com/office/powerpoint/2010/main" val="233267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iso kuva tai taulukko">
    <p:spTree>
      <p:nvGrpSpPr>
        <p:cNvPr id="1" name=""/>
        <p:cNvGrpSpPr/>
        <p:nvPr/>
      </p:nvGrpSpPr>
      <p:grpSpPr>
        <a:xfrm>
          <a:off x="0" y="0"/>
          <a:ext cx="0" cy="0"/>
          <a:chOff x="0" y="0"/>
          <a:chExt cx="0" cy="0"/>
        </a:xfrm>
      </p:grpSpPr>
      <p:sp>
        <p:nvSpPr>
          <p:cNvPr id="2" name="Päiväyksen paikkamerkki 3"/>
          <p:cNvSpPr>
            <a:spLocks noGrp="1"/>
          </p:cNvSpPr>
          <p:nvPr>
            <p:ph type="dt" sz="half" idx="10"/>
          </p:nvPr>
        </p:nvSpPr>
        <p:spPr/>
        <p:txBody>
          <a:bodyPr/>
          <a:lstStyle>
            <a:lvl1pPr>
              <a:defRPr/>
            </a:lvl1pPr>
          </a:lstStyle>
          <a:p>
            <a:pPr>
              <a:defRPr/>
            </a:pPr>
            <a:fld id="{BCCB9A3A-DE49-0646-9AD7-2388BF193C35}" type="datetime1">
              <a:rPr lang="fi-FI"/>
              <a:pPr>
                <a:defRPr/>
              </a:pPr>
              <a:t>23.2.2016</a:t>
            </a:fld>
            <a:endParaRPr lang="fi-FI"/>
          </a:p>
        </p:txBody>
      </p:sp>
      <p:sp>
        <p:nvSpPr>
          <p:cNvPr id="3" name="Alatunnisteen paikkamerkki 4"/>
          <p:cNvSpPr>
            <a:spLocks noGrp="1"/>
          </p:cNvSpPr>
          <p:nvPr>
            <p:ph type="ftr" sz="quarter" idx="11"/>
          </p:nvPr>
        </p:nvSpPr>
        <p:spPr>
          <a:ln/>
        </p:spPr>
        <p:txBody>
          <a:bodyPr/>
          <a:lstStyle>
            <a:lvl1pPr>
              <a:defRPr/>
            </a:lvl1pPr>
          </a:lstStyle>
          <a:p>
            <a:pPr>
              <a:defRPr/>
            </a:pPr>
            <a:endParaRPr lang="fi-FI"/>
          </a:p>
        </p:txBody>
      </p:sp>
      <p:sp>
        <p:nvSpPr>
          <p:cNvPr id="4" name="Dian numeron paikkamerkki 5"/>
          <p:cNvSpPr>
            <a:spLocks noGrp="1"/>
          </p:cNvSpPr>
          <p:nvPr>
            <p:ph type="sldNum" sz="quarter" idx="12"/>
          </p:nvPr>
        </p:nvSpPr>
        <p:spPr/>
        <p:txBody>
          <a:bodyPr/>
          <a:lstStyle>
            <a:lvl1pPr>
              <a:defRPr/>
            </a:lvl1pPr>
          </a:lstStyle>
          <a:p>
            <a:pPr>
              <a:defRPr/>
            </a:pPr>
            <a:fld id="{F296F2CB-7913-A149-9E78-AC0E5883D57D}" type="slidenum">
              <a:rPr lang="fi-FI"/>
              <a:pPr>
                <a:defRPr/>
              </a:pPr>
              <a:t>‹#›</a:t>
            </a:fld>
            <a:endParaRPr lang="fi-FI"/>
          </a:p>
        </p:txBody>
      </p:sp>
    </p:spTree>
    <p:extLst>
      <p:ext uri="{BB962C8B-B14F-4D97-AF65-F5344CB8AC3E}">
        <p14:creationId xmlns:p14="http://schemas.microsoft.com/office/powerpoint/2010/main" val="4081494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sz="3800"/>
            </a:lvl1pPr>
          </a:lstStyle>
          <a:p>
            <a:r>
              <a:rPr lang="fi-FI" smtClean="0"/>
              <a:t>Muokkaa perustyylejä naps.</a:t>
            </a:r>
            <a:endParaRPr lang="fi-FI" dirty="0"/>
          </a:p>
        </p:txBody>
      </p:sp>
      <p:sp>
        <p:nvSpPr>
          <p:cNvPr id="3" name="Päiväyksen paikkamerkki 3"/>
          <p:cNvSpPr>
            <a:spLocks noGrp="1"/>
          </p:cNvSpPr>
          <p:nvPr>
            <p:ph type="dt" sz="half" idx="10"/>
          </p:nvPr>
        </p:nvSpPr>
        <p:spPr/>
        <p:txBody>
          <a:bodyPr/>
          <a:lstStyle>
            <a:lvl1pPr>
              <a:defRPr/>
            </a:lvl1pPr>
          </a:lstStyle>
          <a:p>
            <a:pPr>
              <a:defRPr/>
            </a:pPr>
            <a:fld id="{10E5E428-6E76-9A4B-ADE9-8A5436A12C9E}" type="datetime1">
              <a:rPr lang="fi-FI"/>
              <a:pPr>
                <a:defRPr/>
              </a:pPr>
              <a:t>23.2.2016</a:t>
            </a:fld>
            <a:endParaRPr lang="fi-FI"/>
          </a:p>
        </p:txBody>
      </p:sp>
      <p:sp>
        <p:nvSpPr>
          <p:cNvPr id="4" name="Alatunnisteen paikkamerkki 4"/>
          <p:cNvSpPr>
            <a:spLocks noGrp="1"/>
          </p:cNvSpPr>
          <p:nvPr>
            <p:ph type="ftr" sz="quarter" idx="11"/>
          </p:nvPr>
        </p:nvSpPr>
        <p:spPr>
          <a:ln/>
        </p:spPr>
        <p:txBody>
          <a:bodyPr/>
          <a:lstStyle>
            <a:lvl1pPr>
              <a:defRPr/>
            </a:lvl1pPr>
          </a:lstStyle>
          <a:p>
            <a:pPr>
              <a:defRPr/>
            </a:pPr>
            <a:endParaRPr lang="fi-FI"/>
          </a:p>
        </p:txBody>
      </p:sp>
      <p:sp>
        <p:nvSpPr>
          <p:cNvPr id="5" name="Dian numeron paikkamerkki 5"/>
          <p:cNvSpPr>
            <a:spLocks noGrp="1"/>
          </p:cNvSpPr>
          <p:nvPr>
            <p:ph type="sldNum" sz="quarter" idx="12"/>
          </p:nvPr>
        </p:nvSpPr>
        <p:spPr/>
        <p:txBody>
          <a:bodyPr/>
          <a:lstStyle>
            <a:lvl1pPr>
              <a:defRPr/>
            </a:lvl1pPr>
          </a:lstStyle>
          <a:p>
            <a:pPr>
              <a:defRPr/>
            </a:pPr>
            <a:fld id="{04CB674B-9DDC-6440-93C2-52A8BF43E67F}" type="slidenum">
              <a:rPr lang="fi-FI"/>
              <a:pPr>
                <a:defRPr/>
              </a:pPr>
              <a:t>‹#›</a:t>
            </a:fld>
            <a:endParaRPr lang="fi-FI"/>
          </a:p>
        </p:txBody>
      </p:sp>
    </p:spTree>
    <p:extLst>
      <p:ext uri="{BB962C8B-B14F-4D97-AF65-F5344CB8AC3E}">
        <p14:creationId xmlns:p14="http://schemas.microsoft.com/office/powerpoint/2010/main" val="2956119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Tyhjä, iso kuva tai taulukko">
    <p:spTree>
      <p:nvGrpSpPr>
        <p:cNvPr id="1" name=""/>
        <p:cNvGrpSpPr/>
        <p:nvPr/>
      </p:nvGrpSpPr>
      <p:grpSpPr>
        <a:xfrm>
          <a:off x="0" y="0"/>
          <a:ext cx="0" cy="0"/>
          <a:chOff x="0" y="0"/>
          <a:chExt cx="0" cy="0"/>
        </a:xfrm>
      </p:grpSpPr>
    </p:spTree>
    <p:extLst>
      <p:ext uri="{BB962C8B-B14F-4D97-AF65-F5344CB8AC3E}">
        <p14:creationId xmlns:p14="http://schemas.microsoft.com/office/powerpoint/2010/main" val="541559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fi-FI"/>
              <a:t>Muokkaa perustyylejä osoitt.</a:t>
            </a:r>
          </a:p>
        </p:txBody>
      </p:sp>
      <p:sp>
        <p:nvSpPr>
          <p:cNvPr id="1027" name="Tekstin paikkamerkki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4" name="Päiväyksen paikkamerkki 3"/>
          <p:cNvSpPr>
            <a:spLocks noGrp="1"/>
          </p:cNvSpPr>
          <p:nvPr>
            <p:ph type="dt" sz="half" idx="2"/>
          </p:nvPr>
        </p:nvSpPr>
        <p:spPr>
          <a:xfrm>
            <a:off x="146050" y="6429375"/>
            <a:ext cx="1285875"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pPr>
              <a:defRPr/>
            </a:pPr>
            <a:fld id="{BAB8813E-FD90-9047-A49F-33682ED6006F}" type="datetime1">
              <a:rPr lang="fi-FI"/>
              <a:pPr>
                <a:defRPr/>
              </a:pPr>
              <a:t>23.2.2016</a:t>
            </a:fld>
            <a:endParaRPr lang="fi-FI"/>
          </a:p>
        </p:txBody>
      </p:sp>
      <p:sp>
        <p:nvSpPr>
          <p:cNvPr id="5" name="Alatunnisteen paikkamerkki 4"/>
          <p:cNvSpPr>
            <a:spLocks noGrp="1"/>
          </p:cNvSpPr>
          <p:nvPr>
            <p:ph type="ftr" sz="quarter" idx="3"/>
          </p:nvPr>
        </p:nvSpPr>
        <p:spPr>
          <a:xfrm>
            <a:off x="1563688" y="6429375"/>
            <a:ext cx="2895600" cy="365125"/>
          </a:xfrm>
          <a:prstGeom prst="rect">
            <a:avLst/>
          </a:prstGeom>
          <a:ln>
            <a:noFill/>
          </a:ln>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fi-FI"/>
          </a:p>
        </p:txBody>
      </p:sp>
      <p:sp>
        <p:nvSpPr>
          <p:cNvPr id="6" name="Dian numeron paikkamerkki 5"/>
          <p:cNvSpPr>
            <a:spLocks noGrp="1"/>
          </p:cNvSpPr>
          <p:nvPr>
            <p:ph type="sldNum" sz="quarter" idx="4"/>
          </p:nvPr>
        </p:nvSpPr>
        <p:spPr>
          <a:xfrm>
            <a:off x="4565650" y="6429375"/>
            <a:ext cx="1498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defRPr>
            </a:lvl1pPr>
          </a:lstStyle>
          <a:p>
            <a:pPr>
              <a:defRPr/>
            </a:pPr>
            <a:fld id="{A1CCC5DA-184C-0541-B408-6671D40D68D0}" type="slidenum">
              <a:rPr lang="fi-FI"/>
              <a:pPr>
                <a:defRPr/>
              </a:pPr>
              <a:t>‹#›</a:t>
            </a:fld>
            <a:endParaRPr lang="fi-FI"/>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1" r:id="rId5"/>
    <p:sldLayoutId id="2147483752" r:id="rId6"/>
    <p:sldLayoutId id="2147483757" r:id="rId7"/>
  </p:sldLayoutIdLst>
  <p:hf hdr="0"/>
  <p:txStyles>
    <p:titleStyle>
      <a:lvl1pPr algn="ctr" defTabSz="457200" rtl="0" eaLnBrk="0" fontAlgn="base" hangingPunct="0">
        <a:spcBef>
          <a:spcPct val="0"/>
        </a:spcBef>
        <a:spcAft>
          <a:spcPct val="0"/>
        </a:spcAft>
        <a:defRPr sz="4400" kern="1200">
          <a:solidFill>
            <a:schemeClr val="tx1"/>
          </a:solidFill>
          <a:latin typeface="Arial"/>
          <a:ea typeface="ＭＳ Ｐゴシック" charset="-128"/>
          <a:cs typeface="Arial"/>
        </a:defRPr>
      </a:lvl1pPr>
      <a:lvl2pPr algn="ctr" defTabSz="457200" rtl="0" eaLnBrk="0" fontAlgn="base" hangingPunct="0">
        <a:spcBef>
          <a:spcPct val="0"/>
        </a:spcBef>
        <a:spcAft>
          <a:spcPct val="0"/>
        </a:spcAft>
        <a:defRPr sz="4400">
          <a:solidFill>
            <a:schemeClr val="tx1"/>
          </a:solidFill>
          <a:latin typeface="Arial" charset="0"/>
          <a:ea typeface="ＭＳ Ｐゴシック" charset="-128"/>
        </a:defRPr>
      </a:lvl2pPr>
      <a:lvl3pPr algn="ctr" defTabSz="457200" rtl="0" eaLnBrk="0" fontAlgn="base" hangingPunct="0">
        <a:spcBef>
          <a:spcPct val="0"/>
        </a:spcBef>
        <a:spcAft>
          <a:spcPct val="0"/>
        </a:spcAft>
        <a:defRPr sz="4400">
          <a:solidFill>
            <a:schemeClr val="tx1"/>
          </a:solidFill>
          <a:latin typeface="Arial" charset="0"/>
          <a:ea typeface="ＭＳ Ｐゴシック" charset="-128"/>
        </a:defRPr>
      </a:lvl3pPr>
      <a:lvl4pPr algn="ctr" defTabSz="457200" rtl="0" eaLnBrk="0" fontAlgn="base" hangingPunct="0">
        <a:spcBef>
          <a:spcPct val="0"/>
        </a:spcBef>
        <a:spcAft>
          <a:spcPct val="0"/>
        </a:spcAft>
        <a:defRPr sz="4400">
          <a:solidFill>
            <a:schemeClr val="tx1"/>
          </a:solidFill>
          <a:latin typeface="Arial" charset="0"/>
          <a:ea typeface="ＭＳ Ｐゴシック" charset="-128"/>
        </a:defRPr>
      </a:lvl4pPr>
      <a:lvl5pPr algn="ctr" defTabSz="457200" rtl="0" eaLnBrk="0" fontAlgn="base" hangingPunct="0">
        <a:spcBef>
          <a:spcPct val="0"/>
        </a:spcBef>
        <a:spcAft>
          <a:spcPct val="0"/>
        </a:spcAft>
        <a:defRPr sz="4400">
          <a:solidFill>
            <a:schemeClr val="tx1"/>
          </a:solidFill>
          <a:latin typeface="Arial" charset="0"/>
          <a:ea typeface="ＭＳ Ｐゴシック" charset="-128"/>
        </a:defRPr>
      </a:lvl5pPr>
      <a:lvl6pPr marL="457200" algn="ctr" defTabSz="457200" rtl="0" eaLnBrk="1" fontAlgn="base" hangingPunct="1">
        <a:spcBef>
          <a:spcPct val="0"/>
        </a:spcBef>
        <a:spcAft>
          <a:spcPct val="0"/>
        </a:spcAft>
        <a:defRPr sz="4400">
          <a:solidFill>
            <a:schemeClr val="tx1"/>
          </a:solidFill>
          <a:latin typeface="Arial" charset="0"/>
          <a:ea typeface="ＭＳ Ｐゴシック" charset="-128"/>
        </a:defRPr>
      </a:lvl6pPr>
      <a:lvl7pPr marL="914400" algn="ctr" defTabSz="457200" rtl="0" eaLnBrk="1" fontAlgn="base" hangingPunct="1">
        <a:spcBef>
          <a:spcPct val="0"/>
        </a:spcBef>
        <a:spcAft>
          <a:spcPct val="0"/>
        </a:spcAft>
        <a:defRPr sz="4400">
          <a:solidFill>
            <a:schemeClr val="tx1"/>
          </a:solidFill>
          <a:latin typeface="Arial" charset="0"/>
          <a:ea typeface="ＭＳ Ｐゴシック" charset="-128"/>
        </a:defRPr>
      </a:lvl7pPr>
      <a:lvl8pPr marL="1371600" algn="ctr" defTabSz="457200" rtl="0" eaLnBrk="1" fontAlgn="base" hangingPunct="1">
        <a:spcBef>
          <a:spcPct val="0"/>
        </a:spcBef>
        <a:spcAft>
          <a:spcPct val="0"/>
        </a:spcAft>
        <a:defRPr sz="4400">
          <a:solidFill>
            <a:schemeClr val="tx1"/>
          </a:solidFill>
          <a:latin typeface="Arial" charset="0"/>
          <a:ea typeface="ＭＳ Ｐゴシック" charset="-128"/>
        </a:defRPr>
      </a:lvl8pPr>
      <a:lvl9pPr marL="1828800" algn="ctr" defTabSz="457200" rtl="0" eaLnBrk="1" fontAlgn="base" hangingPunct="1">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Arial"/>
          <a:ea typeface="ＭＳ Ｐゴシック" charset="-128"/>
          <a:cs typeface="Arial"/>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Arial"/>
          <a:ea typeface="ＭＳ Ｐゴシック" charset="-128"/>
          <a:cs typeface="Arial"/>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Arial"/>
          <a:ea typeface="ＭＳ Ｐゴシック" charset="-128"/>
          <a:cs typeface="Arial"/>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Arial"/>
          <a:ea typeface="ＭＳ Ｐゴシック" charset="-128"/>
          <a:cs typeface="Arial"/>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Arial"/>
          <a:ea typeface="ＭＳ Ｐゴシック"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Otsikko 1"/>
          <p:cNvSpPr>
            <a:spLocks noGrp="1"/>
          </p:cNvSpPr>
          <p:nvPr>
            <p:ph type="ctrTitle"/>
          </p:nvPr>
        </p:nvSpPr>
        <p:spPr>
          <a:xfrm>
            <a:off x="685800" y="1035050"/>
            <a:ext cx="7772400" cy="1470025"/>
          </a:xfrm>
        </p:spPr>
        <p:txBody>
          <a:bodyPr/>
          <a:lstStyle/>
          <a:p>
            <a:pPr eaLnBrk="1" hangingPunct="1"/>
            <a:r>
              <a:rPr lang="fi-FI" dirty="0" smtClean="0">
                <a:latin typeface="Arial" charset="0"/>
                <a:ea typeface="ＭＳ Ｐゴシック" charset="0"/>
              </a:rPr>
              <a:t>Joustavat lapsiryhmien rakenteet</a:t>
            </a:r>
            <a:endParaRPr lang="fi-FI" dirty="0">
              <a:latin typeface="Arial" charset="0"/>
              <a:ea typeface="ＭＳ Ｐゴシック" charset="0"/>
            </a:endParaRPr>
          </a:p>
        </p:txBody>
      </p:sp>
      <p:sp>
        <p:nvSpPr>
          <p:cNvPr id="3" name="Alaotsikko 2"/>
          <p:cNvSpPr>
            <a:spLocks noGrp="1"/>
          </p:cNvSpPr>
          <p:nvPr>
            <p:ph type="subTitle" idx="1"/>
          </p:nvPr>
        </p:nvSpPr>
        <p:spPr>
          <a:xfrm>
            <a:off x="1371600" y="2519363"/>
            <a:ext cx="6400800" cy="1752600"/>
          </a:xfrm>
        </p:spPr>
        <p:txBody>
          <a:bodyPr/>
          <a:lstStyle/>
          <a:p>
            <a:pPr eaLnBrk="1" hangingPunct="1">
              <a:defRPr/>
            </a:pPr>
            <a:endParaRPr lang="fi-FI" dirty="0" smtClean="0"/>
          </a:p>
          <a:p>
            <a:pPr eaLnBrk="1" hangingPunct="1">
              <a:defRPr/>
            </a:pPr>
            <a:r>
              <a:rPr lang="fi-FI" dirty="0" smtClean="0"/>
              <a:t>18.12.2015</a:t>
            </a:r>
          </a:p>
          <a:p>
            <a:pPr eaLnBrk="1" hangingPunct="1">
              <a:defRPr/>
            </a:pPr>
            <a:r>
              <a:rPr lang="fi-FI" dirty="0" smtClean="0"/>
              <a:t>Hannamaija, Päivi </a:t>
            </a:r>
            <a:r>
              <a:rPr lang="fi-FI" dirty="0" err="1" smtClean="0"/>
              <a:t>Ko</a:t>
            </a:r>
            <a:r>
              <a:rPr lang="fi-FI" smtClean="0"/>
              <a:t>, </a:t>
            </a:r>
            <a:r>
              <a:rPr lang="fi-FI" dirty="0" smtClean="0"/>
              <a:t>Tuija, Jonna, Taru, Minna, Tiina R, Timo, Paula, Taina, Merja H</a:t>
            </a:r>
            <a:r>
              <a:rPr lang="fi-FI" smtClean="0"/>
              <a:t>, Päivi Ka, Mika</a:t>
            </a:r>
            <a:endParaRPr lang="fi-FI" dirty="0"/>
          </a:p>
        </p:txBody>
      </p:sp>
      <p:sp>
        <p:nvSpPr>
          <p:cNvPr id="9219" name="Päivämäärän paikkamerkki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AB3AC73-68FD-504F-817D-BD5F0789C3EA}" type="datetime1">
              <a:rPr lang="fi-FI" sz="1000">
                <a:solidFill>
                  <a:srgbClr val="898989"/>
                </a:solidFill>
                <a:cs typeface="Arial" charset="0"/>
              </a:rPr>
              <a:pPr eaLnBrk="1" hangingPunct="1"/>
              <a:t>23.2.2016</a:t>
            </a:fld>
            <a:endParaRPr lang="fi-FI" sz="1000">
              <a:solidFill>
                <a:srgbClr val="898989"/>
              </a:solidFill>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Subjektiivinen oikeus-toteutusmalleja</a:t>
            </a:r>
            <a:endParaRPr lang="fi-FI" dirty="0"/>
          </a:p>
        </p:txBody>
      </p:sp>
      <p:sp>
        <p:nvSpPr>
          <p:cNvPr id="3" name="Sisällön paikkamerkki 2"/>
          <p:cNvSpPr>
            <a:spLocks noGrp="1"/>
          </p:cNvSpPr>
          <p:nvPr>
            <p:ph idx="1"/>
          </p:nvPr>
        </p:nvSpPr>
        <p:spPr/>
        <p:txBody>
          <a:bodyPr/>
          <a:lstStyle/>
          <a:p>
            <a:pPr marL="0" indent="0">
              <a:buNone/>
            </a:pPr>
            <a:endParaRPr lang="fi-FI" sz="1600" dirty="0"/>
          </a:p>
          <a:p>
            <a:r>
              <a:rPr lang="fi-FI" sz="1600" dirty="0"/>
              <a:t>Poiminta varhaiskasvatuslain perustelutekstistä:</a:t>
            </a:r>
          </a:p>
          <a:p>
            <a:r>
              <a:rPr lang="fi-FI" sz="1600" dirty="0"/>
              <a:t>”Varhaiskasvatusta olisi pääsäännön mukaan järjestettävä 20 tuntia viikossa. Kunnan tulisi tarjota 20 tunnin laajuisen varhaiskasvatuksen piirissä olevan lapsen vanhemmille tai muille huoltajille ainakin kaksi vaihtoehtoista tapaa järjestää varhaiskasvatus. Varhaiskasvatus järjestettäisiin mainitun tuntimäärän puitteissa lapsen vanhemman tai muun huoltajan valinnan perusteella joko päivittäisenä osapäiväisenä tai kahtena tai useampana päivänä järjestettävänä osaviikkoisena varhaiskasvatuksena. Pykälässä ei rajoitettaisi mahdollisuutta sopia myös muista järjestelyistä. Varhaiskasvatuksen järjestäjä päättäisi tarkemmat lapsikohtaiset toiminta-ajat ottaen lapsen ja tämän huoltajien toiveet huomioon</a:t>
            </a:r>
            <a:r>
              <a:rPr lang="fi-FI" sz="1600" dirty="0" smtClean="0"/>
              <a:t>.”</a:t>
            </a:r>
            <a:endParaRPr lang="fi-FI" sz="1600" dirty="0"/>
          </a:p>
          <a:p>
            <a:r>
              <a:rPr lang="fi-FI" sz="1600" dirty="0"/>
              <a:t>Vaihtoehtomalleissa kaksi lasta käyttää samaa paikkaa. Perheelle tarjotaan  kahta vaihtoehtoa, jotka sillä hetkellä ovat mahdollisia. Voidaan muuttaa myöhemmin , kun on mahdollista</a:t>
            </a:r>
            <a:r>
              <a:rPr lang="fi-FI" sz="1600" dirty="0" smtClean="0"/>
              <a:t>.</a:t>
            </a:r>
          </a:p>
          <a:p>
            <a:r>
              <a:rPr lang="fi-FI" sz="1600" dirty="0" smtClean="0"/>
              <a:t>Loma-aikojen käyttöä rajataan, </a:t>
            </a:r>
            <a:r>
              <a:rPr lang="fi-FI" sz="1600" dirty="0" err="1" smtClean="0"/>
              <a:t>palvelusteliä</a:t>
            </a:r>
            <a:r>
              <a:rPr lang="fi-FI" sz="1600" dirty="0" smtClean="0"/>
              <a:t> ei myönnetä kesäajalle vaan päätökset tehdään määräaikaisiksi</a:t>
            </a:r>
            <a:endParaRPr lang="fi-FI" sz="1600" dirty="0"/>
          </a:p>
          <a:p>
            <a:endParaRPr lang="fi-FI" sz="1600"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10</a:t>
            </a:fld>
            <a:endParaRPr lang="fi-FI" dirty="0"/>
          </a:p>
        </p:txBody>
      </p:sp>
    </p:spTree>
    <p:extLst>
      <p:ext uri="{BB962C8B-B14F-4D97-AF65-F5344CB8AC3E}">
        <p14:creationId xmlns:p14="http://schemas.microsoft.com/office/powerpoint/2010/main" val="2796873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Vaihtoehdot 1, 2 ja 3</a:t>
            </a:r>
            <a:endParaRPr lang="fi-FI" dirty="0"/>
          </a:p>
        </p:txBody>
      </p:sp>
      <p:sp>
        <p:nvSpPr>
          <p:cNvPr id="3" name="Sisällön paikkamerkki 2"/>
          <p:cNvSpPr>
            <a:spLocks noGrp="1"/>
          </p:cNvSpPr>
          <p:nvPr>
            <p:ph idx="1"/>
          </p:nvPr>
        </p:nvSpPr>
        <p:spPr/>
        <p:txBody>
          <a:bodyPr/>
          <a:lstStyle/>
          <a:p>
            <a:r>
              <a:rPr lang="fi-FI" sz="1800" dirty="0"/>
              <a:t>Vaihtoehto 1:</a:t>
            </a:r>
          </a:p>
          <a:p>
            <a:r>
              <a:rPr lang="fi-FI" sz="1800" dirty="0"/>
              <a:t>4 tuntia päivässä aamupäivä (aamupala + lounas / pelkästään lounas) klo 8:00 -12:00</a:t>
            </a:r>
          </a:p>
          <a:p>
            <a:r>
              <a:rPr lang="fi-FI" sz="1800" dirty="0"/>
              <a:t>4 tuntia päivässä iltapäivä (lounas + välipala / pelkästään välipala) klo 12:00-16:00</a:t>
            </a:r>
          </a:p>
          <a:p>
            <a:endParaRPr lang="fi-FI" sz="1800" dirty="0"/>
          </a:p>
          <a:p>
            <a:r>
              <a:rPr lang="fi-FI" sz="1800" dirty="0"/>
              <a:t>Vaihtoehto 2:</a:t>
            </a:r>
          </a:p>
          <a:p>
            <a:r>
              <a:rPr lang="fi-FI" sz="1800" dirty="0"/>
              <a:t>Vuoroviikot parillinen tai pariton  (40 tuntia / </a:t>
            </a:r>
            <a:r>
              <a:rPr lang="fi-FI" sz="1800" dirty="0" err="1"/>
              <a:t>vkk</a:t>
            </a:r>
            <a:r>
              <a:rPr lang="fi-FI" sz="1800" dirty="0"/>
              <a:t>)</a:t>
            </a:r>
          </a:p>
          <a:p>
            <a:endParaRPr lang="fi-FI" sz="1800" dirty="0"/>
          </a:p>
          <a:p>
            <a:r>
              <a:rPr lang="fi-FI" sz="1800" dirty="0"/>
              <a:t>Vaihtoehto 3:</a:t>
            </a:r>
          </a:p>
          <a:p>
            <a:r>
              <a:rPr lang="fi-FI" sz="1800" dirty="0"/>
              <a:t>Alkuviikon 20 tuntia eli ma + ti 8 + 8tuntia ja </a:t>
            </a:r>
            <a:r>
              <a:rPr lang="fi-FI" sz="1800" dirty="0" err="1"/>
              <a:t>ke-ap</a:t>
            </a:r>
            <a:r>
              <a:rPr lang="fi-FI" sz="1800" dirty="0"/>
              <a:t> 4 tuntia</a:t>
            </a:r>
          </a:p>
          <a:p>
            <a:r>
              <a:rPr lang="fi-FI" sz="1800" dirty="0"/>
              <a:t>Loppuviikon 20 tuntia eli </a:t>
            </a:r>
            <a:r>
              <a:rPr lang="fi-FI" sz="1800" dirty="0" err="1"/>
              <a:t>ke-ip</a:t>
            </a:r>
            <a:r>
              <a:rPr lang="fi-FI" sz="1800" dirty="0"/>
              <a:t> 4 tuntia ja to + pe 8 + 8 tuntia </a:t>
            </a:r>
          </a:p>
          <a:p>
            <a:endParaRPr lang="fi-FI" dirty="0"/>
          </a:p>
          <a:p>
            <a:endParaRPr lang="fi-FI"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11</a:t>
            </a:fld>
            <a:endParaRPr lang="fi-FI" dirty="0"/>
          </a:p>
        </p:txBody>
      </p:sp>
    </p:spTree>
    <p:extLst>
      <p:ext uri="{BB962C8B-B14F-4D97-AF65-F5344CB8AC3E}">
        <p14:creationId xmlns:p14="http://schemas.microsoft.com/office/powerpoint/2010/main" val="970702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Efficatyöryhmä</a:t>
            </a:r>
            <a:r>
              <a:rPr lang="fi-FI" dirty="0" smtClean="0"/>
              <a:t> kokoontuu 11.1</a:t>
            </a:r>
            <a:endParaRPr lang="fi-FI" dirty="0"/>
          </a:p>
        </p:txBody>
      </p:sp>
      <p:sp>
        <p:nvSpPr>
          <p:cNvPr id="3" name="Sisällön paikkamerkki 2"/>
          <p:cNvSpPr>
            <a:spLocks noGrp="1"/>
          </p:cNvSpPr>
          <p:nvPr>
            <p:ph idx="1"/>
          </p:nvPr>
        </p:nvSpPr>
        <p:spPr/>
        <p:txBody>
          <a:bodyPr/>
          <a:lstStyle/>
          <a:p>
            <a:r>
              <a:rPr lang="fi-FI" dirty="0"/>
              <a:t>Tarvitaan työryhmä pohtimaan:</a:t>
            </a:r>
          </a:p>
          <a:p>
            <a:r>
              <a:rPr lang="fi-FI" dirty="0"/>
              <a:t>Miten ryhmät/</a:t>
            </a:r>
            <a:r>
              <a:rPr lang="fi-FI" b="1" dirty="0"/>
              <a:t>pienryhmät</a:t>
            </a:r>
            <a:r>
              <a:rPr lang="fi-FI" dirty="0"/>
              <a:t> on järkevä perustaa </a:t>
            </a:r>
            <a:r>
              <a:rPr lang="fi-FI" dirty="0" err="1"/>
              <a:t>efficaan</a:t>
            </a:r>
            <a:r>
              <a:rPr lang="fi-FI" dirty="0"/>
              <a:t>; mitä näkyy päätöksessä perheelle (ryhmä vai päiväkoti)? Onko mahdollista ottaa käyttöön </a:t>
            </a:r>
            <a:r>
              <a:rPr lang="fi-FI" b="1" dirty="0" err="1"/>
              <a:t>effican</a:t>
            </a:r>
            <a:r>
              <a:rPr lang="fi-FI" b="1" dirty="0"/>
              <a:t> pienryhmät</a:t>
            </a:r>
            <a:r>
              <a:rPr lang="fi-FI" dirty="0"/>
              <a:t>?</a:t>
            </a:r>
          </a:p>
          <a:p>
            <a:r>
              <a:rPr lang="fi-FI" dirty="0"/>
              <a:t>Mitä muutokset vaikuttavat aspojen/päiväkodinjohtajien/asiakasmaksusihteereiden/effica-pääkäyttäjän työhön</a:t>
            </a:r>
            <a:r>
              <a:rPr lang="fi-FI" dirty="0" smtClean="0"/>
              <a:t>?</a:t>
            </a:r>
            <a:endParaRPr lang="fi-FI" dirty="0"/>
          </a:p>
          <a:p>
            <a:r>
              <a:rPr lang="fi-FI" dirty="0"/>
              <a:t>Ryhmään nimetään: </a:t>
            </a:r>
            <a:r>
              <a:rPr lang="fi-FI" dirty="0" smtClean="0"/>
              <a:t>Lasse, Päivi P-H, </a:t>
            </a:r>
            <a:r>
              <a:rPr lang="fi-FI" dirty="0"/>
              <a:t>Paula H</a:t>
            </a:r>
            <a:r>
              <a:rPr lang="fi-FI" dirty="0" smtClean="0"/>
              <a:t>., Pirkko Haukijärvi, Eila tai Kirsi, Timo, Tiina R, Lotta Markkanen, Tuija </a:t>
            </a:r>
            <a:r>
              <a:rPr lang="fi-FI" dirty="0"/>
              <a:t>P., </a:t>
            </a:r>
            <a:r>
              <a:rPr lang="fi-FI" dirty="0" smtClean="0"/>
              <a:t>Hannamaija tai Tarja asian mukaan</a:t>
            </a:r>
            <a:endParaRPr lang="fi-FI" dirty="0"/>
          </a:p>
          <a:p>
            <a:endParaRPr lang="fi-FI" dirty="0"/>
          </a:p>
          <a:p>
            <a:endParaRPr lang="fi-FI"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12</a:t>
            </a:fld>
            <a:endParaRPr lang="fi-FI" dirty="0"/>
          </a:p>
        </p:txBody>
      </p:sp>
    </p:spTree>
    <p:extLst>
      <p:ext uri="{BB962C8B-B14F-4D97-AF65-F5344CB8AC3E}">
        <p14:creationId xmlns:p14="http://schemas.microsoft.com/office/powerpoint/2010/main" val="161875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err="1" smtClean="0"/>
              <a:t>Effica-ryhmän</a:t>
            </a:r>
            <a:r>
              <a:rPr lang="fi-FI" b="1" dirty="0" smtClean="0"/>
              <a:t> ehdotus:</a:t>
            </a:r>
            <a:endParaRPr lang="fi-FI" b="1" dirty="0"/>
          </a:p>
        </p:txBody>
      </p:sp>
      <p:sp>
        <p:nvSpPr>
          <p:cNvPr id="3" name="Sisällön paikkamerkki 2"/>
          <p:cNvSpPr>
            <a:spLocks noGrp="1"/>
          </p:cNvSpPr>
          <p:nvPr>
            <p:ph idx="1"/>
          </p:nvPr>
        </p:nvSpPr>
        <p:spPr/>
        <p:txBody>
          <a:bodyPr/>
          <a:lstStyle/>
          <a:p>
            <a:r>
              <a:rPr lang="fi-FI" sz="1800" dirty="0" err="1" smtClean="0"/>
              <a:t>Efficassa</a:t>
            </a:r>
            <a:r>
              <a:rPr lang="fi-FI" sz="1800" dirty="0" smtClean="0"/>
              <a:t> ei ole pienryhmät otettavissa käyttöön</a:t>
            </a:r>
          </a:p>
          <a:p>
            <a:r>
              <a:rPr lang="fi-FI" sz="1800" dirty="0" smtClean="0"/>
              <a:t>Tämän ryhmän ehdotus, että käytetään isoja ryhmiä </a:t>
            </a:r>
            <a:r>
              <a:rPr lang="fi-FI" sz="1800" dirty="0" err="1" smtClean="0"/>
              <a:t>Efficassa</a:t>
            </a:r>
            <a:r>
              <a:rPr lang="fi-FI" sz="1800" dirty="0" smtClean="0"/>
              <a:t>: tiedonsiirto </a:t>
            </a:r>
            <a:r>
              <a:rPr lang="fi-FI" sz="1800" dirty="0" err="1" smtClean="0"/>
              <a:t>Daisyyn</a:t>
            </a:r>
            <a:r>
              <a:rPr lang="fi-FI" sz="1800" dirty="0" smtClean="0"/>
              <a:t> </a:t>
            </a:r>
            <a:r>
              <a:rPr lang="fi-FI" sz="1800" dirty="0" err="1" smtClean="0"/>
              <a:t>takkuaa</a:t>
            </a:r>
            <a:r>
              <a:rPr lang="fi-FI" sz="1800" dirty="0" smtClean="0"/>
              <a:t> jos ei varmaa tietoa pienryhmästä alussa , hyvityspäivissä hankaluuksia, laskutus </a:t>
            </a:r>
            <a:r>
              <a:rPr lang="fi-FI" sz="1800" dirty="0" err="1" smtClean="0"/>
              <a:t>takkuaa</a:t>
            </a:r>
            <a:r>
              <a:rPr lang="fi-FI" sz="1800" dirty="0" smtClean="0"/>
              <a:t>, henkilökunnan tiedot tulevat varmemmin oikein kun tulee vähemmän leimauksia päivän aikana</a:t>
            </a:r>
          </a:p>
          <a:p>
            <a:r>
              <a:rPr lang="fi-FI" sz="1800" dirty="0" smtClean="0"/>
              <a:t>Kertoimet uusille palvelutarpeille: Tarja ja Tuija kokoavat ryhmän asian äärelle (niille lapsille joiden paikkoja ei voi muu käyttää olisi kerroin 1, käyttöaste-, SPB-, vuorohoidon isojen tuntimäärien </a:t>
            </a:r>
            <a:r>
              <a:rPr lang="fi-FI" sz="1800" dirty="0" err="1" smtClean="0"/>
              <a:t>käyttäjät-</a:t>
            </a:r>
            <a:r>
              <a:rPr lang="fi-FI" sz="1800" dirty="0" smtClean="0"/>
              <a:t>, palvelusetelivaikutukset… )</a:t>
            </a:r>
          </a:p>
          <a:p>
            <a:r>
              <a:rPr lang="fi-FI" sz="1800" dirty="0" err="1" smtClean="0"/>
              <a:t>Eopäätöksiä</a:t>
            </a:r>
            <a:r>
              <a:rPr lang="fi-FI" sz="1800" dirty="0" smtClean="0"/>
              <a:t> varten on oltava ryhmän nimi helmikuussa, kokeilut 1/13 oltava siis selvillä</a:t>
            </a:r>
          </a:p>
          <a:p>
            <a:r>
              <a:rPr lang="fi-FI" sz="1800" dirty="0" smtClean="0"/>
              <a:t>3kk aika maksuvälysten tarkasteluun on hyvä</a:t>
            </a:r>
          </a:p>
          <a:p>
            <a:r>
              <a:rPr lang="fi-FI" sz="1800" dirty="0" err="1" smtClean="0"/>
              <a:t>Pk-koulut</a:t>
            </a:r>
            <a:r>
              <a:rPr lang="fi-FI" sz="1800" dirty="0" smtClean="0"/>
              <a:t>: </a:t>
            </a:r>
            <a:r>
              <a:rPr lang="fi-FI" sz="1800" dirty="0" err="1" smtClean="0"/>
              <a:t>resurssointimielessä</a:t>
            </a:r>
            <a:r>
              <a:rPr lang="fi-FI" sz="1800" dirty="0" smtClean="0"/>
              <a:t> otettava kantaa, ohjaajien pätevöityminen ja käyttö</a:t>
            </a:r>
          </a:p>
          <a:p>
            <a:r>
              <a:rPr lang="fi-FI" sz="1800" u="sng" dirty="0" smtClean="0">
                <a:solidFill>
                  <a:srgbClr val="FF0000"/>
                </a:solidFill>
              </a:rPr>
              <a:t>Tietoteknisissä taidoissa puutteita taloissa: asiaan korjaus</a:t>
            </a:r>
            <a:endParaRPr lang="fi-FI" sz="1800" u="sng" dirty="0">
              <a:solidFill>
                <a:srgbClr val="FF0000"/>
              </a:solidFill>
            </a:endParaRPr>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13</a:t>
            </a:fld>
            <a:endParaRPr lang="fi-FI" dirty="0"/>
          </a:p>
        </p:txBody>
      </p:sp>
    </p:spTree>
    <p:extLst>
      <p:ext uri="{BB962C8B-B14F-4D97-AF65-F5344CB8AC3E}">
        <p14:creationId xmlns:p14="http://schemas.microsoft.com/office/powerpoint/2010/main" val="3879418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Muuta huomioon otettavaa:</a:t>
            </a:r>
            <a:endParaRPr lang="fi-FI" dirty="0"/>
          </a:p>
        </p:txBody>
      </p:sp>
      <p:sp>
        <p:nvSpPr>
          <p:cNvPr id="3" name="Sisällön paikkamerkki 2"/>
          <p:cNvSpPr>
            <a:spLocks noGrp="1"/>
          </p:cNvSpPr>
          <p:nvPr>
            <p:ph idx="1"/>
          </p:nvPr>
        </p:nvSpPr>
        <p:spPr/>
        <p:txBody>
          <a:bodyPr/>
          <a:lstStyle/>
          <a:p>
            <a:pPr marL="0" indent="0">
              <a:buNone/>
            </a:pPr>
            <a:endParaRPr lang="fi-FI" sz="1600" dirty="0"/>
          </a:p>
          <a:p>
            <a:r>
              <a:rPr lang="fi-FI" sz="1600" dirty="0" smtClean="0"/>
              <a:t>Päivystysten </a:t>
            </a:r>
            <a:r>
              <a:rPr lang="fi-FI" sz="1600" dirty="0"/>
              <a:t>ryhmien entistä tarkempi suunnittelu (suhdeluku vrt. tilat</a:t>
            </a:r>
            <a:r>
              <a:rPr lang="fi-FI" sz="1600" dirty="0" smtClean="0"/>
              <a:t>) – voi  esimerkiksi </a:t>
            </a:r>
            <a:r>
              <a:rPr lang="fi-FI" sz="1600" dirty="0"/>
              <a:t>nimetä yhden huonetilan yhdelle työparille tai yhden työntekijän muodostamalle pienryhmälle</a:t>
            </a:r>
          </a:p>
          <a:p>
            <a:r>
              <a:rPr lang="fi-FI" sz="1600" dirty="0"/>
              <a:t>Aukioloajat lyhyemmät 2-3 ryhmän päiväkodeissa? </a:t>
            </a:r>
            <a:r>
              <a:rPr lang="fi-FI" sz="1600" dirty="0" smtClean="0"/>
              <a:t>Tätä </a:t>
            </a:r>
            <a:r>
              <a:rPr lang="fi-FI" sz="1600" dirty="0"/>
              <a:t>on mietittävä alueilla</a:t>
            </a:r>
          </a:p>
          <a:p>
            <a:r>
              <a:rPr lang="fi-FI" sz="1600" dirty="0"/>
              <a:t>Varahenkilöstön käytön / sijaisuuksien / lapsimäärien ennakointi henkilöstön poissaoloihin; suhdeluku ei voi ylittyä henkilöstön poissaolojen / koulutusten vuoksi (Lähtökohtaisesti suhdeluvusta poikkeaminen asetuksen tarkoittamalla tavalla ei voi olla jatkuvaa eikä päivittäistä eikä se voi kestää koko toimintapäivän ajan, vaan sen tulee olla luonteeltaan lyhytaikaista ja satunnaista. )</a:t>
            </a:r>
          </a:p>
          <a:p>
            <a:endParaRPr lang="fi-FI" sz="1600"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14</a:t>
            </a:fld>
            <a:endParaRPr lang="fi-FI" dirty="0"/>
          </a:p>
        </p:txBody>
      </p:sp>
    </p:spTree>
    <p:extLst>
      <p:ext uri="{BB962C8B-B14F-4D97-AF65-F5344CB8AC3E}">
        <p14:creationId xmlns:p14="http://schemas.microsoft.com/office/powerpoint/2010/main" val="511898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Laki ja asetus</a:t>
            </a:r>
            <a:endParaRPr lang="fi-FI" dirty="0"/>
          </a:p>
        </p:txBody>
      </p:sp>
      <p:sp>
        <p:nvSpPr>
          <p:cNvPr id="3" name="Sisällön paikkamerkki 2"/>
          <p:cNvSpPr>
            <a:spLocks noGrp="1"/>
          </p:cNvSpPr>
          <p:nvPr>
            <p:ph idx="1"/>
          </p:nvPr>
        </p:nvSpPr>
        <p:spPr/>
        <p:txBody>
          <a:bodyPr/>
          <a:lstStyle/>
          <a:p>
            <a:r>
              <a:rPr lang="fi-FI" dirty="0" smtClean="0"/>
              <a:t>Muutokset; suhdeluku 1/8, subjektiivisen oikeuden rajaus: järjestettävä kokoaikaisesti jos vanhemmat työskentelevät kokoaikaisesti taikka opiskelevat, toimivat yrittäjinä tai ovat omassa työssä päätoimisesti. Edellä mainitun tilanteen päätyttyä 2kk paitsi jos vanhempi jää hoitamaan muuta lasta kotiin tai eläkkeelle.</a:t>
            </a:r>
          </a:p>
          <a:p>
            <a:r>
              <a:rPr lang="fi-FI" dirty="0" smtClean="0"/>
              <a:t>Sivistyslautakunnan </a:t>
            </a:r>
            <a:r>
              <a:rPr lang="fi-FI" dirty="0" err="1" smtClean="0"/>
              <a:t>päätökset:ei</a:t>
            </a:r>
            <a:r>
              <a:rPr lang="fi-FI" dirty="0" smtClean="0"/>
              <a:t> suhdelukuun muutosta, </a:t>
            </a:r>
            <a:r>
              <a:rPr lang="fi-FI" dirty="0" err="1" smtClean="0"/>
              <a:t>subj</a:t>
            </a:r>
            <a:r>
              <a:rPr lang="fi-FI" dirty="0" smtClean="0"/>
              <a:t> oikeuden rajaus-asia helmikuussa lautakunnassa</a:t>
            </a:r>
          </a:p>
          <a:p>
            <a:r>
              <a:rPr lang="fi-FI" dirty="0" smtClean="0"/>
              <a:t>Vaikutukset palveluihin</a:t>
            </a:r>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2</a:t>
            </a:fld>
            <a:endParaRPr lang="fi-FI" dirty="0"/>
          </a:p>
        </p:txBody>
      </p:sp>
    </p:spTree>
    <p:extLst>
      <p:ext uri="{BB962C8B-B14F-4D97-AF65-F5344CB8AC3E}">
        <p14:creationId xmlns:p14="http://schemas.microsoft.com/office/powerpoint/2010/main" val="1087194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Lapsiryhmien rakenteet</a:t>
            </a:r>
            <a:endParaRPr lang="fi-FI" dirty="0"/>
          </a:p>
        </p:txBody>
      </p:sp>
      <p:sp>
        <p:nvSpPr>
          <p:cNvPr id="3" name="Sisällön paikkamerkki 2"/>
          <p:cNvSpPr>
            <a:spLocks noGrp="1"/>
          </p:cNvSpPr>
          <p:nvPr>
            <p:ph idx="1"/>
          </p:nvPr>
        </p:nvSpPr>
        <p:spPr/>
        <p:txBody>
          <a:bodyPr/>
          <a:lstStyle/>
          <a:p>
            <a:r>
              <a:rPr lang="fi-FI" sz="1600" dirty="0" smtClean="0"/>
              <a:t>1-2v on hyvä olla pienemmässä ryhmässä, yli 2v osa pystyy toimimaan isompien ryhmässä</a:t>
            </a:r>
          </a:p>
          <a:p>
            <a:r>
              <a:rPr lang="fi-FI" sz="1600" dirty="0" smtClean="0"/>
              <a:t>Sisarusryhmämäisestä toiminnasta on hyviä kokemuksia</a:t>
            </a:r>
          </a:p>
          <a:p>
            <a:r>
              <a:rPr lang="fi-FI" sz="1600" dirty="0" smtClean="0"/>
              <a:t>Kotipesä voi koostua eri ikäisistä lapsista jotka jakaantuvat pienryhmiin</a:t>
            </a:r>
          </a:p>
          <a:p>
            <a:r>
              <a:rPr lang="fi-FI" sz="1600" b="1" dirty="0" smtClean="0"/>
              <a:t>Kuuden/neljän työntekijän toiminnalliset tiimit jakautuvat kolmeen/kahteen työpariin: kaikki ovat tuttuja eikä tarvita ”siirtoja”</a:t>
            </a:r>
          </a:p>
          <a:p>
            <a:r>
              <a:rPr lang="fi-FI" sz="1600" dirty="0" smtClean="0"/>
              <a:t>Avoimet ovet: koko ajan tapahtuu muutoksia – muutos täytyy hyväksyä</a:t>
            </a:r>
          </a:p>
          <a:p>
            <a:r>
              <a:rPr lang="fi-FI" sz="1600" dirty="0" smtClean="0"/>
              <a:t>Toiminnalliset tavat ratkaisevat: ulkoilutilanteet mietitty, ruokailut – pienten aloittajien tilanne huomioidaan</a:t>
            </a:r>
          </a:p>
          <a:p>
            <a:r>
              <a:rPr lang="fi-FI" sz="1600" dirty="0" smtClean="0"/>
              <a:t>Kaikki lapset otetaan ja joustavasti mietitään rakenteita ja käydään alueella keskustelua</a:t>
            </a:r>
          </a:p>
          <a:p>
            <a:r>
              <a:rPr lang="fi-FI" sz="1600" dirty="0" smtClean="0"/>
              <a:t>Voiko alueella olla joku isompi talo jonne subjektiivisen oikeuden käyttäjät ainakin aluksi ohjataan?</a:t>
            </a:r>
          </a:p>
          <a:p>
            <a:r>
              <a:rPr lang="fi-FI" sz="1600" dirty="0" smtClean="0"/>
              <a:t>Perheille ja työntekijöille keskustellaan selväksi tulevat tilanteet ja toiminnalliset tavat</a:t>
            </a:r>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3</a:t>
            </a:fld>
            <a:endParaRPr lang="fi-FI" dirty="0"/>
          </a:p>
        </p:txBody>
      </p:sp>
    </p:spTree>
    <p:extLst>
      <p:ext uri="{BB962C8B-B14F-4D97-AF65-F5344CB8AC3E}">
        <p14:creationId xmlns:p14="http://schemas.microsoft.com/office/powerpoint/2010/main" val="3068497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Jatkoa rakenteille</a:t>
            </a:r>
            <a:endParaRPr lang="fi-FI" dirty="0"/>
          </a:p>
        </p:txBody>
      </p:sp>
      <p:sp>
        <p:nvSpPr>
          <p:cNvPr id="3" name="Sisällön paikkamerkki 2"/>
          <p:cNvSpPr>
            <a:spLocks noGrp="1"/>
          </p:cNvSpPr>
          <p:nvPr>
            <p:ph idx="1"/>
          </p:nvPr>
        </p:nvSpPr>
        <p:spPr/>
        <p:txBody>
          <a:bodyPr/>
          <a:lstStyle/>
          <a:p>
            <a:r>
              <a:rPr lang="fi-FI" dirty="0" err="1"/>
              <a:t>Pphoidon</a:t>
            </a:r>
            <a:r>
              <a:rPr lang="fi-FI" dirty="0"/>
              <a:t> </a:t>
            </a:r>
            <a:r>
              <a:rPr lang="fi-FI" dirty="0" smtClean="0"/>
              <a:t>varahoito: keskustelua ratkaisuista kun ei voi olla ”lisänä”</a:t>
            </a:r>
          </a:p>
          <a:p>
            <a:r>
              <a:rPr lang="fi-FI" dirty="0" smtClean="0"/>
              <a:t>Päivätalojen aukioloajat: onko alueella tarvetta linjata uudelleen joidenkin talojen osalta</a:t>
            </a:r>
          </a:p>
          <a:p>
            <a:r>
              <a:rPr lang="fi-FI" dirty="0" smtClean="0"/>
              <a:t>Iltatalojen osalta: pitääkö uuden linjauksen (iltatalot auki vain klo 20 tai 21) tekemistä siirtää kun kauppojen aukioloajat laajenivat</a:t>
            </a:r>
            <a:endParaRPr lang="fi-FI" dirty="0"/>
          </a:p>
          <a:p>
            <a:r>
              <a:rPr lang="fi-FI" dirty="0"/>
              <a:t>Tuottaako mahdollinen </a:t>
            </a:r>
            <a:r>
              <a:rPr lang="fi-FI" dirty="0" smtClean="0"/>
              <a:t>suhdeluvun 1/8 </a:t>
            </a:r>
            <a:r>
              <a:rPr lang="fi-FI" dirty="0"/>
              <a:t>muutos jatkossa muutoksia arjen käytänteisiin</a:t>
            </a:r>
          </a:p>
          <a:p>
            <a:endParaRPr lang="fi-FI"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4</a:t>
            </a:fld>
            <a:endParaRPr lang="fi-FI" dirty="0"/>
          </a:p>
        </p:txBody>
      </p:sp>
    </p:spTree>
    <p:extLst>
      <p:ext uri="{BB962C8B-B14F-4D97-AF65-F5344CB8AC3E}">
        <p14:creationId xmlns:p14="http://schemas.microsoft.com/office/powerpoint/2010/main" val="2992537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Esiopetus</a:t>
            </a:r>
            <a:endParaRPr lang="fi-FI" dirty="0"/>
          </a:p>
        </p:txBody>
      </p:sp>
      <p:sp>
        <p:nvSpPr>
          <p:cNvPr id="3" name="Sisällön paikkamerkki 2"/>
          <p:cNvSpPr>
            <a:spLocks noGrp="1"/>
          </p:cNvSpPr>
          <p:nvPr>
            <p:ph idx="1"/>
          </p:nvPr>
        </p:nvSpPr>
        <p:spPr/>
        <p:txBody>
          <a:bodyPr/>
          <a:lstStyle/>
          <a:p>
            <a:r>
              <a:rPr lang="fi-FI" dirty="0" smtClean="0"/>
              <a:t>Mitkä ovat esiopetuksen tavoitteita edistäviä ryhmäratkaisuja: 6-vuotiaille on oltava jotain erityistä</a:t>
            </a:r>
          </a:p>
          <a:p>
            <a:r>
              <a:rPr lang="fi-FI" dirty="0" smtClean="0"/>
              <a:t>Henkilökunta (mm koulutuksen vaikutus, talojen muut ryhmät)</a:t>
            </a:r>
          </a:p>
          <a:p>
            <a:r>
              <a:rPr lang="fi-FI" dirty="0" smtClean="0"/>
              <a:t>EO iltapäiväjärjestelyt: esiopetusikäisten lasten näkökulma, </a:t>
            </a:r>
            <a:r>
              <a:rPr lang="fi-FI" dirty="0" err="1" smtClean="0"/>
              <a:t>Lilu-ratkaisut</a:t>
            </a:r>
            <a:r>
              <a:rPr lang="fi-FI" dirty="0" smtClean="0"/>
              <a:t>, mitkä ovat vaihtoehdot niille lapsille jotka eivät </a:t>
            </a:r>
            <a:r>
              <a:rPr lang="fi-FI" dirty="0" err="1" smtClean="0"/>
              <a:t>nuku-</a:t>
            </a:r>
            <a:r>
              <a:rPr lang="fi-FI" dirty="0" smtClean="0"/>
              <a:t> JKL toimintatapa</a:t>
            </a:r>
          </a:p>
          <a:p>
            <a:r>
              <a:rPr lang="fi-FI" dirty="0" err="1" smtClean="0"/>
              <a:t>Eoryhmien</a:t>
            </a:r>
            <a:r>
              <a:rPr lang="fi-FI" dirty="0" smtClean="0"/>
              <a:t> suhdeluku ja minimiryhmäkoko (1/8), missä taloissa järjestetään</a:t>
            </a:r>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5</a:t>
            </a:fld>
            <a:endParaRPr lang="fi-FI" dirty="0"/>
          </a:p>
        </p:txBody>
      </p:sp>
    </p:spTree>
    <p:extLst>
      <p:ext uri="{BB962C8B-B14F-4D97-AF65-F5344CB8AC3E}">
        <p14:creationId xmlns:p14="http://schemas.microsoft.com/office/powerpoint/2010/main" val="418822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Subjektiivinen oikeus käytännössä</a:t>
            </a:r>
            <a:endParaRPr lang="fi-FI" dirty="0"/>
          </a:p>
        </p:txBody>
      </p:sp>
      <p:sp>
        <p:nvSpPr>
          <p:cNvPr id="3" name="Sisällön paikkamerkki 2"/>
          <p:cNvSpPr>
            <a:spLocks noGrp="1"/>
          </p:cNvSpPr>
          <p:nvPr>
            <p:ph idx="1"/>
          </p:nvPr>
        </p:nvSpPr>
        <p:spPr/>
        <p:txBody>
          <a:bodyPr/>
          <a:lstStyle/>
          <a:p>
            <a:r>
              <a:rPr lang="fi-FI" sz="1800" dirty="0" err="1" smtClean="0"/>
              <a:t>Jkl</a:t>
            </a:r>
            <a:r>
              <a:rPr lang="fi-FI" sz="1800" dirty="0" smtClean="0"/>
              <a:t> mahdollinen oma rajaus: Erityisen tuen asiat, ei vaadita lausuntoja, </a:t>
            </a:r>
            <a:r>
              <a:rPr lang="fi-FI" sz="1800" dirty="0" err="1" smtClean="0"/>
              <a:t>keltotiimin</a:t>
            </a:r>
            <a:r>
              <a:rPr lang="fi-FI" sz="1800" dirty="0" smtClean="0"/>
              <a:t> yhteiset kriteerit kokopäiväisyydelle; voiko olla 4-5-6 tuntia; päivittäisellä käyttäjällä olisi pienempi maksu kuin viikkokäyttäjällä</a:t>
            </a:r>
          </a:p>
          <a:p>
            <a:r>
              <a:rPr lang="fi-FI" sz="1800" dirty="0" smtClean="0"/>
              <a:t>Voidaanko yksityisellä puolella rajata minimimäärän tarjontaa kesäajalla</a:t>
            </a:r>
          </a:p>
          <a:p>
            <a:r>
              <a:rPr lang="fi-FI" sz="1800" dirty="0" smtClean="0"/>
              <a:t>Millaisiin ryhmiin sijoittuvat </a:t>
            </a:r>
          </a:p>
          <a:p>
            <a:r>
              <a:rPr lang="fi-FI" sz="1800" dirty="0" smtClean="0"/>
              <a:t>Erityisesti vuorotalojen osalta mietittävä</a:t>
            </a:r>
          </a:p>
          <a:p>
            <a:r>
              <a:rPr lang="fi-FI" sz="1800" b="1" dirty="0" smtClean="0"/>
              <a:t>Miten ennakkosuunnittelua tehdään </a:t>
            </a:r>
            <a:r>
              <a:rPr lang="fi-FI" sz="1800" dirty="0" smtClean="0"/>
              <a:t>ettei tule lainvastaisia tilanteita: vanhemmat ilmoittavat hyvissä ajoin, vuorosuunnittelu, pitääkö kehittää työkalu suunnitteluun mihin tietty lapsi tai aikuinen siirtyy kun ylitys uhkaa tai miten toimitaan kun </a:t>
            </a:r>
            <a:r>
              <a:rPr lang="fi-FI" sz="1800" dirty="0" err="1" smtClean="0"/>
              <a:t>pphoitolapsi</a:t>
            </a:r>
            <a:r>
              <a:rPr lang="fi-FI" sz="1800" dirty="0" smtClean="0"/>
              <a:t> tulee ilman aikuista </a:t>
            </a:r>
            <a:r>
              <a:rPr lang="fi-FI" sz="1800" dirty="0" err="1" smtClean="0"/>
              <a:t>pkotiin</a:t>
            </a:r>
            <a:r>
              <a:rPr lang="fi-FI" sz="1800" dirty="0" smtClean="0"/>
              <a:t>, </a:t>
            </a:r>
            <a:r>
              <a:rPr lang="fi-FI" sz="1800" dirty="0" err="1" smtClean="0"/>
              <a:t>pphoitajien</a:t>
            </a:r>
            <a:r>
              <a:rPr lang="fi-FI" sz="1800" dirty="0" smtClean="0"/>
              <a:t> vuosityöajan käyttö, </a:t>
            </a:r>
            <a:r>
              <a:rPr lang="fi-FI" sz="1800" dirty="0" err="1" smtClean="0"/>
              <a:t>pphoitajan</a:t>
            </a:r>
            <a:r>
              <a:rPr lang="fi-FI" sz="1800" dirty="0" smtClean="0"/>
              <a:t> työaikasuunnittelu, kerhotyöntekijöiden ja osa-aikaisten työntekijöiden käyttö, miten tiloja käytetään</a:t>
            </a:r>
          </a:p>
          <a:p>
            <a:r>
              <a:rPr lang="fi-FI" sz="1800" dirty="0" smtClean="0"/>
              <a:t>Miten lapsille tulee siirtoja mahdollisimman vähän</a:t>
            </a:r>
            <a:endParaRPr lang="fi-FI" sz="1800"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6</a:t>
            </a:fld>
            <a:endParaRPr lang="fi-FI" dirty="0"/>
          </a:p>
        </p:txBody>
      </p:sp>
    </p:spTree>
    <p:extLst>
      <p:ext uri="{BB962C8B-B14F-4D97-AF65-F5344CB8AC3E}">
        <p14:creationId xmlns:p14="http://schemas.microsoft.com/office/powerpoint/2010/main" val="481258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err="1" smtClean="0"/>
              <a:t>Eo</a:t>
            </a:r>
            <a:r>
              <a:rPr lang="fi-FI" b="1" dirty="0" smtClean="0"/>
              <a:t> ja kerhotoiminta-ryhmän tuotos</a:t>
            </a:r>
            <a:endParaRPr lang="fi-FI" b="1" dirty="0"/>
          </a:p>
        </p:txBody>
      </p:sp>
      <p:sp>
        <p:nvSpPr>
          <p:cNvPr id="3" name="Sisällön paikkamerkki 2"/>
          <p:cNvSpPr>
            <a:spLocks noGrp="1"/>
          </p:cNvSpPr>
          <p:nvPr>
            <p:ph idx="1"/>
          </p:nvPr>
        </p:nvSpPr>
        <p:spPr/>
        <p:txBody>
          <a:bodyPr/>
          <a:lstStyle/>
          <a:p>
            <a:pPr marL="0" indent="0">
              <a:buNone/>
            </a:pPr>
            <a:r>
              <a:rPr lang="fi-FI" sz="1800" dirty="0" smtClean="0"/>
              <a:t>•</a:t>
            </a:r>
            <a:r>
              <a:rPr lang="fi-FI" sz="1800" dirty="0"/>
              <a:t>	</a:t>
            </a:r>
            <a:r>
              <a:rPr lang="fi-FI" sz="1600" dirty="0" smtClean="0"/>
              <a:t>vuonna </a:t>
            </a:r>
            <a:r>
              <a:rPr lang="fi-FI" sz="1600" dirty="0"/>
              <a:t>2017 suhdeluku 1/13 </a:t>
            </a:r>
            <a:r>
              <a:rPr lang="fi-FI" sz="1600" dirty="0" err="1"/>
              <a:t>eskarilaista</a:t>
            </a:r>
            <a:r>
              <a:rPr lang="fi-FI" sz="1600" dirty="0"/>
              <a:t> myös </a:t>
            </a:r>
            <a:r>
              <a:rPr lang="fi-FI" sz="1600" dirty="0" err="1" smtClean="0"/>
              <a:t>eskarin</a:t>
            </a:r>
            <a:r>
              <a:rPr lang="fi-FI" sz="1600" dirty="0" smtClean="0"/>
              <a:t> kerhotoiminnassa iltapäivisin - vuorohoidossa </a:t>
            </a:r>
            <a:r>
              <a:rPr lang="fi-FI" sz="1600" dirty="0"/>
              <a:t>samat </a:t>
            </a:r>
            <a:r>
              <a:rPr lang="fi-FI" sz="1600" dirty="0" smtClean="0"/>
              <a:t>suhdeluvut , jos asetus muuttuu( </a:t>
            </a:r>
            <a:r>
              <a:rPr lang="fi-FI" sz="1600" dirty="0"/>
              <a:t>voisi kokeilla jo </a:t>
            </a:r>
            <a:r>
              <a:rPr lang="fi-FI" sz="1600" dirty="0" smtClean="0"/>
              <a:t>vuonna 2016 jos mahdollista)</a:t>
            </a:r>
            <a:endParaRPr lang="fi-FI" sz="1600" dirty="0"/>
          </a:p>
          <a:p>
            <a:pPr marL="0" indent="0">
              <a:buNone/>
            </a:pPr>
            <a:r>
              <a:rPr lang="fi-FI" sz="1600" dirty="0"/>
              <a:t>•	esiopetusta voi olla joko aamupäivisin tai iltapäivisin alueellisen tarpeen mukaan, myös vuorohoidossa</a:t>
            </a:r>
          </a:p>
          <a:p>
            <a:pPr marL="0" indent="0">
              <a:buNone/>
            </a:pPr>
            <a:r>
              <a:rPr lang="fi-FI" sz="1600" dirty="0"/>
              <a:t>•	joustavat pienryhmät; </a:t>
            </a:r>
            <a:r>
              <a:rPr lang="fi-FI" sz="1600" dirty="0" err="1"/>
              <a:t>pk/koulu</a:t>
            </a:r>
            <a:r>
              <a:rPr lang="fi-FI" sz="1600" dirty="0"/>
              <a:t>, </a:t>
            </a:r>
            <a:r>
              <a:rPr lang="fi-FI" sz="1600" dirty="0" err="1"/>
              <a:t>eo</a:t>
            </a:r>
            <a:r>
              <a:rPr lang="fi-FI" sz="1600" dirty="0"/>
              <a:t> + alkuopetus</a:t>
            </a:r>
          </a:p>
          <a:p>
            <a:pPr marL="0" indent="0">
              <a:buNone/>
            </a:pPr>
            <a:r>
              <a:rPr lang="fi-FI" sz="1600" dirty="0"/>
              <a:t>•	esiopetuksen aika yksikkökohtaisesti, mutta suositellaan klo </a:t>
            </a:r>
            <a:r>
              <a:rPr lang="fi-FI" sz="1600" dirty="0" smtClean="0"/>
              <a:t>10 </a:t>
            </a:r>
            <a:r>
              <a:rPr lang="fi-FI" sz="1600" dirty="0"/>
              <a:t>-</a:t>
            </a:r>
            <a:r>
              <a:rPr lang="fi-FI" sz="1600" dirty="0" smtClean="0"/>
              <a:t>14 (perusteluna </a:t>
            </a:r>
            <a:r>
              <a:rPr lang="fi-FI" sz="1600" dirty="0"/>
              <a:t>aikuisten määrä </a:t>
            </a:r>
            <a:r>
              <a:rPr lang="fi-FI" sz="1600" dirty="0" smtClean="0"/>
              <a:t>yksikössä, voidaan </a:t>
            </a:r>
            <a:r>
              <a:rPr lang="fi-FI" sz="1600" dirty="0"/>
              <a:t>hyödyntää samoja ryhmätiloja muiden ryhmien </a:t>
            </a:r>
            <a:r>
              <a:rPr lang="fi-FI" sz="1600" dirty="0" smtClean="0"/>
              <a:t>kanssa, ulos </a:t>
            </a:r>
            <a:r>
              <a:rPr lang="fi-FI" sz="1600" dirty="0"/>
              <a:t>puolelta päivin (ei pakkolepoa</a:t>
            </a:r>
            <a:r>
              <a:rPr lang="fi-FI" sz="1600" dirty="0" smtClean="0"/>
              <a:t>))</a:t>
            </a:r>
            <a:endParaRPr lang="fi-FI" sz="1600" dirty="0"/>
          </a:p>
          <a:p>
            <a:r>
              <a:rPr lang="fi-FI" sz="1600" dirty="0" smtClean="0"/>
              <a:t>esiopetukseen </a:t>
            </a:r>
            <a:r>
              <a:rPr lang="fi-FI" sz="1600" dirty="0"/>
              <a:t>toivotaan hyviä tyyppejä ja tasaisesti jakautunutta ammatillista </a:t>
            </a:r>
            <a:r>
              <a:rPr lang="fi-FI" sz="1600" dirty="0" smtClean="0"/>
              <a:t>osaamista</a:t>
            </a:r>
            <a:endParaRPr lang="fi-FI" sz="1600" dirty="0"/>
          </a:p>
          <a:p>
            <a:r>
              <a:rPr lang="fi-FI" sz="1600" dirty="0" smtClean="0"/>
              <a:t>iltapäivisin </a:t>
            </a:r>
            <a:r>
              <a:rPr lang="fi-FI" sz="1600" dirty="0"/>
              <a:t>liikunta- ja luontopainotteista toimintaa syksystä -16 </a:t>
            </a:r>
            <a:r>
              <a:rPr lang="fi-FI" sz="1600" dirty="0" smtClean="0"/>
              <a:t>alkaen: kokeiluja JKL toimintamallin luomiseksi</a:t>
            </a:r>
            <a:endParaRPr lang="fi-FI" sz="1600" dirty="0"/>
          </a:p>
          <a:p>
            <a:r>
              <a:rPr lang="fi-FI" sz="1600" dirty="0" smtClean="0"/>
              <a:t>oppisopimuskoulutusta </a:t>
            </a:r>
            <a:r>
              <a:rPr lang="fi-FI" sz="1600" dirty="0" err="1"/>
              <a:t>pk/koulujen</a:t>
            </a:r>
            <a:r>
              <a:rPr lang="fi-FI" sz="1600" dirty="0"/>
              <a:t> henkilöstölle pätevyyden saamiseksi </a:t>
            </a:r>
            <a:r>
              <a:rPr lang="fi-FI" sz="1600" dirty="0" smtClean="0"/>
              <a:t>tarvittaessa: erityisesti koulunkäynninohjaajille oppisopimuskoulutusta lähihoitajan pätevyyteen, henkilöstölle </a:t>
            </a:r>
            <a:r>
              <a:rPr lang="fi-FI" sz="1600" dirty="0"/>
              <a:t>mentaalikoulutus muutoksista ja sen </a:t>
            </a:r>
            <a:r>
              <a:rPr lang="fi-FI" sz="1600" dirty="0" smtClean="0"/>
              <a:t>mahdollisuuksista</a:t>
            </a:r>
          </a:p>
          <a:p>
            <a:r>
              <a:rPr lang="fi-FI" sz="1600" dirty="0" err="1" smtClean="0"/>
              <a:t>Eoryhmän</a:t>
            </a:r>
            <a:r>
              <a:rPr lang="fi-FI" sz="1600" dirty="0" smtClean="0"/>
              <a:t> minimikoko </a:t>
            </a:r>
            <a:r>
              <a:rPr lang="fi-FI" sz="1600" dirty="0" err="1" smtClean="0"/>
              <a:t>väh</a:t>
            </a:r>
            <a:r>
              <a:rPr lang="fi-FI" sz="1600" dirty="0" smtClean="0"/>
              <a:t> 8- lautakunnassa 27.1</a:t>
            </a:r>
            <a:endParaRPr lang="fi-FI" sz="1600" dirty="0"/>
          </a:p>
          <a:p>
            <a:endParaRPr lang="fi-FI" dirty="0"/>
          </a:p>
          <a:p>
            <a:endParaRPr lang="fi-FI"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7</a:t>
            </a:fld>
            <a:endParaRPr lang="fi-FI" dirty="0"/>
          </a:p>
        </p:txBody>
      </p:sp>
    </p:spTree>
    <p:extLst>
      <p:ext uri="{BB962C8B-B14F-4D97-AF65-F5344CB8AC3E}">
        <p14:creationId xmlns:p14="http://schemas.microsoft.com/office/powerpoint/2010/main" val="1822201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Joustavat rakenteet ja subjektiivinen oikeus-ryhmän tuotos</a:t>
            </a:r>
            <a:endParaRPr lang="fi-FI" b="1" dirty="0"/>
          </a:p>
        </p:txBody>
      </p:sp>
      <p:sp>
        <p:nvSpPr>
          <p:cNvPr id="3" name="Sisällön paikkamerkki 2"/>
          <p:cNvSpPr>
            <a:spLocks noGrp="1"/>
          </p:cNvSpPr>
          <p:nvPr>
            <p:ph idx="1"/>
          </p:nvPr>
        </p:nvSpPr>
        <p:spPr/>
        <p:txBody>
          <a:bodyPr/>
          <a:lstStyle/>
          <a:p>
            <a:r>
              <a:rPr lang="fi-FI" sz="1600" dirty="0"/>
              <a:t>Poiminta varhaiskasvatuslain perustelutekstistä:</a:t>
            </a:r>
          </a:p>
          <a:p>
            <a:r>
              <a:rPr lang="fi-FI" sz="1600" dirty="0"/>
              <a:t>” Ryhmiä ei voida muodostaa niin, että ryhmässä olisi enemmän kuin kolmea kasvattajaa vastaava lapsimäärä samanaikaisesti läsnä. Lapsia voi kuitenkin olla ”kirjoilla” enemmän kuin enimmäiskoon tai suhdeluvun mukaan säädetään. Lasten läsnäolo varhaiskasvatuksessa perustuu ennakointiin ja suunnitelmallisuuteen. Päiväkodilla on mahdollisuus suunnitella käytettävissä olevia resurssejaan asetuksen 6 §:n 5 momentin mukaisesti ottaen huomioon etukäteen tiedossaan olevat lasten </a:t>
            </a:r>
            <a:r>
              <a:rPr lang="fi-FI" sz="1600" dirty="0" err="1"/>
              <a:t>läsnä-</a:t>
            </a:r>
            <a:r>
              <a:rPr lang="fi-FI" sz="1600" dirty="0"/>
              <a:t> ja poissaolot ja myönnetyn paikan tosiasiallinen käyttö. </a:t>
            </a:r>
          </a:p>
          <a:p>
            <a:r>
              <a:rPr lang="fi-FI" sz="1600" dirty="0"/>
              <a:t>Asetuksen 6 §:n 5 momentin mukainen käytännön tilanne voisi olla esimerkiksi se, että samaa paikkaa käyttävät lapset ovat satunnaisesti ja lyhytaikaisesti samanaikaisesti paikalla esimerkiksi vanhempien työvuoron yllättävän muuttumisen vuoksi. ”</a:t>
            </a:r>
          </a:p>
          <a:p>
            <a:r>
              <a:rPr lang="fi-FI" sz="1600" dirty="0"/>
              <a:t>Tarvitaan entistä enemmän ja tarkempaa ennakkosuunnittelua lain mukaisen suhdeluvun toteutumiseksi + paikkojen tehokkaaseen käyttöön</a:t>
            </a:r>
          </a:p>
          <a:p>
            <a:r>
              <a:rPr lang="fi-FI" sz="1600" dirty="0"/>
              <a:t>Samaa paikkaa voi käyttää kaksi lasta (ehkä useampikin lapsi), elleivät ole yhtä aikaa paikalla</a:t>
            </a:r>
          </a:p>
          <a:p>
            <a:endParaRPr lang="fi-FI" sz="1600" dirty="0"/>
          </a:p>
          <a:p>
            <a:endParaRPr lang="fi-FI" sz="1600"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8</a:t>
            </a:fld>
            <a:endParaRPr lang="fi-FI" dirty="0"/>
          </a:p>
        </p:txBody>
      </p:sp>
    </p:spTree>
    <p:extLst>
      <p:ext uri="{BB962C8B-B14F-4D97-AF65-F5344CB8AC3E}">
        <p14:creationId xmlns:p14="http://schemas.microsoft.com/office/powerpoint/2010/main" val="722451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Ryhmien muodostaminen</a:t>
            </a:r>
            <a:endParaRPr lang="fi-FI" dirty="0"/>
          </a:p>
        </p:txBody>
      </p:sp>
      <p:sp>
        <p:nvSpPr>
          <p:cNvPr id="3" name="Sisällön paikkamerkki 2"/>
          <p:cNvSpPr>
            <a:spLocks noGrp="1"/>
          </p:cNvSpPr>
          <p:nvPr>
            <p:ph idx="1"/>
          </p:nvPr>
        </p:nvSpPr>
        <p:spPr/>
        <p:txBody>
          <a:bodyPr/>
          <a:lstStyle/>
          <a:p>
            <a:r>
              <a:rPr lang="fi-FI" sz="1800" dirty="0"/>
              <a:t>Lapsiryhmät muodostetaan suhdelukua noudattaen kasvattajatyöparin tai kolmen kasvattajan tiimin muodostamina (voi olla perustellusti myös yksi kasvattaja/4 tai 7 lasta). Hyväksi käytännöksi on osoittautunut kahden tai kolmen kasvattajatyöparin muodostamat tiimit, joissa kasvattajat oppivat tuntemaan kaikki tiimin lapset ja lasten joustava siirtyminen ryhmästä toiseen on näin helpompaa.</a:t>
            </a:r>
          </a:p>
          <a:p>
            <a:r>
              <a:rPr lang="fi-FI" sz="1800" dirty="0"/>
              <a:t>Kaikenikäisiä </a:t>
            </a:r>
            <a:r>
              <a:rPr lang="fi-FI" sz="1800" dirty="0" smtClean="0"/>
              <a:t>lapsia </a:t>
            </a:r>
            <a:r>
              <a:rPr lang="fi-FI" sz="1800" dirty="0"/>
              <a:t>voi olla eri ryhmissä; tavoitteiden on toteuduttava kaikkien lasten osalta, mikä vaatii pienryhmissä työskentelyä ja eriyttämistä iän ja taitojen mukaan </a:t>
            </a:r>
          </a:p>
          <a:p>
            <a:r>
              <a:rPr lang="fi-FI" sz="1800" dirty="0"/>
              <a:t>Ihan pienille vasta-aloittaville on hyvä olla oma pieni ryhmä (otetaan kuitenkin tarvittaessa huomioon sisarusten tuki tosilleen)</a:t>
            </a:r>
          </a:p>
          <a:p>
            <a:r>
              <a:rPr lang="fi-FI" sz="1800" dirty="0"/>
              <a:t>Esiopetuksessa on omat tavoitteet ja esiopetuksen on erotuttava lapsen </a:t>
            </a:r>
            <a:r>
              <a:rPr lang="fi-FI" sz="1800" dirty="0" smtClean="0"/>
              <a:t>kokemuksissa</a:t>
            </a:r>
          </a:p>
          <a:p>
            <a:pPr marL="0" indent="0">
              <a:buNone/>
            </a:pPr>
            <a:endParaRPr lang="fi-FI" sz="1800" dirty="0"/>
          </a:p>
          <a:p>
            <a:endParaRPr lang="fi-FI" sz="1800"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23.2.2016</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9</a:t>
            </a:fld>
            <a:endParaRPr lang="fi-FI" dirty="0"/>
          </a:p>
        </p:txBody>
      </p:sp>
    </p:spTree>
    <p:extLst>
      <p:ext uri="{BB962C8B-B14F-4D97-AF65-F5344CB8AC3E}">
        <p14:creationId xmlns:p14="http://schemas.microsoft.com/office/powerpoint/2010/main" val="837313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Jkl_powerpoint_pohja">
  <a:themeElements>
    <a:clrScheme name="Custom 2">
      <a:dk1>
        <a:sysClr val="windowText" lastClr="000000"/>
      </a:dk1>
      <a:lt1>
        <a:sysClr val="window" lastClr="FFFFFF"/>
      </a:lt1>
      <a:dk2>
        <a:srgbClr val="0A4B73"/>
      </a:dk2>
      <a:lt2>
        <a:srgbClr val="F2F2F2"/>
      </a:lt2>
      <a:accent1>
        <a:srgbClr val="F28705"/>
      </a:accent1>
      <a:accent2>
        <a:srgbClr val="2192BF"/>
      </a:accent2>
      <a:accent3>
        <a:srgbClr val="0A4B73"/>
      </a:accent3>
      <a:accent4>
        <a:srgbClr val="1AA17E"/>
      </a:accent4>
      <a:accent5>
        <a:srgbClr val="A69586"/>
      </a:accent5>
      <a:accent6>
        <a:srgbClr val="594C47"/>
      </a:accent6>
      <a:hlink>
        <a:srgbClr val="2192B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Asiakirjan_x0020_tila xmlns="f5c5f768-025d-4258-a717-78865902ec2e"/>
    <Diaarinumero xmlns="f5c5f768-025d-4258-a717-78865902ec2e" xsi:nil="true"/>
    <Julkisuus xmlns="f5c5f768-025d-4258-a717-78865902ec2e">Julkinen</Julkisuus>
    <Liiteasiakirja xmlns="f5c5f768-025d-4258-a717-78865902ec2e">
      <Url xsi:nil="true"/>
      <Description xsi:nil="true"/>
    </Liiteasiakirja>
    <Dokumentin_x0020_kuvaus xmlns="f5c5f768-025d-4258-a717-78865902ec2e">&lt;div&gt;&lt;/div&gt;</Dokumentin_x0020_kuvaus>
    <Asiakirjan_x0020_nimi xmlns="f5c5f768-025d-4258-a717-78865902ec2e">Kaupungin yleinen diapohja (malli, potx)</Asiakirjan_x0020_nimi>
    <Asiakirjan_x0020_kirjoittaja xmlns="f5c5f768-025d-4258-a717-78865902ec2e">Terhi Pekkarinen / Brand United Oy</Asiakirjan_x0020_kirjoittaja>
    <Asiakirjalaji xmlns="f5c5f768-025d-4258-a717-78865902ec2e">esitys</Asiakirjalaji>
    <Säilytysaika xmlns="f5c5f768-025d-4258-a717-78865902ec2e" xsi:nil="true"/>
    <Asiatunnus xmlns="f5c5f768-025d-4258-a717-78865902ec2e" xsi:nil="true"/>
    <Omistava_x0020_organisaatio xmlns="f5c5f768-025d-4258-a717-78865902ec2e">~ Hallintokeskus</Omistava_x0020_organisaatio>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Yleinen" ma:contentTypeID="0x01010005F00720816C7C41B43655261CBB164B00677925416D751B4D970D3BAD6A31EBC6" ma:contentTypeVersion="17" ma:contentTypeDescription="" ma:contentTypeScope="" ma:versionID="09ccd4713ac3c426a4786d9290389a8d">
  <xsd:schema xmlns:xsd="http://www.w3.org/2001/XMLSchema" xmlns:p="http://schemas.microsoft.com/office/2006/metadata/properties" xmlns:ns2="f5c5f768-025d-4258-a717-78865902ec2e" targetNamespace="http://schemas.microsoft.com/office/2006/metadata/properties" ma:root="true" ma:fieldsID="ff16494b77f0a5b66cd06d26c731f84e" ns2:_="">
    <xsd:import namespace="f5c5f768-025d-4258-a717-78865902ec2e"/>
    <xsd:element name="properties">
      <xsd:complexType>
        <xsd:sequence>
          <xsd:element name="documentManagement">
            <xsd:complexType>
              <xsd:all>
                <xsd:element ref="ns2:Asiakirjan_x0020_nimi" minOccurs="0"/>
                <xsd:element ref="ns2:Omistava_x0020_organisaatio" minOccurs="0"/>
                <xsd:element ref="ns2:Asiakirjan_x0020_kirjoittaja" minOccurs="0"/>
                <xsd:element ref="ns2:Asiakirjalaji" minOccurs="0"/>
                <xsd:element ref="ns2:Asiakirjan_x0020_tila" minOccurs="0"/>
                <xsd:element ref="ns2:Julkisuus" minOccurs="0"/>
                <xsd:element ref="ns2:Säilytysaika" minOccurs="0"/>
                <xsd:element ref="ns2:Dokumentin_x0020_kuvaus" minOccurs="0"/>
                <xsd:element ref="ns2:Asiatunnus" minOccurs="0"/>
                <xsd:element ref="ns2:Diaarinumero" minOccurs="0"/>
                <xsd:element ref="ns2:Liiteasiakirja" minOccurs="0"/>
              </xsd:all>
            </xsd:complexType>
          </xsd:element>
        </xsd:sequence>
      </xsd:complexType>
    </xsd:element>
  </xsd:schema>
  <xsd:schema xmlns:xsd="http://www.w3.org/2001/XMLSchema" xmlns:dms="http://schemas.microsoft.com/office/2006/documentManagement/types" targetNamespace="f5c5f768-025d-4258-a717-78865902ec2e" elementFormDefault="qualified">
    <xsd:import namespace="http://schemas.microsoft.com/office/2006/documentManagement/types"/>
    <xsd:element name="Asiakirjan_x0020_nimi" ma:index="1" nillable="true" ma:displayName="Asiakirjan nimi" ma:internalName="Asiakirjan_x0020_nimi">
      <xsd:simpleType>
        <xsd:restriction base="dms:Text">
          <xsd:maxLength value="255"/>
        </xsd:restriction>
      </xsd:simpleType>
    </xsd:element>
    <xsd:element name="Omistava_x0020_organisaatio" ma:index="3" nillable="true" ma:displayName="Omistava organisaatio" ma:format="Dropdown" ma:internalName="Omistava_x0020_organisaatio">
      <xsd:simpleType>
        <xsd:restriction base="dms:Choice">
          <xsd:enumeration value="Konsernihallinto"/>
          <xsd:enumeration value="~ Hallintokeskus"/>
          <xsd:enumeration value="~ Kaupunginhallitus"/>
          <xsd:enumeration value="~ Kaupunginvaltuusto"/>
          <xsd:enumeration value="~ Tilintarkastus"/>
          <xsd:enumeration value="Liiketoimi"/>
          <xsd:enumeration value="~ Erillispalvelut"/>
          <xsd:enumeration value="~ Talous- ja hankintapalvelukeskus"/>
          <xsd:enumeration value="~ Tietohallinto"/>
          <xsd:enumeration value="Sivistystoimi"/>
          <xsd:enumeration value="~ Kulttuuri- ja nuorisotoimi"/>
          <xsd:enumeration value="~~ Kaupunginorkesteri"/>
          <xsd:enumeration value="~~ Kaupunginteatteri"/>
          <xsd:enumeration value="~~ Keski-Suomen museo"/>
          <xsd:enumeration value="~~ Kirjasto"/>
          <xsd:enumeration value="~~ Kulttuuripalvelukeskus"/>
          <xsd:enumeration value="~~ Kuvataidekoulu"/>
          <xsd:enumeration value="~~ Nuorisoasiainkeskus"/>
          <xsd:enumeration value="~~ Suomen käsityön museo"/>
          <xsd:enumeration value="~~ Taidemuseo"/>
          <xsd:enumeration value="~ Liikuntapalvelukeskus"/>
          <xsd:enumeration value="~ Opetustoimi"/>
          <xsd:enumeration value="~~ Erityiskoulut"/>
          <xsd:enumeration value="~~ Lukiot"/>
          <xsd:enumeration value="~~ Opetuspalvelukeskus"/>
          <xsd:enumeration value="~~ Peruskoulut, 1-6 lk"/>
          <xsd:enumeration value="~~ Peruskoulut, 7-9 lk"/>
          <xsd:enumeration value="Sosiaali- ja terveyspalvelukeskus"/>
          <xsd:enumeration value="~ Avoterveydenhuollon palvelut"/>
          <xsd:enumeration value="~~ Avosairaanhoito"/>
          <xsd:enumeration value="~~ Hammashuolto"/>
          <xsd:enumeration value="~~ Terveyden edistäminen"/>
          <xsd:enumeration value="~ Hallinto ja talous"/>
          <xsd:enumeration value="~ Jyväskylän Seudun Työterveyshuolto"/>
          <xsd:enumeration value="~ Lasten päivähoitopalvelut"/>
          <xsd:enumeration value="~ Sosiaali- ja mielenterveyspalvelut"/>
          <xsd:enumeration value="~~ Aikuispsykiatria ja päihdepalvelut"/>
          <xsd:enumeration value="~~ Kuntouttava sosiaalityö ja perusturva"/>
          <xsd:enumeration value="~~ Lastensuojelu"/>
          <xsd:enumeration value="~~ Psykososiaaliset palvelut"/>
          <xsd:enumeration value="~~ Työllisyyspalvelut"/>
          <xsd:enumeration value="~~ Vammaispalvelut"/>
          <xsd:enumeration value="~ Vanhuspalvelut ja terveyskeskussairaala"/>
          <xsd:enumeration value="~~ Kotihoito ja palveluasuminen"/>
          <xsd:enumeration value="~~ Terveyskeskussairaala"/>
          <xsd:enumeration value="~~ Vanhainkoti"/>
          <xsd:enumeration value="Yhdyskuntatoimi"/>
          <xsd:enumeration value="~ Hallinto- ja kehittämisosasto"/>
          <xsd:enumeration value="~ Jyväskylän Vesi"/>
          <xsd:enumeration value="~ Katu- ja puisto-osasto"/>
          <xsd:enumeration value="~ Kaupunkisuunnitteluosasto"/>
          <xsd:enumeration value="~ Rakennusvalvontaosasto"/>
          <xsd:enumeration value="~ Tonttiosasto"/>
          <xsd:enumeration value="~ Ympäristöosasto"/>
          <xsd:enumeration value="Aluetekniikka"/>
          <xsd:enumeration value="Kylän kattaus"/>
          <xsd:enumeration value="Tilapalvelu"/>
          <xsd:enumeration value="Total Kiinteistöpalvelu"/>
          <xsd:enumeration value="Jyväskylän seudun kansalaisopisto"/>
          <xsd:enumeration value="Keski-Suomen pelastuslaitos"/>
          <xsd:enumeration value="Yhteiset"/>
        </xsd:restriction>
      </xsd:simpleType>
    </xsd:element>
    <xsd:element name="Asiakirjan_x0020_kirjoittaja" ma:index="4" nillable="true" ma:displayName="Asiakirjan kirjoittaja" ma:internalName="Asiakirjan_x0020_kirjoittaja">
      <xsd:simpleType>
        <xsd:restriction base="dms:Text">
          <xsd:maxLength value="255"/>
        </xsd:restriction>
      </xsd:simpleType>
    </xsd:element>
    <xsd:element name="Asiakirjalaji" ma:index="5" nillable="true" ma:displayName="Asiakirjalaji" ma:format="Dropdown" ma:internalName="Asiakirjalaji">
      <xsd:simpleType>
        <xsd:restriction base="dms:Choice">
          <xsd:enumeration value="esitys"/>
          <xsd:enumeration value="kartta tai piirustus"/>
          <xsd:enumeration value="kirje"/>
          <xsd:enumeration value="kuva tai äänite"/>
          <xsd:enumeration value="lomake"/>
          <xsd:enumeration value="muistio"/>
          <xsd:enumeration value="ohje tai sääntö"/>
          <xsd:enumeration value="pöytäkirja"/>
          <xsd:enumeration value="raportti tai selonteko"/>
          <xsd:enumeration value="rekisteri tai luettelo"/>
          <xsd:enumeration value="sopimus"/>
          <xsd:enumeration value="suunnitelma"/>
          <xsd:enumeration value="tiedote tai esite"/>
          <xsd:enumeration value="tilasto"/>
          <xsd:enumeration value="toimintakertomus"/>
        </xsd:restriction>
      </xsd:simpleType>
    </xsd:element>
    <xsd:element name="Asiakirjan_x0020_tila" ma:index="6" nillable="true" ma:displayName="Asiakirjan tila" ma:internalName="Asiakirjan_x0020_tila">
      <xsd:complexType>
        <xsd:complexContent>
          <xsd:extension base="dms:MultiChoice">
            <xsd:sequence>
              <xsd:element name="Value" maxOccurs="unbounded" minOccurs="0" nillable="true">
                <xsd:simpleType>
                  <xsd:restriction base="dms:Choice">
                    <xsd:enumeration value="Keskeneräinen"/>
                  </xsd:restriction>
                </xsd:simpleType>
              </xsd:element>
            </xsd:sequence>
          </xsd:extension>
        </xsd:complexContent>
      </xsd:complexType>
    </xsd:element>
    <xsd:element name="Julkisuus" ma:index="7" nillable="true" ma:displayName="Julkisuus" ma:default="Julkinen" ma:format="RadioButtons" ma:internalName="Julkisuus">
      <xsd:simpleType>
        <xsd:restriction base="dms:Choice">
          <xsd:enumeration value="Julkinen"/>
          <xsd:enumeration value="Ei-julkinen"/>
          <xsd:enumeration value="Salainen"/>
        </xsd:restriction>
      </xsd:simpleType>
    </xsd:element>
    <xsd:element name="Säilytysaika" ma:index="8" nillable="true" ma:displayName="Säilytysaika" ma:format="Dropdown" ma:internalName="S_x00e4_ilytysaika">
      <xsd:simpleType>
        <xsd:restriction base="dms:Choice">
          <xsd:enumeration value="oma tarve"/>
          <xsd:enumeration value="voimassaoloaika + 2v"/>
          <xsd:enumeration value="2v"/>
          <xsd:enumeration value="6v"/>
          <xsd:enumeration value="10v"/>
          <xsd:enumeration value="50v"/>
          <xsd:enumeration value="säilytetään pysyvästi"/>
        </xsd:restriction>
      </xsd:simpleType>
    </xsd:element>
    <xsd:element name="Dokumentin_x0020_kuvaus" ma:index="9" nillable="true" ma:displayName="Dokumentin kuvaus" ma:internalName="Dokumentin_x0020_kuvaus">
      <xsd:simpleType>
        <xsd:restriction base="dms:Note"/>
      </xsd:simpleType>
    </xsd:element>
    <xsd:element name="Asiatunnus" ma:index="10" nillable="true" ma:displayName="Asiatunnus" ma:internalName="Asiatunnus">
      <xsd:simpleType>
        <xsd:restriction base="dms:Text">
          <xsd:maxLength value="255"/>
        </xsd:restriction>
      </xsd:simpleType>
    </xsd:element>
    <xsd:element name="Diaarinumero" ma:index="11" nillable="true" ma:displayName="Diaarinumero" ma:internalName="Diaarinumero">
      <xsd:simpleType>
        <xsd:restriction base="dms:Text">
          <xsd:maxLength value="255"/>
        </xsd:restriction>
      </xsd:simpleType>
    </xsd:element>
    <xsd:element name="Liiteasiakirja" ma:index="12" nillable="true" ma:displayName="Liiteasiakirja" ma:format="Hyperlink" ma:internalName="Liiteasiakirja">
      <xsd:complexType>
        <xsd:complexContent>
          <xsd:extension base="dms:URL">
            <xsd:sequence>
              <xsd:element name="Url" type="dms:ValidUrl" minOccurs="0" nillable="true"/>
              <xsd:element name="Description" type="xsd:string"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Sisältölaji" ma:readOnly="true"/>
        <xsd:element ref="dc:title" minOccurs="0" maxOccurs="1" ma:index="2"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B12033A4-FF2A-4B3D-A7DF-5E05238199C0}">
  <ds:schemaRefs>
    <ds:schemaRef ds:uri="f5c5f768-025d-4258-a717-78865902ec2e"/>
    <ds:schemaRef ds:uri="http://schemas.microsoft.com/office/2006/documentManagement/types"/>
    <ds:schemaRef ds:uri="http://purl.org/dc/terms/"/>
    <ds:schemaRef ds:uri="http://schemas.microsoft.com/office/2006/metadata/properties"/>
    <ds:schemaRef ds:uri="http://purl.org/dc/elements/1.1/"/>
    <ds:schemaRef ds:uri="http://www.w3.org/XML/1998/namespace"/>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22DECD27-D3B0-4F81-A362-59DE0FE60382}">
  <ds:schemaRefs>
    <ds:schemaRef ds:uri="http://schemas.microsoft.com/sharepoint/v3/contenttype/forms"/>
  </ds:schemaRefs>
</ds:datastoreItem>
</file>

<file path=customXml/itemProps3.xml><?xml version="1.0" encoding="utf-8"?>
<ds:datastoreItem xmlns:ds="http://schemas.openxmlformats.org/officeDocument/2006/customXml" ds:itemID="{50B98362-3DFD-45C0-80EC-91156409C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c5f768-025d-4258-a717-78865902ec2e"/>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1792</TotalTime>
  <Words>1170</Words>
  <Application>Microsoft Office PowerPoint</Application>
  <PresentationFormat>Näytössä katseltava diaesitys (4:3)</PresentationFormat>
  <Paragraphs>117</Paragraphs>
  <Slides>14</Slides>
  <Notes>0</Notes>
  <HiddenSlides>0</HiddenSlides>
  <MMClips>0</MMClips>
  <ScaleCrop>false</ScaleCrop>
  <HeadingPairs>
    <vt:vector size="4" baseType="variant">
      <vt:variant>
        <vt:lpstr>Teema</vt:lpstr>
      </vt:variant>
      <vt:variant>
        <vt:i4>1</vt:i4>
      </vt:variant>
      <vt:variant>
        <vt:lpstr>Dian otsikot</vt:lpstr>
      </vt:variant>
      <vt:variant>
        <vt:i4>14</vt:i4>
      </vt:variant>
    </vt:vector>
  </HeadingPairs>
  <TitlesOfParts>
    <vt:vector size="15" baseType="lpstr">
      <vt:lpstr>Jkl_powerpoint_pohja</vt:lpstr>
      <vt:lpstr>Joustavat lapsiryhmien rakenteet</vt:lpstr>
      <vt:lpstr>Laki ja asetus</vt:lpstr>
      <vt:lpstr>Lapsiryhmien rakenteet</vt:lpstr>
      <vt:lpstr>Jatkoa rakenteille</vt:lpstr>
      <vt:lpstr>Esiopetus</vt:lpstr>
      <vt:lpstr>Subjektiivinen oikeus käytännössä</vt:lpstr>
      <vt:lpstr>Eo ja kerhotoiminta-ryhmän tuotos</vt:lpstr>
      <vt:lpstr>Joustavat rakenteet ja subjektiivinen oikeus-ryhmän tuotos</vt:lpstr>
      <vt:lpstr>Ryhmien muodostaminen</vt:lpstr>
      <vt:lpstr>Subjektiivinen oikeus-toteutusmalleja</vt:lpstr>
      <vt:lpstr>Vaihtoehdot 1, 2 ja 3</vt:lpstr>
      <vt:lpstr>Efficatyöryhmä kokoontuu 11.1</vt:lpstr>
      <vt:lpstr>Effica-ryhmän ehdotus:</vt:lpstr>
      <vt:lpstr>Muuta huomioon otettavaa:</vt:lpstr>
    </vt:vector>
  </TitlesOfParts>
  <Company>Jyväskylän kaupunki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Kaupungin yleinen diapohja (malli, potx)</dc:title>
  <dc:creator>Elli Ryynänen</dc:creator>
  <cp:lastModifiedBy>JKL</cp:lastModifiedBy>
  <cp:revision>182</cp:revision>
  <cp:lastPrinted>2016-01-13T06:07:22Z</cp:lastPrinted>
  <dcterms:created xsi:type="dcterms:W3CDTF">2012-11-26T07:55:06Z</dcterms:created>
  <dcterms:modified xsi:type="dcterms:W3CDTF">2016-02-23T14:37:25Z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0x01010005F00720816C7C41B43655261CBB164B00677925416D751B4D970D3BAD6A31EBC6</vt:lpwstr>
  </property>
</Properties>
</file>