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8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57" r:id="rId2"/>
  </p:sldMasterIdLst>
  <p:notesMasterIdLst>
    <p:notesMasterId r:id="rId1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gn6cdPzN68ue5UQI7cqLQ5ZKGJ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ABF34C-E687-4882-8CAA-4C897106E805}" v="107" dt="2021-06-16T05:56:23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48"/>
    <p:restoredTop sz="94673"/>
  </p:normalViewPr>
  <p:slideViewPr>
    <p:cSldViewPr snapToGrid="0" snapToObjects="1">
      <p:cViewPr varScale="1">
        <p:scale>
          <a:sx n="54" d="100"/>
          <a:sy n="54" d="100"/>
        </p:scale>
        <p:origin x="18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customschemas.google.com/relationships/presentationmetadata" Target="metadata"/><Relationship Id="rId22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d8941a6b3e_3_7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5" name="Google Shape;155;gd8941a6b3e_3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3" name="Google Shape;163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b8ee40b59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b8ee40b59d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gb8ee40b59d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b44f16aec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b44f16aec3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gb44f16aec3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b1764148f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gb1764148f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8" name="Google Shape;188;gb1764148fc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b44f16aec3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b44f16aec3_0_16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gb44f16aec3_0_16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b44f16aec3_0_1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b44f16aec3_0_17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b44f16aec3_0_17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b44f16aec3_0_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b44f16aec3_0_18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gb44f16aec3_0_18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d8941a6b3e_3_10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gd8941a6b3e_3_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d8941a6b3e_3_10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gd8941a6b3e_3_10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gd8941a6b3e_3_10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gd8941a6b3e_3_10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gd8941a6b3e_3_10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99" name="Google Shape;99;gd8941a6b3e_3_10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00" name="Google Shape;100;gd8941a6b3e_3_10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1" name="Google Shape;101;gd8941a6b3e_3_10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d8941a6b3e_3_2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gd8941a6b3e_3_21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gd8941a6b3e_3_21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06" name="Google Shape;106;gd8941a6b3e_3_2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d8941a6b3e_3_26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gd8941a6b3e_3_2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d8941a6b3e_3_26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gd8941a6b3e_3_26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gd8941a6b3e_3_26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gd8941a6b3e_3_26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gd8941a6b3e_3_26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gd8941a6b3e_3_26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gd8941a6b3e_3_26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17" name="Google Shape;117;gd8941a6b3e_3_26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d8941a6b3e_3_3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gd8941a6b3e_3_37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gd8941a6b3e_3_37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gd8941a6b3e_3_37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23" name="Google Shape;123;gd8941a6b3e_3_3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124" name="Google Shape;124;gd8941a6b3e_3_37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d8941a6b3e_3_44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gd8941a6b3e_3_4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d8941a6b3e_3_44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d8941a6b3e_3_44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gd8941a6b3e_3_44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gd8941a6b3e_3_44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2" name="Google Shape;132;gd8941a6b3e_3_4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d8941a6b3e_3_52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Google Shape;135;gd8941a6b3e_3_52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gd8941a6b3e_3_5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d8941a6b3e_3_52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gd8941a6b3e_3_52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9" name="Google Shape;139;gd8941a6b3e_3_5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d8941a6b3e_3_5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gd8941a6b3e_3_5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d8941a6b3e_3_59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gd8941a6b3e_3_59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5" name="Google Shape;145;gd8941a6b3e_3_59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6" name="Google Shape;146;gd8941a6b3e_3_59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7" name="Google Shape;147;gd8941a6b3e_3_59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gd8941a6b3e_3_59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9" name="Google Shape;149;gd8941a6b3e_3_59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gd8941a6b3e_3_59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1" name="Google Shape;151;gd8941a6b3e_3_5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52" name="Google Shape;152;gd8941a6b3e_3_59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26" name="Google Shape;26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7" name="Google Shape;27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28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d8941a6b3e_3_5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gd8941a6b3e_3_5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gd8941a6b3e_3_5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0" name="Google Shape;90;gd8941a6b3e_3_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d8941a6b3e_3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Google Shape;83;gd8941a6b3e_3_0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gd8941a6b3e_3_0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5" name="Google Shape;85;gd8941a6b3e_3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fi-FI"/>
              <a:t>New Insights Module 3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5A"/>
        </a:solidFill>
        <a:effectLst/>
      </p:bgPr>
    </p:bg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d8941a6b3e_3_7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Yksikölliset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 </a:t>
            </a:r>
            <a:r>
              <a:rPr lang="fi-FI"/>
              <a:t>substantiivit</a:t>
            </a:r>
            <a:endParaRPr/>
          </a:p>
        </p:txBody>
      </p:sp>
      <p:sp>
        <p:nvSpPr>
          <p:cNvPr id="158" name="Google Shape;158;gd8941a6b3e_3_7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fi-FI" dirty="0" err="1"/>
              <a:t>Module</a:t>
            </a:r>
            <a:r>
              <a:rPr lang="fi-FI" dirty="0"/>
              <a:t> 3 </a:t>
            </a:r>
            <a:r>
              <a:rPr lang="fi-FI"/>
              <a:t>Grammar</a:t>
            </a:r>
            <a:endParaRPr dirty="0"/>
          </a:p>
        </p:txBody>
      </p:sp>
      <p:sp>
        <p:nvSpPr>
          <p:cNvPr id="159" name="Google Shape;159;gd8941a6b3e_3_7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 dirty="0"/>
              <a:t>New </a:t>
            </a:r>
            <a:r>
              <a:rPr lang="fi-FI" dirty="0" err="1"/>
              <a:t>Insights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b2a0ff99a7_0_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/>
              <a:t>Englannissa yksikkö, suomessa monikko</a:t>
            </a:r>
            <a:endParaRPr dirty="0"/>
          </a:p>
        </p:txBody>
      </p:sp>
      <p:sp>
        <p:nvSpPr>
          <p:cNvPr id="166" name="Google Shape;166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199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Is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luggage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advice</a:t>
            </a:r>
            <a:r>
              <a:rPr lang="fi-FI" dirty="0"/>
              <a:t> I </a:t>
            </a:r>
            <a:r>
              <a:rPr lang="fi-FI" dirty="0" err="1"/>
              <a:t>wouldn't</a:t>
            </a:r>
            <a:r>
              <a:rPr lang="fi-FI" dirty="0"/>
              <a:t> 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hear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News is </a:t>
            </a:r>
            <a:r>
              <a:rPr lang="fi-FI" dirty="0" err="1"/>
              <a:t>seldom</a:t>
            </a:r>
            <a:r>
              <a:rPr lang="fi-FI" dirty="0"/>
              <a:t> 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good</a:t>
            </a:r>
            <a:r>
              <a:rPr lang="fi-FI" dirty="0"/>
              <a:t>, is it?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Jotkut sanat ovat suomessa monikollisia, mutta englannissa yksiköllisiä.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Niihin ei lisätä monikon päätettä</a:t>
            </a:r>
            <a:r>
              <a:rPr lang="fi-FI" b="1" dirty="0">
                <a:solidFill>
                  <a:schemeClr val="bg2"/>
                </a:solidFill>
              </a:rPr>
              <a:t> -s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Niiden edessä ei voi käyttää epämääräistä artikkelia </a:t>
            </a:r>
            <a:r>
              <a:rPr lang="fi-FI" b="1" dirty="0">
                <a:solidFill>
                  <a:schemeClr val="bg2"/>
                </a:solidFill>
              </a:rPr>
              <a:t>a</a:t>
            </a:r>
            <a:r>
              <a:rPr lang="fi-FI" dirty="0">
                <a:solidFill>
                  <a:schemeClr val="bg2"/>
                </a:solidFill>
              </a:rPr>
              <a:t> tai</a:t>
            </a:r>
            <a:r>
              <a:rPr lang="fi-FI" b="1" dirty="0">
                <a:solidFill>
                  <a:schemeClr val="bg2"/>
                </a:solidFill>
              </a:rPr>
              <a:t> an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Näihin sanoihin liittyvät verbit ja pronominit ovat myös yksikkömuotoisia.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67" name="Google Shape;167;gb2a0ff99a7_0_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EEACB66E-347A-3648-BA8A-1360E44D2FD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b8ee40b59d_0_0"/>
          <p:cNvSpPr txBox="1">
            <a:spLocks noGrp="1"/>
          </p:cNvSpPr>
          <p:nvPr>
            <p:ph type="title"/>
          </p:nvPr>
        </p:nvSpPr>
        <p:spPr>
          <a:xfrm>
            <a:off x="1677600" y="730250"/>
            <a:ext cx="21031200" cy="26496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r>
              <a:rPr lang="fi-FI" dirty="0" err="1"/>
              <a:t>Say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following</a:t>
            </a:r>
            <a:r>
              <a:rPr lang="fi-FI" dirty="0"/>
              <a:t> </a:t>
            </a:r>
            <a:r>
              <a:rPr lang="fi-FI" dirty="0" err="1"/>
              <a:t>nouns</a:t>
            </a:r>
            <a:r>
              <a:rPr lang="fi-FI" dirty="0"/>
              <a:t> in English.</a:t>
            </a:r>
            <a:endParaRPr dirty="0"/>
          </a:p>
        </p:txBody>
      </p:sp>
      <p:sp>
        <p:nvSpPr>
          <p:cNvPr id="174" name="Google Shape;174;gb8ee40b59d_0_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136475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60960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neuvot	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matkatavarat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varusteet			</a:t>
            </a:r>
            <a:endParaRPr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huonekalut</a:t>
            </a:r>
            <a:r>
              <a:rPr lang="fi-FI" sz="5400" dirty="0">
                <a:solidFill>
                  <a:schemeClr val="bg2"/>
                </a:solidFill>
              </a:rPr>
              <a:t>		</a:t>
            </a: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läksyt				</a:t>
            </a: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kotityöt			</a:t>
            </a:r>
            <a:endParaRPr lang="fi-FI" sz="5400" dirty="0">
              <a:solidFill>
                <a:schemeClr val="bg2"/>
              </a:solidFill>
            </a:endParaRP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tiedot				</a:t>
            </a: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korut				</a:t>
            </a:r>
          </a:p>
          <a:p>
            <a:pPr marL="457200" lvl="0" indent="-609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AutoNum type="arabicPeriod"/>
            </a:pPr>
            <a:r>
              <a:rPr lang="fi-FI" sz="5400" dirty="0"/>
              <a:t> tietämys			</a:t>
            </a:r>
            <a:endParaRPr dirty="0"/>
          </a:p>
        </p:txBody>
      </p:sp>
      <p:sp>
        <p:nvSpPr>
          <p:cNvPr id="175" name="Google Shape;175;gb8ee40b59d_0_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76" name="Google Shape;176;gb8ee40b59d_0_0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10. rahat				</a:t>
            </a:r>
            <a:r>
              <a:rPr lang="fi-FI" sz="5400" dirty="0">
                <a:solidFill>
                  <a:schemeClr val="bg2"/>
                </a:solidFill>
              </a:rPr>
              <a:t>	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11. koneet, laitteet	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sz="5400" dirty="0"/>
              <a:t>12. uutiset			</a:t>
            </a:r>
            <a:endParaRPr dirty="0"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05D8E335-F236-224C-B492-BF56B7B4D7D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  <p:sp>
        <p:nvSpPr>
          <p:cNvPr id="7" name="Google Shape;174;gb8ee40b59d_0_0">
            <a:extLst>
              <a:ext uri="{FF2B5EF4-FFF2-40B4-BE49-F238E27FC236}">
                <a16:creationId xmlns:a16="http://schemas.microsoft.com/office/drawing/2014/main" id="{8F3BD98B-95DF-4387-901B-DD745733B07E}"/>
              </a:ext>
            </a:extLst>
          </p:cNvPr>
          <p:cNvSpPr txBox="1">
            <a:spLocks/>
          </p:cNvSpPr>
          <p:nvPr/>
        </p:nvSpPr>
        <p:spPr>
          <a:xfrm>
            <a:off x="6323255" y="3702785"/>
            <a:ext cx="626569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sz="5400" dirty="0" err="1">
                <a:solidFill>
                  <a:schemeClr val="bg2"/>
                </a:solidFill>
              </a:rPr>
              <a:t>advice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baggage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luggage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equipment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gear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furniture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homework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housework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chores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information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jewellery</a:t>
            </a:r>
            <a:r>
              <a:rPr lang="fi-FI" sz="5400" dirty="0">
                <a:solidFill>
                  <a:schemeClr val="bg2"/>
                </a:solidFill>
              </a:rPr>
              <a:t>/</a:t>
            </a:r>
            <a:r>
              <a:rPr lang="fi-FI" sz="5400" dirty="0" err="1">
                <a:solidFill>
                  <a:schemeClr val="bg2"/>
                </a:solidFill>
              </a:rPr>
              <a:t>jewelry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fi-FI" sz="5400" dirty="0" err="1">
                <a:solidFill>
                  <a:schemeClr val="bg2"/>
                </a:solidFill>
              </a:rPr>
              <a:t>knowledge</a:t>
            </a:r>
            <a:endParaRPr lang="fi-FI" sz="5400" dirty="0">
              <a:solidFill>
                <a:schemeClr val="bg2"/>
              </a:solidFill>
            </a:endParaRPr>
          </a:p>
          <a:p>
            <a:pPr indent="0">
              <a:lnSpc>
                <a:spcPct val="100000"/>
              </a:lnSpc>
            </a:pPr>
            <a:endParaRPr lang="fi-FI" dirty="0"/>
          </a:p>
        </p:txBody>
      </p:sp>
      <p:sp>
        <p:nvSpPr>
          <p:cNvPr id="8" name="Google Shape;176;gb8ee40b59d_0_0">
            <a:extLst>
              <a:ext uri="{FF2B5EF4-FFF2-40B4-BE49-F238E27FC236}">
                <a16:creationId xmlns:a16="http://schemas.microsoft.com/office/drawing/2014/main" id="{C08A585C-3CEC-463C-90EA-310F0483CCE7}"/>
              </a:ext>
            </a:extLst>
          </p:cNvPr>
          <p:cNvSpPr txBox="1">
            <a:spLocks/>
          </p:cNvSpPr>
          <p:nvPr/>
        </p:nvSpPr>
        <p:spPr>
          <a:xfrm>
            <a:off x="18825173" y="3731805"/>
            <a:ext cx="4285477" cy="4384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>
              <a:lnSpc>
                <a:spcPct val="100000"/>
              </a:lnSpc>
            </a:pPr>
            <a:r>
              <a:rPr lang="fi-FI" sz="5400" dirty="0">
                <a:solidFill>
                  <a:schemeClr val="bg2"/>
                </a:solidFill>
              </a:rPr>
              <a:t>money	</a:t>
            </a:r>
          </a:p>
          <a:p>
            <a:pPr marL="0" indent="0">
              <a:lnSpc>
                <a:spcPct val="100000"/>
              </a:lnSpc>
            </a:pPr>
            <a:r>
              <a:rPr lang="fi-FI" sz="5400" dirty="0" err="1">
                <a:solidFill>
                  <a:schemeClr val="bg2"/>
                </a:solidFill>
              </a:rPr>
              <a:t>machinery</a:t>
            </a:r>
            <a:endParaRPr lang="fi-FI" sz="5400" dirty="0">
              <a:solidFill>
                <a:schemeClr val="bg2"/>
              </a:solidFill>
            </a:endParaRPr>
          </a:p>
          <a:p>
            <a:pPr marL="0" indent="0">
              <a:lnSpc>
                <a:spcPct val="100000"/>
              </a:lnSpc>
            </a:pPr>
            <a:r>
              <a:rPr lang="fi-FI" sz="5400" dirty="0">
                <a:solidFill>
                  <a:schemeClr val="bg2"/>
                </a:solidFill>
              </a:rPr>
              <a:t>news</a:t>
            </a:r>
          </a:p>
          <a:p>
            <a:pPr marL="0" indent="0">
              <a:lnSpc>
                <a:spcPct val="100000"/>
              </a:lnSpc>
            </a:pP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b44f16aec3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Yksikölliset substantiivit</a:t>
            </a:r>
            <a:endParaRPr dirty="0"/>
          </a:p>
        </p:txBody>
      </p:sp>
      <p:sp>
        <p:nvSpPr>
          <p:cNvPr id="183" name="Google Shape;183;gb44f16aec3_0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need</a:t>
            </a:r>
            <a:r>
              <a:rPr lang="fi-FI" dirty="0"/>
              <a:t> a </a:t>
            </a:r>
            <a:r>
              <a:rPr lang="fi-FI" dirty="0" err="1"/>
              <a:t>piece</a:t>
            </a:r>
            <a:r>
              <a:rPr lang="fi-FI" dirty="0"/>
              <a:t> of </a:t>
            </a:r>
            <a:r>
              <a:rPr lang="fi-FI" dirty="0" err="1"/>
              <a:t>furniture</a:t>
            </a:r>
            <a:r>
              <a:rPr lang="fi-FI" dirty="0"/>
              <a:t> to go in </a:t>
            </a:r>
            <a:r>
              <a:rPr lang="fi-FI" dirty="0" err="1"/>
              <a:t>that</a:t>
            </a:r>
            <a:r>
              <a:rPr lang="fi-FI" dirty="0"/>
              <a:t> </a:t>
            </a:r>
            <a:r>
              <a:rPr lang="fi-FI" dirty="0" err="1"/>
              <a:t>empty</a:t>
            </a:r>
            <a:r>
              <a:rPr lang="fi-FI" dirty="0"/>
              <a:t> </a:t>
            </a:r>
            <a:r>
              <a:rPr lang="fi-FI" dirty="0" err="1"/>
              <a:t>corner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There</a:t>
            </a:r>
            <a:r>
              <a:rPr lang="fi-FI" dirty="0"/>
              <a:t> is a </a:t>
            </a:r>
            <a:r>
              <a:rPr lang="fi-FI" dirty="0" err="1"/>
              <a:t>vital</a:t>
            </a:r>
            <a:r>
              <a:rPr lang="fi-FI" dirty="0"/>
              <a:t> </a:t>
            </a:r>
            <a:r>
              <a:rPr lang="fi-FI" dirty="0" err="1"/>
              <a:t>piece</a:t>
            </a:r>
            <a:r>
              <a:rPr lang="fi-FI" dirty="0"/>
              <a:t> of </a:t>
            </a:r>
            <a:r>
              <a:rPr lang="fi-FI" dirty="0" err="1"/>
              <a:t>information</a:t>
            </a:r>
            <a:r>
              <a:rPr lang="fi-FI" dirty="0"/>
              <a:t> </a:t>
            </a:r>
            <a:r>
              <a:rPr lang="fi-FI" dirty="0" err="1"/>
              <a:t>missing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article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Who</a:t>
            </a:r>
            <a:r>
              <a:rPr lang="fi-FI" dirty="0"/>
              <a:t> </a:t>
            </a:r>
            <a:r>
              <a:rPr lang="fi-FI" dirty="0" err="1"/>
              <a:t>gets</a:t>
            </a:r>
            <a:r>
              <a:rPr lang="fi-FI" dirty="0"/>
              <a:t> to </a:t>
            </a:r>
            <a:r>
              <a:rPr lang="fi-FI" dirty="0" err="1"/>
              <a:t>decide</a:t>
            </a:r>
            <a:r>
              <a:rPr lang="fi-FI" dirty="0"/>
              <a:t> </a:t>
            </a:r>
            <a:r>
              <a:rPr lang="fi-FI" dirty="0" err="1"/>
              <a:t>what's</a:t>
            </a:r>
            <a:r>
              <a:rPr lang="fi-FI" dirty="0"/>
              <a:t> an </a:t>
            </a:r>
            <a:r>
              <a:rPr lang="fi-FI" dirty="0" err="1"/>
              <a:t>item</a:t>
            </a:r>
            <a:r>
              <a:rPr lang="fi-FI" dirty="0"/>
              <a:t> of news and </a:t>
            </a:r>
            <a:r>
              <a:rPr lang="fi-FI" dirty="0" err="1"/>
              <a:t>what's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like</a:t>
            </a:r>
            <a:r>
              <a:rPr lang="fi-FI" dirty="0"/>
              <a:t> </a:t>
            </a:r>
            <a:r>
              <a:rPr lang="fi-FI" dirty="0" err="1"/>
              <a:t>one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 </a:t>
            </a:r>
            <a:r>
              <a:rPr lang="fi-FI" dirty="0" err="1"/>
              <a:t>rasher</a:t>
            </a:r>
            <a:r>
              <a:rPr lang="fi-FI" dirty="0"/>
              <a:t> of </a:t>
            </a:r>
            <a:r>
              <a:rPr lang="fi-FI" dirty="0" err="1"/>
              <a:t>bacon</a:t>
            </a:r>
            <a:r>
              <a:rPr lang="fi-FI" dirty="0"/>
              <a:t>?</a:t>
            </a:r>
            <a:endParaRPr dirty="0"/>
          </a:p>
          <a:p>
            <a:pPr marL="857250" lvl="0" indent="-857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Yksikkömuoto ilmaistaan kiertoilmaisulla: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piece</a:t>
            </a:r>
            <a:r>
              <a:rPr lang="fi-FI" b="1" dirty="0">
                <a:solidFill>
                  <a:schemeClr val="bg2"/>
                </a:solidFill>
              </a:rPr>
              <a:t> of / an </a:t>
            </a:r>
            <a:r>
              <a:rPr lang="fi-FI" b="1" dirty="0" err="1">
                <a:solidFill>
                  <a:schemeClr val="bg2"/>
                </a:solidFill>
              </a:rPr>
              <a:t>item</a:t>
            </a:r>
            <a:r>
              <a:rPr lang="fi-FI" b="1" dirty="0">
                <a:solidFill>
                  <a:schemeClr val="bg2"/>
                </a:solidFill>
              </a:rPr>
              <a:t> of</a:t>
            </a:r>
            <a:endParaRPr b="1"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Joillain monikottomilla sanoilla on omia määrän ilmaisuja: </a:t>
            </a:r>
            <a:r>
              <a:rPr lang="fi-FI" b="1" dirty="0">
                <a:solidFill>
                  <a:schemeClr val="bg2"/>
                </a:solidFill>
              </a:rPr>
              <a:t>a </a:t>
            </a:r>
            <a:r>
              <a:rPr lang="fi-FI" b="1" dirty="0" err="1">
                <a:solidFill>
                  <a:schemeClr val="bg2"/>
                </a:solidFill>
              </a:rPr>
              <a:t>rasher</a:t>
            </a:r>
            <a:r>
              <a:rPr lang="fi-FI" b="1" dirty="0">
                <a:solidFill>
                  <a:schemeClr val="bg2"/>
                </a:solidFill>
              </a:rPr>
              <a:t> of </a:t>
            </a:r>
            <a:r>
              <a:rPr lang="fi-FI" b="1" dirty="0" err="1">
                <a:solidFill>
                  <a:schemeClr val="bg2"/>
                </a:solidFill>
              </a:rPr>
              <a:t>bacon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work</a:t>
            </a:r>
            <a:r>
              <a:rPr lang="fi-FI" b="1" dirty="0">
                <a:solidFill>
                  <a:schemeClr val="bg2"/>
                </a:solidFill>
              </a:rPr>
              <a:t> of </a:t>
            </a:r>
            <a:r>
              <a:rPr lang="fi-FI" b="1" dirty="0" err="1">
                <a:solidFill>
                  <a:schemeClr val="bg2"/>
                </a:solidFill>
              </a:rPr>
              <a:t>art</a:t>
            </a:r>
            <a:r>
              <a:rPr lang="fi-FI" b="1" dirty="0">
                <a:solidFill>
                  <a:schemeClr val="bg2"/>
                </a:solidFill>
              </a:rPr>
              <a:t>, a </a:t>
            </a:r>
            <a:r>
              <a:rPr lang="fi-FI" b="1" dirty="0" err="1">
                <a:solidFill>
                  <a:schemeClr val="bg2"/>
                </a:solidFill>
              </a:rPr>
              <a:t>piece</a:t>
            </a:r>
            <a:r>
              <a:rPr lang="fi-FI" b="1" dirty="0">
                <a:solidFill>
                  <a:schemeClr val="bg2"/>
                </a:solidFill>
              </a:rPr>
              <a:t> of music, a </a:t>
            </a:r>
            <a:r>
              <a:rPr lang="fi-FI" b="1" dirty="0" err="1">
                <a:solidFill>
                  <a:schemeClr val="bg2"/>
                </a:solidFill>
              </a:rPr>
              <a:t>pinch</a:t>
            </a:r>
            <a:r>
              <a:rPr lang="fi-FI" b="1" dirty="0">
                <a:solidFill>
                  <a:schemeClr val="bg2"/>
                </a:solidFill>
              </a:rPr>
              <a:t> of </a:t>
            </a:r>
            <a:r>
              <a:rPr lang="fi-FI" b="1" dirty="0" err="1">
                <a:solidFill>
                  <a:schemeClr val="bg2"/>
                </a:solidFill>
              </a:rPr>
              <a:t>salt</a:t>
            </a:r>
            <a:r>
              <a:rPr lang="fi-FI" dirty="0">
                <a:solidFill>
                  <a:schemeClr val="bg2"/>
                </a:solidFill>
              </a:rPr>
              <a:t> etc.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4" name="Google Shape;184;gb44f16aec3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7DC1D54-96FE-9949-8822-4B224C448AA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b1764148fc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 dirty="0" err="1"/>
              <a:t>Practise</a:t>
            </a:r>
            <a:r>
              <a:rPr lang="fi-FI" dirty="0"/>
              <a:t>. </a:t>
            </a:r>
            <a:endParaRPr dirty="0"/>
          </a:p>
        </p:txBody>
      </p:sp>
      <p:sp>
        <p:nvSpPr>
          <p:cNvPr id="191" name="Google Shape;191;gb1764148fc_0_0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1.	Eikö läksyjä ole enempää?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Isn't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there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more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homework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2.	Mikseivät hiukseni ole koskaan parhaimmillaan?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is my </a:t>
            </a:r>
            <a:r>
              <a:rPr lang="fi-FI" dirty="0" err="1">
                <a:solidFill>
                  <a:schemeClr val="bg2"/>
                </a:solidFill>
              </a:rPr>
              <a:t>hair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never</a:t>
            </a:r>
            <a:r>
              <a:rPr lang="fi-FI" dirty="0">
                <a:solidFill>
                  <a:schemeClr val="bg2"/>
                </a:solidFill>
              </a:rPr>
              <a:t> at </a:t>
            </a:r>
            <a:r>
              <a:rPr lang="fi-FI" dirty="0" err="1">
                <a:solidFill>
                  <a:schemeClr val="bg2"/>
                </a:solidFill>
              </a:rPr>
              <a:t>its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best</a:t>
            </a:r>
            <a:r>
              <a:rPr lang="fi-FI" dirty="0">
                <a:solidFill>
                  <a:schemeClr val="bg2"/>
                </a:solidFill>
              </a:rPr>
              <a:t>? / 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isn't</a:t>
            </a:r>
            <a:r>
              <a:rPr lang="fi-FI" dirty="0">
                <a:solidFill>
                  <a:schemeClr val="bg2"/>
                </a:solidFill>
              </a:rPr>
              <a:t> my </a:t>
            </a:r>
            <a:r>
              <a:rPr lang="fi-FI" dirty="0" err="1">
                <a:solidFill>
                  <a:schemeClr val="bg2"/>
                </a:solidFill>
              </a:rPr>
              <a:t>hair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ever</a:t>
            </a:r>
            <a:r>
              <a:rPr lang="fi-FI" dirty="0">
                <a:solidFill>
                  <a:schemeClr val="bg2"/>
                </a:solidFill>
              </a:rPr>
              <a:t> at 		</a:t>
            </a:r>
            <a:r>
              <a:rPr lang="fi-FI" dirty="0" err="1">
                <a:solidFill>
                  <a:schemeClr val="bg2"/>
                </a:solidFill>
              </a:rPr>
              <a:t>its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best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3. Käytätkö paljon rahaa koruihin ja alusvaatteisiin?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Do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spend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lot</a:t>
            </a:r>
            <a:r>
              <a:rPr lang="fi-FI" dirty="0">
                <a:solidFill>
                  <a:schemeClr val="bg2"/>
                </a:solidFill>
              </a:rPr>
              <a:t> of money on </a:t>
            </a:r>
            <a:r>
              <a:rPr lang="fi-FI" dirty="0" err="1">
                <a:solidFill>
                  <a:schemeClr val="bg2"/>
                </a:solidFill>
              </a:rPr>
              <a:t>jewellery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jewelry</a:t>
            </a:r>
            <a:r>
              <a:rPr lang="fi-FI" dirty="0">
                <a:solidFill>
                  <a:schemeClr val="bg2"/>
                </a:solidFill>
              </a:rPr>
              <a:t> and 				</a:t>
            </a:r>
            <a:r>
              <a:rPr lang="fi-FI" dirty="0" err="1">
                <a:solidFill>
                  <a:schemeClr val="bg2"/>
                </a:solidFill>
              </a:rPr>
              <a:t>underwear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endParaRPr dirty="0"/>
          </a:p>
        </p:txBody>
      </p:sp>
      <p:sp>
        <p:nvSpPr>
          <p:cNvPr id="192" name="Google Shape;192;gb1764148fc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CAE0EE30-C84D-8645-9260-BBA327281DC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b44f16aec3_0_16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199" name="Google Shape;199;gb44f16aec3_0_166"/>
          <p:cNvSpPr txBox="1">
            <a:spLocks noGrp="1"/>
          </p:cNvSpPr>
          <p:nvPr>
            <p:ph type="body" idx="1"/>
          </p:nvPr>
        </p:nvSpPr>
        <p:spPr>
          <a:xfrm>
            <a:off x="1676400" y="3240000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/>
              <a:t>4. Kanna itse kaikki matkatavarasi.</a:t>
            </a: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Carry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all</a:t>
            </a:r>
            <a:r>
              <a:rPr lang="fi-FI" dirty="0">
                <a:solidFill>
                  <a:schemeClr val="bg2"/>
                </a:solidFill>
              </a:rPr>
              <a:t> (of) </a:t>
            </a:r>
            <a:r>
              <a:rPr lang="fi-FI" dirty="0" err="1">
                <a:solidFill>
                  <a:schemeClr val="bg2"/>
                </a:solidFill>
              </a:rPr>
              <a:t>your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luggage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baggage</a:t>
            </a:r>
            <a:r>
              <a:rPr lang="fi-FI" dirty="0">
                <a:solidFill>
                  <a:schemeClr val="bg2"/>
                </a:solidFill>
              </a:rPr>
              <a:t> (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) </a:t>
            </a:r>
            <a:r>
              <a:rPr lang="fi-FI" dirty="0" err="1">
                <a:solidFill>
                  <a:schemeClr val="bg2"/>
                </a:solidFill>
              </a:rPr>
              <a:t>yourself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Uutiset olivat yllättäviä.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news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surprising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Minulle annettiin todella hyvä neuvo eilen.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I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given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really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piece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advice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yesterday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7. Kuinka paljon nämä välineet maksavat?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fi-FI" dirty="0">
                <a:solidFill>
                  <a:schemeClr val="bg2"/>
                </a:solidFill>
              </a:rPr>
              <a:t>		How </a:t>
            </a:r>
            <a:r>
              <a:rPr lang="fi-FI" dirty="0" err="1">
                <a:solidFill>
                  <a:schemeClr val="bg2"/>
                </a:solidFill>
              </a:rPr>
              <a:t>much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equipment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gear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cost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0" name="Google Shape;200;gb44f16aec3_0_16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8D1D2897-DDEC-DE41-943B-C8975F801436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b44f16aec3_0_17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07" name="Google Shape;207;gb44f16aec3_0_17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8. Tiedot olivat vääriä.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information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was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wrong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9. Kuka osaa käyttää näitä laitteita?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how</a:t>
            </a:r>
            <a:r>
              <a:rPr lang="fi-FI" dirty="0">
                <a:solidFill>
                  <a:schemeClr val="bg2"/>
                </a:solidFill>
              </a:rPr>
              <a:t> to </a:t>
            </a:r>
            <a:r>
              <a:rPr lang="fi-FI" dirty="0" err="1">
                <a:solidFill>
                  <a:schemeClr val="bg2"/>
                </a:solidFill>
              </a:rPr>
              <a:t>operate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use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machinery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these</a:t>
            </a:r>
            <a:r>
              <a:rPr lang="fi-FI" dirty="0">
                <a:solidFill>
                  <a:schemeClr val="bg2"/>
                </a:solidFill>
              </a:rPr>
              <a:t> 				</a:t>
            </a:r>
            <a:r>
              <a:rPr lang="fi-FI" dirty="0" err="1">
                <a:solidFill>
                  <a:schemeClr val="bg2"/>
                </a:solidFill>
              </a:rPr>
              <a:t>devices</a:t>
            </a:r>
            <a:r>
              <a:rPr lang="fi-FI" dirty="0">
                <a:solidFill>
                  <a:schemeClr val="bg2"/>
                </a:solidFill>
              </a:rPr>
              <a:t>/</a:t>
            </a:r>
            <a:r>
              <a:rPr lang="fi-FI" dirty="0" err="1">
                <a:solidFill>
                  <a:schemeClr val="bg2"/>
                </a:solidFill>
              </a:rPr>
              <a:t>gadgets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10. Uusien huonekalujen kokoaminen on vaikeaa.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Assembling</a:t>
            </a:r>
            <a:r>
              <a:rPr lang="fi-FI" dirty="0">
                <a:solidFill>
                  <a:schemeClr val="bg2"/>
                </a:solidFill>
              </a:rPr>
              <a:t> / </a:t>
            </a:r>
            <a:r>
              <a:rPr lang="fi-FI" dirty="0" err="1">
                <a:solidFill>
                  <a:schemeClr val="bg2"/>
                </a:solidFill>
              </a:rPr>
              <a:t>putting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together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new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furniture</a:t>
            </a:r>
            <a:r>
              <a:rPr lang="fi-FI" dirty="0">
                <a:solidFill>
                  <a:schemeClr val="bg2"/>
                </a:solidFill>
              </a:rPr>
              <a:t> is 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d</a:t>
            </a:r>
            <a:r>
              <a:rPr lang="fi-FI" dirty="0" err="1">
                <a:solidFill>
                  <a:schemeClr val="bg2"/>
                </a:solidFill>
              </a:rPr>
              <a:t>ifficult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8" name="Google Shape;208;gb44f16aec3_0_17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BD8C810-B538-C94B-8667-0BD12F955F84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b44f16aec3_0_18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Practise</a:t>
            </a:r>
            <a:r>
              <a:rPr lang="fi-FI" dirty="0"/>
              <a:t>.</a:t>
            </a:r>
            <a:endParaRPr dirty="0"/>
          </a:p>
        </p:txBody>
      </p:sp>
      <p:sp>
        <p:nvSpPr>
          <p:cNvPr id="215" name="Google Shape;215;gb44f16aec3_0_18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11. Ystävällinen teko on merkki arvostuksesta.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An act of </a:t>
            </a:r>
            <a:r>
              <a:rPr lang="fi-FI" dirty="0" err="1">
                <a:solidFill>
                  <a:schemeClr val="bg2"/>
                </a:solidFill>
              </a:rPr>
              <a:t>kindness</a:t>
            </a:r>
            <a:r>
              <a:rPr lang="fi-FI" dirty="0">
                <a:solidFill>
                  <a:schemeClr val="bg2"/>
                </a:solidFill>
              </a:rPr>
              <a:t> is a </a:t>
            </a:r>
            <a:r>
              <a:rPr lang="fi-FI" dirty="0" err="1">
                <a:solidFill>
                  <a:schemeClr val="bg2"/>
                </a:solidFill>
              </a:rPr>
              <a:t>sign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respect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12. Sisältääkö tämä viesti totuuden siemenen?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this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message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contain</a:t>
            </a:r>
            <a:r>
              <a:rPr lang="fi-FI" dirty="0">
                <a:solidFill>
                  <a:schemeClr val="bg2"/>
                </a:solidFill>
              </a:rPr>
              <a:t> a </a:t>
            </a:r>
            <a:r>
              <a:rPr lang="fi-FI" dirty="0" err="1">
                <a:solidFill>
                  <a:schemeClr val="bg2"/>
                </a:solidFill>
              </a:rPr>
              <a:t>grain</a:t>
            </a:r>
            <a:r>
              <a:rPr lang="fi-FI" dirty="0">
                <a:solidFill>
                  <a:schemeClr val="bg2"/>
                </a:solidFill>
              </a:rPr>
              <a:t> of </a:t>
            </a:r>
            <a:r>
              <a:rPr lang="fi-FI" dirty="0" err="1">
                <a:solidFill>
                  <a:schemeClr val="bg2"/>
                </a:solidFill>
              </a:rPr>
              <a:t>truth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6" name="Google Shape;216;gb44f16aec3_0_18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D7FC060-D7BC-4C45-8BC1-C066C0EF793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fi-FI"/>
              <a:t>New Insights Module 3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90B7559-E980-4271-A30A-25DE16FFE004}"/>
</file>

<file path=customXml/itemProps2.xml><?xml version="1.0" encoding="utf-8"?>
<ds:datastoreItem xmlns:ds="http://schemas.openxmlformats.org/officeDocument/2006/customXml" ds:itemID="{48146EF4-1FF2-4DE5-8851-7A04B59BBEE5}"/>
</file>

<file path=customXml/itemProps3.xml><?xml version="1.0" encoding="utf-8"?>
<ds:datastoreItem xmlns:ds="http://schemas.openxmlformats.org/officeDocument/2006/customXml" ds:itemID="{B66B6C99-35C0-490F-B4AC-A6D692AEAFE2}"/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572</Words>
  <Application>Microsoft Office PowerPoint</Application>
  <PresentationFormat>Mukautettu</PresentationFormat>
  <Paragraphs>92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Office-teema</vt:lpstr>
      <vt:lpstr>Office-teema</vt:lpstr>
      <vt:lpstr>Yksikölliset substantiivit</vt:lpstr>
      <vt:lpstr>Englannissa yksikkö, suomessa monikko</vt:lpstr>
      <vt:lpstr>Practise. Say the following nouns in English.</vt:lpstr>
      <vt:lpstr>Yksikölliset substantiivit</vt:lpstr>
      <vt:lpstr>Practise. </vt:lpstr>
      <vt:lpstr>Practise.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Yksikölliset substantiivit</dc:title>
  <dc:creator>Väänänen Anna</dc:creator>
  <cp:lastModifiedBy>Paavilainen Laura</cp:lastModifiedBy>
  <cp:revision>7</cp:revision>
  <dcterms:created xsi:type="dcterms:W3CDTF">2020-05-05T09:10:38Z</dcterms:created>
  <dcterms:modified xsi:type="dcterms:W3CDTF">2022-08-16T09:37:14Z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