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7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40" autoAdjust="0"/>
    <p:restoredTop sz="96285" autoAdjust="0"/>
  </p:normalViewPr>
  <p:slideViewPr>
    <p:cSldViewPr>
      <p:cViewPr varScale="1">
        <p:scale>
          <a:sx n="53" d="100"/>
          <a:sy n="53" d="100"/>
        </p:scale>
        <p:origin x="124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93C1B91-7335-47B0-A46C-69DF0533F55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i-FI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i-FI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i-FI"/>
            </a:p>
          </p:txBody>
        </p:sp>
      </p:grpSp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fi-FI"/>
              <a:t>© Copyright Lasse Hakala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7B710DDB-76FF-4810-A883-1CC1C3CDF2B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© Copyright Lasse Hakala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AFD08-C741-4CEC-BC2A-E461403DE74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© Copyright Lasse Hakala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4D41E-31EF-4B39-88FF-D5DBA53F8E0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© Copyright Lasse Hakala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38B4F-5CC0-4D18-9D90-1C98B77B930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© Copyright Lasse Hakala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FAA62-0C4A-4B4B-ACEE-614591C6145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© Copyright Lasse Hakala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C10C5-E3CE-4791-ACAC-CF703F9C982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© Copyright Lasse Hakala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F118E-8772-4650-B2E1-23616C0C522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© Copyright Lasse Hakala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EC8A7-7886-4422-9557-6FF81ECE880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© Copyright Lasse Hakala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3550E-F416-4442-A7A3-886BB331DDC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© Copyright Lasse Hakala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F5772-2272-49B0-B33E-4131E36B2D0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© Copyright Lasse Hakala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A22FC-E3E3-4571-9778-75723966E0C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i-FI"/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i-FI"/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i-FI"/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i-FI"/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i-FI"/>
          </a:p>
        </p:txBody>
      </p:sp>
      <p:sp>
        <p:nvSpPr>
          <p:cNvPr id="645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i-FI"/>
          </a:p>
        </p:txBody>
      </p:sp>
      <p:sp>
        <p:nvSpPr>
          <p:cNvPr id="645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i-FI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otsikon perustyyliä napsauttamalla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45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fi-FI"/>
              <a:t>© Copyright Lasse Hakala</a:t>
            </a:r>
          </a:p>
        </p:txBody>
      </p:sp>
      <p:sp>
        <p:nvSpPr>
          <p:cNvPr id="645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1DE8668-E553-4B37-B84B-A0D6BF99058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6.e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0.e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latunnisteen paikkamerkki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/>
              <a:t>© Copyright Lasse Hakala</a:t>
            </a:r>
          </a:p>
        </p:txBody>
      </p:sp>
      <p:sp>
        <p:nvSpPr>
          <p:cNvPr id="5123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8A182D-8C93-4BBE-AA38-3961D7DCE713}" type="slidenum">
              <a:rPr lang="fi-FI"/>
              <a:pPr/>
              <a:t>1</a:t>
            </a:fld>
            <a:endParaRPr lang="fi-FI"/>
          </a:p>
        </p:txBody>
      </p:sp>
      <p:pic>
        <p:nvPicPr>
          <p:cNvPr id="5124" name="Picture 4" descr="\\Prokura31\osuuskunta\Pekka\LASSE\horison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0"/>
            <a:ext cx="7772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447800" y="685800"/>
            <a:ext cx="76962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i-FI" sz="8800" b="1">
                <a:solidFill>
                  <a:schemeClr val="bg1"/>
                </a:solidFill>
                <a:latin typeface="Arial" charset="0"/>
              </a:rPr>
              <a:t>Yrittäjyys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447800" y="2133600"/>
            <a:ext cx="7696200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i-FI" sz="3200" b="1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fi-FI" sz="3200" b="1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fi-FI" sz="3200" b="1">
                <a:solidFill>
                  <a:schemeClr val="bg1"/>
                </a:solidFill>
              </a:rPr>
              <a:t>ON</a:t>
            </a:r>
          </a:p>
          <a:p>
            <a:pPr algn="ctr">
              <a:spcBef>
                <a:spcPct val="50000"/>
              </a:spcBef>
            </a:pPr>
            <a:endParaRPr lang="fi-FI" sz="3200" b="1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fi-FI" sz="3200" b="1">
                <a:solidFill>
                  <a:schemeClr val="bg1"/>
                </a:solidFill>
              </a:rPr>
              <a:t>AMMATINVALINNAN VAIHTOEHTO</a:t>
            </a:r>
          </a:p>
          <a:p>
            <a:pPr algn="ctr">
              <a:spcBef>
                <a:spcPct val="50000"/>
              </a:spcBef>
            </a:pPr>
            <a:endParaRPr lang="fi-FI" sz="32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latunnisteen paikkamerkki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/>
              <a:t>© Copyright Lasse Hakala</a:t>
            </a:r>
          </a:p>
        </p:txBody>
      </p:sp>
      <p:sp>
        <p:nvSpPr>
          <p:cNvPr id="14339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37B2FB-09A6-4649-9222-C6D001DF3866}" type="slidenum">
              <a:rPr lang="fi-FI"/>
              <a:pPr/>
              <a:t>10</a:t>
            </a:fld>
            <a:endParaRPr lang="fi-FI"/>
          </a:p>
        </p:txBody>
      </p:sp>
      <p:sp>
        <p:nvSpPr>
          <p:cNvPr id="14340" name="Text Box 2"/>
          <p:cNvSpPr txBox="1">
            <a:spLocks noChangeArrowheads="1"/>
          </p:cNvSpPr>
          <p:nvPr/>
        </p:nvSpPr>
        <p:spPr bwMode="auto">
          <a:xfrm>
            <a:off x="1371600" y="762000"/>
            <a:ext cx="7467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3200" b="1"/>
              <a:t>YRITTÄJÄN PERUSULOTTUVUUDET</a:t>
            </a:r>
          </a:p>
        </p:txBody>
      </p:sp>
      <p:sp>
        <p:nvSpPr>
          <p:cNvPr id="14341" name="Text Box 3"/>
          <p:cNvSpPr txBox="1">
            <a:spLocks noChangeArrowheads="1"/>
          </p:cNvSpPr>
          <p:nvPr/>
        </p:nvSpPr>
        <p:spPr bwMode="auto">
          <a:xfrm>
            <a:off x="1600200" y="2209800"/>
            <a:ext cx="51816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itsensä kehittäjä ja toimija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moraalinen kumppani, joka pitää minkä lupaa=</a:t>
            </a:r>
            <a:r>
              <a:rPr lang="fi-FI" dirty="0">
                <a:solidFill>
                  <a:srgbClr val="FF0000"/>
                </a:solidFill>
              </a:rPr>
              <a:t>asiakaslupaus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sinnikäs, paineensietokyky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työ tekijäänsä kiittää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latunnisteen paikkamerkki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/>
              <a:t>© Copyright Lasse Hakala</a:t>
            </a:r>
          </a:p>
        </p:txBody>
      </p:sp>
      <p:sp>
        <p:nvSpPr>
          <p:cNvPr id="15363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D29D74-4FAE-4D0E-9ACD-975B6D17CDD0}" type="slidenum">
              <a:rPr lang="fi-FI"/>
              <a:pPr/>
              <a:t>11</a:t>
            </a:fld>
            <a:endParaRPr lang="fi-FI"/>
          </a:p>
        </p:txBody>
      </p:sp>
      <p:sp>
        <p:nvSpPr>
          <p:cNvPr id="15364" name="Text Box 2"/>
          <p:cNvSpPr txBox="1">
            <a:spLocks noChangeArrowheads="1"/>
          </p:cNvSpPr>
          <p:nvPr/>
        </p:nvSpPr>
        <p:spPr bwMode="auto">
          <a:xfrm>
            <a:off x="1600200" y="533400"/>
            <a:ext cx="7162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3200" b="1"/>
              <a:t>HENKILÖKOHTAISET OMINAISUUDET:</a:t>
            </a:r>
          </a:p>
        </p:txBody>
      </p:sp>
      <p:sp>
        <p:nvSpPr>
          <p:cNvPr id="15365" name="Text Box 3"/>
          <p:cNvSpPr txBox="1">
            <a:spLocks noChangeArrowheads="1"/>
          </p:cNvSpPr>
          <p:nvPr/>
        </p:nvSpPr>
        <p:spPr bwMode="auto">
          <a:xfrm>
            <a:off x="1600200" y="1981200"/>
            <a:ext cx="7239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fi-FI" dirty="0"/>
              <a:t> itseluottamus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i-FI" dirty="0"/>
              <a:t> itsenäisyys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i-FI" dirty="0"/>
              <a:t> ”jos on sovittu, että tulen klo 0700, niin tulen”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i-FI" dirty="0"/>
              <a:t> joustavuus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i-FI" dirty="0"/>
              <a:t> tuloshakuisuus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i-FI" dirty="0"/>
              <a:t> neuvokkuus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i-FI" dirty="0"/>
              <a:t> joustava, ketterä, ”kaikki käy, myös lailta klo 1900”</a:t>
            </a:r>
          </a:p>
          <a:p>
            <a:pPr>
              <a:spcBef>
                <a:spcPct val="50000"/>
              </a:spcBef>
              <a:buFontTx/>
              <a:buChar char="-"/>
            </a:pPr>
            <a:endParaRPr lang="fi-FI" dirty="0"/>
          </a:p>
          <a:p>
            <a:pPr>
              <a:spcBef>
                <a:spcPct val="50000"/>
              </a:spcBef>
              <a:buFontTx/>
              <a:buChar char="-"/>
            </a:pPr>
            <a:endParaRPr lang="fi-F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latunnisteen paikkamerkki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/>
              <a:t>© Copyright Lasse Hakala</a:t>
            </a:r>
          </a:p>
        </p:txBody>
      </p:sp>
      <p:sp>
        <p:nvSpPr>
          <p:cNvPr id="16387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182304-6734-42BD-B245-51220E6DDD56}" type="slidenum">
              <a:rPr lang="fi-FI"/>
              <a:pPr/>
              <a:t>12</a:t>
            </a:fld>
            <a:endParaRPr lang="fi-FI"/>
          </a:p>
        </p:txBody>
      </p:sp>
      <p:sp>
        <p:nvSpPr>
          <p:cNvPr id="16388" name="Text Box 2"/>
          <p:cNvSpPr txBox="1">
            <a:spLocks noChangeArrowheads="1"/>
          </p:cNvSpPr>
          <p:nvPr/>
        </p:nvSpPr>
        <p:spPr bwMode="auto">
          <a:xfrm>
            <a:off x="1752600" y="609600"/>
            <a:ext cx="449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3200" b="1"/>
              <a:t>TAIDOT:</a:t>
            </a:r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1905000" y="2209800"/>
            <a:ext cx="61722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fi-FI" dirty="0"/>
              <a:t> ongelmanratkaisu, </a:t>
            </a:r>
            <a:r>
              <a:rPr lang="fi-FI" dirty="0">
                <a:solidFill>
                  <a:srgbClr val="FF0000"/>
                </a:solidFill>
              </a:rPr>
              <a:t>paras liikeidea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i-FI" dirty="0"/>
              <a:t> vaikuttaminen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i-FI" dirty="0"/>
              <a:t> suunnittelu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i-FI" dirty="0"/>
              <a:t> päätöksenteko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i-FI" dirty="0"/>
              <a:t> kommunikointiosaaminen ( tulla toimeen erilaisissa tilanteissa erilaisten ihmisten kanssa, </a:t>
            </a:r>
            <a:r>
              <a:rPr lang="fi-FI" dirty="0" err="1"/>
              <a:t>neuvottelu-ja</a:t>
            </a:r>
            <a:r>
              <a:rPr lang="fi-FI" dirty="0"/>
              <a:t> kuuntelutaito yms.)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latunnisteen paikkamerkki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/>
              <a:t>© Copyright Lasse Hakala</a:t>
            </a:r>
          </a:p>
        </p:txBody>
      </p:sp>
      <p:sp>
        <p:nvSpPr>
          <p:cNvPr id="17411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A53986-6150-4C21-9233-3A4AB4CA2804}" type="slidenum">
              <a:rPr lang="fi-FI"/>
              <a:pPr/>
              <a:t>13</a:t>
            </a:fld>
            <a:endParaRPr lang="fi-FI"/>
          </a:p>
        </p:txBody>
      </p:sp>
      <p:sp>
        <p:nvSpPr>
          <p:cNvPr id="17412" name="Text Box 2"/>
          <p:cNvSpPr txBox="1">
            <a:spLocks noChangeArrowheads="1"/>
          </p:cNvSpPr>
          <p:nvPr/>
        </p:nvSpPr>
        <p:spPr bwMode="auto">
          <a:xfrm>
            <a:off x="1828800" y="762000"/>
            <a:ext cx="586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3200" b="1"/>
              <a:t>YRITTÄJYYDEN ESTEET</a:t>
            </a:r>
          </a:p>
        </p:txBody>
      </p:sp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1855604" y="1928647"/>
            <a:ext cx="6604828" cy="3978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fi-FI" dirty="0"/>
              <a:t>rahoitusvaikeudet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fi-FI" dirty="0"/>
              <a:t>verotus (</a:t>
            </a:r>
            <a:r>
              <a:rPr lang="fi-FI" dirty="0">
                <a:solidFill>
                  <a:srgbClr val="FF0000"/>
                </a:solidFill>
              </a:rPr>
              <a:t>1/3 -osa kuuluu valtiolle, hyvä  !</a:t>
            </a:r>
            <a:r>
              <a:rPr lang="fi-FI" dirty="0"/>
              <a:t>)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fi-FI" dirty="0"/>
              <a:t>byrokratia, paperisota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fi-FI" dirty="0"/>
              <a:t>palkan sivukustannukset (</a:t>
            </a:r>
            <a:r>
              <a:rPr lang="fi-FI" dirty="0">
                <a:solidFill>
                  <a:srgbClr val="FF0000"/>
                </a:solidFill>
              </a:rPr>
              <a:t>min. 50 %)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fi-FI" dirty="0"/>
              <a:t>asiakaspula (maksavat asiakkaat)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fi-FI" dirty="0"/>
              <a:t>asioiden hidas käsittely (</a:t>
            </a:r>
            <a:r>
              <a:rPr lang="fi-FI" dirty="0" err="1"/>
              <a:t>esim.rakennuslupa</a:t>
            </a:r>
            <a:r>
              <a:rPr lang="fi-FI" dirty="0"/>
              <a:t>)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fi-FI" dirty="0"/>
              <a:t>työvoiman puute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fi-FI" dirty="0"/>
              <a:t>lainsäädäntö (esim. grillikioski, rakennusala)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fi-FI" dirty="0"/>
              <a:t>henkilöstön ammattitaidon puute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fi-FI" dirty="0"/>
              <a:t>EVVK, ”</a:t>
            </a:r>
            <a:r>
              <a:rPr lang="fi-FI" dirty="0" err="1"/>
              <a:t>mä</a:t>
            </a:r>
            <a:r>
              <a:rPr lang="fi-FI" dirty="0"/>
              <a:t> </a:t>
            </a:r>
            <a:r>
              <a:rPr lang="fi-FI" dirty="0" err="1"/>
              <a:t>oon</a:t>
            </a:r>
            <a:r>
              <a:rPr lang="fi-FI" dirty="0"/>
              <a:t> täällä vain töissä 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latunnisteen paikkamerkki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/>
              <a:t>© Copyright Lasse Hakala</a:t>
            </a:r>
          </a:p>
        </p:txBody>
      </p:sp>
      <p:sp>
        <p:nvSpPr>
          <p:cNvPr id="18435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98704F-0337-47D3-BF5D-7A8BB0AB4385}" type="slidenum">
              <a:rPr lang="fi-FI"/>
              <a:pPr/>
              <a:t>14</a:t>
            </a:fld>
            <a:endParaRPr lang="fi-FI"/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1905000" y="685800"/>
            <a:ext cx="701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3200" b="1"/>
              <a:t>PK-YRITYSTEN ONGELMAT</a:t>
            </a:r>
          </a:p>
        </p:txBody>
      </p:sp>
      <p:sp>
        <p:nvSpPr>
          <p:cNvPr id="18437" name="Text Box 3"/>
          <p:cNvSpPr txBox="1">
            <a:spLocks noChangeArrowheads="1"/>
          </p:cNvSpPr>
          <p:nvPr/>
        </p:nvSpPr>
        <p:spPr bwMode="auto">
          <a:xfrm>
            <a:off x="1676400" y="2209800"/>
            <a:ext cx="7010400" cy="3674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resurssien niukkuus (raha, aika, lepo)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puutteellinen suunnittelu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tietämättömyys yrittämisen avainalueilla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</a:pPr>
            <a:r>
              <a:rPr lang="fi-FI" dirty="0"/>
              <a:t>	- teenkö oikeita asioita ?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</a:pPr>
            <a:r>
              <a:rPr lang="fi-FI" dirty="0"/>
              <a:t>	- hinnoittelu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</a:pPr>
            <a:r>
              <a:rPr lang="fi-FI" dirty="0"/>
              <a:t>	</a:t>
            </a:r>
            <a:r>
              <a:rPr lang="fi-FI" b="1" dirty="0"/>
              <a:t>- </a:t>
            </a:r>
            <a:r>
              <a:rPr lang="fi-FI" b="1" dirty="0">
                <a:solidFill>
                  <a:srgbClr val="FF0000"/>
                </a:solidFill>
              </a:rPr>
              <a:t>kustannusseuranta, ei aina talkoita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</a:pPr>
            <a:r>
              <a:rPr lang="fi-FI" dirty="0"/>
              <a:t>	- investoinnit, mitä kannattaa omistaa itse ?</a:t>
            </a:r>
          </a:p>
          <a:p>
            <a:pPr marL="457200" indent="-457200">
              <a:lnSpc>
                <a:spcPct val="80000"/>
              </a:lnSpc>
              <a:spcBef>
                <a:spcPct val="50000"/>
              </a:spcBef>
            </a:pPr>
            <a:r>
              <a:rPr lang="fi-FI" dirty="0"/>
              <a:t>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latunnisteen paikkamerkki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/>
              <a:t>© Copyright Lasse Hakala</a:t>
            </a:r>
          </a:p>
        </p:txBody>
      </p:sp>
      <p:sp>
        <p:nvSpPr>
          <p:cNvPr id="19459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CE65F5-3F00-42A5-9EF1-7D96D61EA527}" type="slidenum">
              <a:rPr lang="fi-FI"/>
              <a:pPr/>
              <a:t>15</a:t>
            </a:fld>
            <a:endParaRPr lang="fi-FI"/>
          </a:p>
        </p:txBody>
      </p:sp>
      <p:sp>
        <p:nvSpPr>
          <p:cNvPr id="19460" name="Text Box 2"/>
          <p:cNvSpPr txBox="1">
            <a:spLocks noChangeArrowheads="1"/>
          </p:cNvSpPr>
          <p:nvPr/>
        </p:nvSpPr>
        <p:spPr bwMode="auto">
          <a:xfrm>
            <a:off x="1447800" y="609600"/>
            <a:ext cx="723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3200" b="1"/>
              <a:t>MENESTYJIEN TOIMINTATAVAT</a:t>
            </a:r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1295400" y="2133600"/>
            <a:ext cx="7391400" cy="4587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40000"/>
              </a:lnSpc>
              <a:spcBef>
                <a:spcPct val="50000"/>
              </a:spcBef>
              <a:buFontTx/>
              <a:buChar char="-"/>
            </a:pPr>
            <a:endParaRPr lang="fi-FI" dirty="0"/>
          </a:p>
          <a:p>
            <a:pPr>
              <a:lnSpc>
                <a:spcPct val="40000"/>
              </a:lnSpc>
              <a:spcBef>
                <a:spcPct val="50000"/>
              </a:spcBef>
              <a:buFontTx/>
              <a:buChar char="-"/>
            </a:pPr>
            <a:r>
              <a:rPr lang="fi-FI" dirty="0"/>
              <a:t> asiakaskeskeisyys</a:t>
            </a:r>
          </a:p>
          <a:p>
            <a:pPr>
              <a:lnSpc>
                <a:spcPct val="40000"/>
              </a:lnSpc>
              <a:spcBef>
                <a:spcPct val="50000"/>
              </a:spcBef>
              <a:buFontTx/>
              <a:buChar char="-"/>
            </a:pPr>
            <a:r>
              <a:rPr lang="fi-FI" dirty="0"/>
              <a:t> hyvä yritysilmapiiri</a:t>
            </a:r>
          </a:p>
          <a:p>
            <a:pPr>
              <a:lnSpc>
                <a:spcPct val="40000"/>
              </a:lnSpc>
              <a:spcBef>
                <a:spcPct val="50000"/>
              </a:spcBef>
              <a:buFontTx/>
              <a:buChar char="-"/>
            </a:pPr>
            <a:r>
              <a:rPr lang="fi-FI" dirty="0"/>
              <a:t> henkilöstöön panostaminen</a:t>
            </a:r>
          </a:p>
          <a:p>
            <a:pPr>
              <a:lnSpc>
                <a:spcPct val="40000"/>
              </a:lnSpc>
              <a:spcBef>
                <a:spcPct val="50000"/>
              </a:spcBef>
              <a:buFontTx/>
              <a:buChar char="-"/>
            </a:pPr>
            <a:r>
              <a:rPr lang="fi-FI" dirty="0"/>
              <a:t> tinkimätön siisteys, ”se on jämpti homma ”</a:t>
            </a:r>
          </a:p>
          <a:p>
            <a:pPr>
              <a:lnSpc>
                <a:spcPct val="40000"/>
              </a:lnSpc>
              <a:spcBef>
                <a:spcPct val="50000"/>
              </a:spcBef>
              <a:buFontTx/>
              <a:buChar char="-"/>
            </a:pPr>
            <a:r>
              <a:rPr lang="fi-FI" dirty="0"/>
              <a:t> yksi ”auktoriteetti” – yrittäjäpersoona</a:t>
            </a:r>
          </a:p>
          <a:p>
            <a:pPr>
              <a:lnSpc>
                <a:spcPct val="40000"/>
              </a:lnSpc>
              <a:spcBef>
                <a:spcPct val="50000"/>
              </a:spcBef>
              <a:buFontTx/>
              <a:buChar char="-"/>
            </a:pPr>
            <a:r>
              <a:rPr lang="fi-FI" dirty="0"/>
              <a:t> laatu tuotteissa</a:t>
            </a:r>
          </a:p>
          <a:p>
            <a:pPr>
              <a:lnSpc>
                <a:spcPct val="40000"/>
              </a:lnSpc>
              <a:spcBef>
                <a:spcPct val="50000"/>
              </a:spcBef>
              <a:buFontTx/>
              <a:buChar char="-"/>
            </a:pPr>
            <a:r>
              <a:rPr lang="fi-FI" dirty="0"/>
              <a:t> perheyrittäjyys</a:t>
            </a:r>
          </a:p>
          <a:p>
            <a:pPr>
              <a:lnSpc>
                <a:spcPct val="40000"/>
              </a:lnSpc>
              <a:spcBef>
                <a:spcPct val="50000"/>
              </a:spcBef>
              <a:buFontTx/>
              <a:buChar char="-"/>
            </a:pPr>
            <a:r>
              <a:rPr lang="fi-FI" dirty="0"/>
              <a:t> kaikki tekevät kaikkea –periaate (etenkin PK-firmat)</a:t>
            </a:r>
          </a:p>
          <a:p>
            <a:pPr>
              <a:lnSpc>
                <a:spcPct val="40000"/>
              </a:lnSpc>
              <a:spcBef>
                <a:spcPct val="50000"/>
              </a:spcBef>
              <a:buFontTx/>
              <a:buChar char="-"/>
            </a:pPr>
            <a:r>
              <a:rPr lang="fi-FI" dirty="0"/>
              <a:t> selkeät työtehtävät ja vastuut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fi-FI" dirty="0"/>
              <a:t>- yrittäjä tuntee asiakkaat, myyn myös itse </a:t>
            </a:r>
            <a:r>
              <a:rPr lang="fi-FI" dirty="0">
                <a:solidFill>
                  <a:srgbClr val="FF0000"/>
                </a:solidFill>
              </a:rPr>
              <a:t>(</a:t>
            </a:r>
            <a:r>
              <a:rPr lang="fi-FI" dirty="0" err="1">
                <a:solidFill>
                  <a:srgbClr val="FF0000"/>
                </a:solidFill>
              </a:rPr>
              <a:t>brandi</a:t>
            </a:r>
            <a:r>
              <a:rPr lang="fi-FI" dirty="0"/>
              <a:t>)</a:t>
            </a:r>
          </a:p>
          <a:p>
            <a:pPr>
              <a:lnSpc>
                <a:spcPct val="40000"/>
              </a:lnSpc>
              <a:spcBef>
                <a:spcPct val="50000"/>
              </a:spcBef>
              <a:buFontTx/>
              <a:buChar char="-"/>
            </a:pPr>
            <a:r>
              <a:rPr lang="fi-FI" dirty="0"/>
              <a:t> myönteinen asenne ihmisiin ja yhteiskuntaan</a:t>
            </a:r>
          </a:p>
          <a:p>
            <a:pPr>
              <a:lnSpc>
                <a:spcPct val="40000"/>
              </a:lnSpc>
              <a:spcBef>
                <a:spcPct val="50000"/>
              </a:spcBef>
              <a:buFontTx/>
              <a:buChar char="-"/>
            </a:pPr>
            <a:endParaRPr lang="fi-FI" dirty="0"/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fi-FI">
                <a:solidFill>
                  <a:srgbClr val="FF0000"/>
                </a:solidFill>
              </a:rPr>
              <a:t>                              </a:t>
            </a:r>
            <a:r>
              <a:rPr lang="fi-FI" dirty="0">
                <a:solidFill>
                  <a:srgbClr val="FF0000"/>
                </a:solidFill>
              </a:rPr>
              <a:t>KIITOS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latunnisteen paikkamerkki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/>
              <a:t>© Copyright Lasse Hakala</a:t>
            </a:r>
          </a:p>
        </p:txBody>
      </p:sp>
      <p:sp>
        <p:nvSpPr>
          <p:cNvPr id="6147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B2837E-77BD-498C-A53C-30D4A8F0AAE0}" type="slidenum">
              <a:rPr lang="fi-FI"/>
              <a:pPr/>
              <a:t>2</a:t>
            </a:fld>
            <a:endParaRPr lang="fi-FI"/>
          </a:p>
        </p:txBody>
      </p:sp>
      <p:sp>
        <p:nvSpPr>
          <p:cNvPr id="6148" name="Text Box 2"/>
          <p:cNvSpPr txBox="1">
            <a:spLocks noChangeArrowheads="1"/>
          </p:cNvSpPr>
          <p:nvPr/>
        </p:nvSpPr>
        <p:spPr bwMode="auto">
          <a:xfrm>
            <a:off x="1812925" y="871538"/>
            <a:ext cx="5121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i-FI" sz="3200" b="1"/>
              <a:t>YRITTÄJYYS</a:t>
            </a:r>
          </a:p>
        </p:txBody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1676400" y="2362200"/>
            <a:ext cx="6858000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- </a:t>
            </a:r>
            <a:r>
              <a:rPr lang="fi-FI" b="1"/>
              <a:t>ajattelu-, toiminta- ja</a:t>
            </a:r>
          </a:p>
          <a:p>
            <a:pPr>
              <a:spcBef>
                <a:spcPct val="50000"/>
              </a:spcBef>
            </a:pPr>
            <a:r>
              <a:rPr lang="fi-FI" b="1"/>
              <a:t>   suhtautumistapa</a:t>
            </a:r>
          </a:p>
          <a:p>
            <a:pPr>
              <a:spcBef>
                <a:spcPct val="50000"/>
              </a:spcBef>
            </a:pPr>
            <a:endParaRPr lang="fi-FI" b="1"/>
          </a:p>
          <a:p>
            <a:pPr>
              <a:spcBef>
                <a:spcPct val="50000"/>
              </a:spcBef>
            </a:pPr>
            <a:endParaRPr lang="fi-FI" b="1"/>
          </a:p>
          <a:p>
            <a:pPr>
              <a:spcBef>
                <a:spcPct val="50000"/>
              </a:spcBef>
              <a:buFontTx/>
              <a:buChar char="-"/>
            </a:pPr>
            <a:r>
              <a:rPr lang="fi-FI" b="1"/>
              <a:t> tavoitteellista ja omavastuista </a:t>
            </a:r>
          </a:p>
          <a:p>
            <a:pPr>
              <a:spcBef>
                <a:spcPct val="50000"/>
              </a:spcBef>
            </a:pPr>
            <a:r>
              <a:rPr lang="fi-FI" b="1"/>
              <a:t>  itsensä johtamista</a:t>
            </a:r>
          </a:p>
          <a:p>
            <a:pPr>
              <a:spcBef>
                <a:spcPct val="50000"/>
              </a:spcBef>
            </a:pPr>
            <a:endParaRPr lang="fi-FI" b="1"/>
          </a:p>
          <a:p>
            <a:pPr>
              <a:spcBef>
                <a:spcPct val="50000"/>
              </a:spcBef>
            </a:pPr>
            <a:endParaRPr lang="fi-FI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latunnisteen paikkamerkki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/>
              <a:t>© Copyright Lasse Hakala</a:t>
            </a:r>
          </a:p>
        </p:txBody>
      </p:sp>
      <p:sp>
        <p:nvSpPr>
          <p:cNvPr id="7171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DC1152-CEBF-4064-91B4-57EB2F8BDA00}" type="slidenum">
              <a:rPr lang="fi-FI"/>
              <a:pPr/>
              <a:t>3</a:t>
            </a:fld>
            <a:endParaRPr lang="fi-FI"/>
          </a:p>
        </p:txBody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1676400" y="990600"/>
            <a:ext cx="495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3200" b="1"/>
              <a:t>YRITTÄJÄ</a:t>
            </a:r>
          </a:p>
        </p:txBody>
      </p:sp>
      <p:sp>
        <p:nvSpPr>
          <p:cNvPr id="7173" name="Text Box 3"/>
          <p:cNvSpPr txBox="1">
            <a:spLocks noChangeArrowheads="1"/>
          </p:cNvSpPr>
          <p:nvPr/>
        </p:nvSpPr>
        <p:spPr bwMode="auto">
          <a:xfrm>
            <a:off x="1600200" y="2057400"/>
            <a:ext cx="6629400" cy="297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3200"/>
              <a:t>Pyrkii aikaansaamaan tuotteita tai palveluksia omasta aloitteestaan</a:t>
            </a:r>
          </a:p>
          <a:p>
            <a:pPr>
              <a:spcBef>
                <a:spcPct val="50000"/>
              </a:spcBef>
            </a:pPr>
            <a:endParaRPr lang="fi-FI" sz="3200"/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fi-FI" sz="3200"/>
              <a:t>omalla toiminnallaan 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fi-FI" sz="3200"/>
              <a:t>ja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fi-FI" sz="3200"/>
              <a:t> omalla riskillään</a:t>
            </a:r>
          </a:p>
        </p:txBody>
      </p:sp>
      <p:pic>
        <p:nvPicPr>
          <p:cNvPr id="7174" name="Picture 4" descr="C:\Ohjelmatiedostot\Yhteiset tiedostot\Microsoft Shared\Clipart\CagCat50\BD06670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3657600"/>
            <a:ext cx="1792288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latunnisteen paikkamerkki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/>
              <a:t>© Copyright Lasse Hakala</a:t>
            </a:r>
          </a:p>
        </p:txBody>
      </p:sp>
      <p:sp>
        <p:nvSpPr>
          <p:cNvPr id="1029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5CFF01-CE0B-45FB-8FB4-93B2B1C1DD3E}" type="slidenum">
              <a:rPr lang="fi-FI"/>
              <a:pPr/>
              <a:t>4</a:t>
            </a:fld>
            <a:endParaRPr lang="fi-FI"/>
          </a:p>
        </p:txBody>
      </p:sp>
      <p:sp>
        <p:nvSpPr>
          <p:cNvPr id="1030" name="Text Box 2"/>
          <p:cNvSpPr txBox="1">
            <a:spLocks noChangeArrowheads="1"/>
          </p:cNvSpPr>
          <p:nvPr/>
        </p:nvSpPr>
        <p:spPr bwMode="auto">
          <a:xfrm>
            <a:off x="1447800" y="381000"/>
            <a:ext cx="73310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3200" b="1"/>
              <a:t>YRITTÄJÄN KÄSITYS OSAAMISESTAAN </a:t>
            </a:r>
          </a:p>
        </p:txBody>
      </p:sp>
      <p:sp>
        <p:nvSpPr>
          <p:cNvPr id="1031" name="Text Box 3"/>
          <p:cNvSpPr txBox="1">
            <a:spLocks noChangeArrowheads="1"/>
          </p:cNvSpPr>
          <p:nvPr/>
        </p:nvSpPr>
        <p:spPr bwMode="auto">
          <a:xfrm>
            <a:off x="669925" y="2166938"/>
            <a:ext cx="2759075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fi-FI"/>
              <a:t>Tuotteen/palvelun</a:t>
            </a:r>
          </a:p>
          <a:p>
            <a:pPr>
              <a:lnSpc>
                <a:spcPct val="90000"/>
              </a:lnSpc>
            </a:pPr>
            <a:r>
              <a:rPr lang="fi-FI"/>
              <a:t>tekotaito</a:t>
            </a:r>
          </a:p>
        </p:txBody>
      </p:sp>
      <p:pic>
        <p:nvPicPr>
          <p:cNvPr id="1032" name="Picture 4" descr="C:\Ohjelmatiedostot\Yleiset tiedostot\Microsoft Shared\Clipart\cagcat50\PE02002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1981200"/>
            <a:ext cx="1884363" cy="188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5486400" y="1981200"/>
          <a:ext cx="3429000" cy="191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Kaavio" r:id="rId3" imgW="3397680" imgH="1901160" progId="Excel.Sheet.8">
                  <p:embed/>
                </p:oleObj>
              </mc:Choice>
              <mc:Fallback>
                <p:oleObj name="Kaavio" r:id="rId3" imgW="3397680" imgH="1901160" progId="Excel.Shee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981200"/>
                        <a:ext cx="3429000" cy="191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3" name="Text Box 7"/>
          <p:cNvSpPr txBox="1">
            <a:spLocks noChangeArrowheads="1"/>
          </p:cNvSpPr>
          <p:nvPr/>
        </p:nvSpPr>
        <p:spPr bwMode="auto">
          <a:xfrm>
            <a:off x="593725" y="4376738"/>
            <a:ext cx="1920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/>
              <a:t>Markkinointi-</a:t>
            </a:r>
          </a:p>
          <a:p>
            <a:r>
              <a:rPr lang="fi-FI"/>
              <a:t>osaaminen</a:t>
            </a:r>
          </a:p>
        </p:txBody>
      </p:sp>
      <p:pic>
        <p:nvPicPr>
          <p:cNvPr id="1034" name="Picture 8" descr="C:\Ohjelmatiedostot\Yleiset tiedostot\Microsoft Shared\Clipart\cagcat50\BD06784_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0400" y="4267200"/>
            <a:ext cx="1819275" cy="16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7" name="Object 13"/>
          <p:cNvGraphicFramePr>
            <a:graphicFrameLocks noChangeAspect="1"/>
          </p:cNvGraphicFramePr>
          <p:nvPr/>
        </p:nvGraphicFramePr>
        <p:xfrm>
          <a:off x="5791200" y="4495800"/>
          <a:ext cx="3200400" cy="187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Kaavio" r:id="rId6" imgW="3690000" imgH="2317680" progId="Excel.Sheet.8">
                  <p:embed/>
                </p:oleObj>
              </mc:Choice>
              <mc:Fallback>
                <p:oleObj name="Kaavio" r:id="rId6" imgW="3690000" imgH="2317680" progId="Excel.Sheet.8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495800"/>
                        <a:ext cx="3200400" cy="187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Alatunnisteen paikkamerkki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/>
              <a:t>© Copyright Lasse Hakala</a:t>
            </a:r>
          </a:p>
        </p:txBody>
      </p:sp>
      <p:sp>
        <p:nvSpPr>
          <p:cNvPr id="2053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EE20E9-6096-4A73-B22F-5CC5DD6284B7}" type="slidenum">
              <a:rPr lang="fi-FI"/>
              <a:pPr/>
              <a:t>5</a:t>
            </a:fld>
            <a:endParaRPr lang="fi-FI"/>
          </a:p>
        </p:txBody>
      </p:sp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1584325" y="261938"/>
            <a:ext cx="39782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3200" b="1"/>
              <a:t>Yrittäjän käsitys </a:t>
            </a:r>
          </a:p>
          <a:p>
            <a:r>
              <a:rPr lang="fi-FI" sz="3200" b="1"/>
              <a:t>osaamisestaan</a:t>
            </a:r>
          </a:p>
        </p:txBody>
      </p:sp>
      <p:sp>
        <p:nvSpPr>
          <p:cNvPr id="2055" name="Text Box 3"/>
          <p:cNvSpPr txBox="1">
            <a:spLocks noChangeArrowheads="1"/>
          </p:cNvSpPr>
          <p:nvPr/>
        </p:nvSpPr>
        <p:spPr bwMode="auto">
          <a:xfrm>
            <a:off x="669925" y="2243138"/>
            <a:ext cx="2557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/>
              <a:t>Liikkeenjohtotaito</a:t>
            </a:r>
          </a:p>
        </p:txBody>
      </p:sp>
      <p:pic>
        <p:nvPicPr>
          <p:cNvPr id="2056" name="Picture 4" descr="C:\Ohjelmatiedostot\Yleiset tiedostot\Microsoft Shared\Clipart\cagcat50\BS02064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2057400"/>
            <a:ext cx="1720850" cy="171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Text Box 7"/>
          <p:cNvSpPr txBox="1">
            <a:spLocks noChangeArrowheads="1"/>
          </p:cNvSpPr>
          <p:nvPr/>
        </p:nvSpPr>
        <p:spPr bwMode="auto">
          <a:xfrm>
            <a:off x="685800" y="4724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Talousosaaminen</a:t>
            </a:r>
          </a:p>
        </p:txBody>
      </p:sp>
      <p:pic>
        <p:nvPicPr>
          <p:cNvPr id="2058" name="Picture 8" descr="C:\Ohjelmatiedostot\Yleiset tiedostot\Microsoft Shared\Clipart\cagcat50\PE01616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4267200"/>
            <a:ext cx="2249488" cy="210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0" name="Object 10"/>
          <p:cNvGraphicFramePr>
            <a:graphicFrameLocks noChangeAspect="1"/>
          </p:cNvGraphicFramePr>
          <p:nvPr/>
        </p:nvGraphicFramePr>
        <p:xfrm>
          <a:off x="5562600" y="3708400"/>
          <a:ext cx="3267075" cy="258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Kaavio" r:id="rId4" imgW="3138840" imgH="2486160" progId="Excel.Sheet.8">
                  <p:embed/>
                </p:oleObj>
              </mc:Choice>
              <mc:Fallback>
                <p:oleObj name="Kaavio" r:id="rId4" imgW="3138840" imgH="2486160" progId="Excel.Sheet.8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708400"/>
                        <a:ext cx="3267075" cy="2587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12"/>
          <p:cNvGraphicFramePr>
            <a:graphicFrameLocks noChangeAspect="1"/>
          </p:cNvGraphicFramePr>
          <p:nvPr/>
        </p:nvGraphicFramePr>
        <p:xfrm>
          <a:off x="5486400" y="977900"/>
          <a:ext cx="3429000" cy="264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Kaavio" r:id="rId6" imgW="3195000" imgH="2463840" progId="Excel.Sheet.8">
                  <p:embed/>
                </p:oleObj>
              </mc:Choice>
              <mc:Fallback>
                <p:oleObj name="Kaavio" r:id="rId6" imgW="3195000" imgH="2463840" progId="Excel.Sheet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977900"/>
                        <a:ext cx="3429000" cy="2644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latunnisteen paikkamerkki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/>
              <a:t>© Copyright Lasse Hakala</a:t>
            </a:r>
          </a:p>
        </p:txBody>
      </p:sp>
      <p:sp>
        <p:nvSpPr>
          <p:cNvPr id="10243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83C165-EF66-4AC7-8918-28E3A756A07D}" type="slidenum">
              <a:rPr lang="fi-FI"/>
              <a:pPr/>
              <a:t>6</a:t>
            </a:fld>
            <a:endParaRPr lang="fi-FI"/>
          </a:p>
        </p:txBody>
      </p:sp>
      <p:sp>
        <p:nvSpPr>
          <p:cNvPr id="10244" name="Text Box 2"/>
          <p:cNvSpPr txBox="1">
            <a:spLocks noChangeArrowheads="1"/>
          </p:cNvSpPr>
          <p:nvPr/>
        </p:nvSpPr>
        <p:spPr bwMode="auto">
          <a:xfrm>
            <a:off x="1295400" y="685800"/>
            <a:ext cx="754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3200" b="1"/>
              <a:t>YRITTÄJYYDEN LÄHIKÄSITTEET</a:t>
            </a:r>
          </a:p>
        </p:txBody>
      </p:sp>
      <p:sp>
        <p:nvSpPr>
          <p:cNvPr id="10245" name="Text Box 3"/>
          <p:cNvSpPr txBox="1">
            <a:spLocks noChangeArrowheads="1"/>
          </p:cNvSpPr>
          <p:nvPr/>
        </p:nvSpPr>
        <p:spPr bwMode="auto">
          <a:xfrm>
            <a:off x="1584325" y="1862138"/>
            <a:ext cx="695007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fi-FI" dirty="0"/>
              <a:t>aloitekyky</a:t>
            </a:r>
          </a:p>
          <a:p>
            <a:pPr marL="457200" indent="-457200">
              <a:buFontTx/>
              <a:buAutoNum type="arabicPeriod"/>
            </a:pPr>
            <a:r>
              <a:rPr lang="fi-FI" dirty="0"/>
              <a:t>myönteinen työasenne</a:t>
            </a:r>
          </a:p>
          <a:p>
            <a:pPr marL="457200" indent="-457200">
              <a:buFontTx/>
              <a:buAutoNum type="arabicPeriod"/>
            </a:pPr>
            <a:r>
              <a:rPr lang="fi-FI" dirty="0"/>
              <a:t>tehdä hiukan paremmin kuin toiset</a:t>
            </a:r>
          </a:p>
          <a:p>
            <a:pPr marL="457200" indent="-457200">
              <a:buFontTx/>
              <a:buAutoNum type="arabicPeriod"/>
            </a:pPr>
            <a:r>
              <a:rPr lang="fi-FI" dirty="0"/>
              <a:t>määrätietoisuus</a:t>
            </a:r>
          </a:p>
          <a:p>
            <a:pPr marL="457200" indent="-457200">
              <a:buFontTx/>
              <a:buAutoNum type="arabicPeriod"/>
            </a:pPr>
            <a:r>
              <a:rPr lang="fi-FI" dirty="0"/>
              <a:t>menestymishalu</a:t>
            </a:r>
          </a:p>
          <a:p>
            <a:pPr marL="457200" indent="-457200">
              <a:buFontTx/>
              <a:buAutoNum type="arabicPeriod"/>
            </a:pPr>
            <a:r>
              <a:rPr lang="fi-FI" dirty="0"/>
              <a:t>vastuun kantaminen</a:t>
            </a:r>
          </a:p>
          <a:p>
            <a:pPr marL="457200" indent="-457200">
              <a:buFontTx/>
              <a:buAutoNum type="arabicPeriod"/>
            </a:pPr>
            <a:r>
              <a:rPr lang="fi-FI" dirty="0"/>
              <a:t>halu kokeilla jotain uutta</a:t>
            </a:r>
          </a:p>
          <a:p>
            <a:pPr marL="457200" indent="-457200">
              <a:buFontTx/>
              <a:buAutoNum type="arabicPeriod"/>
            </a:pPr>
            <a:r>
              <a:rPr lang="fi-FI" dirty="0"/>
              <a:t>luovuus</a:t>
            </a:r>
          </a:p>
          <a:p>
            <a:pPr marL="457200" indent="-457200">
              <a:buFontTx/>
              <a:buAutoNum type="arabicPeriod"/>
            </a:pPr>
            <a:r>
              <a:rPr lang="fi-FI" dirty="0"/>
              <a:t>kekseliäisyys</a:t>
            </a:r>
          </a:p>
          <a:p>
            <a:pPr marL="457200" indent="-457200">
              <a:buFontTx/>
              <a:buAutoNum type="arabicPeriod"/>
            </a:pPr>
            <a:r>
              <a:rPr lang="fi-FI" dirty="0"/>
              <a:t>aktiivisuus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latunnisteen paikkamerkki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/>
              <a:t>© Copyright Lasse Hakala</a:t>
            </a:r>
          </a:p>
        </p:txBody>
      </p:sp>
      <p:sp>
        <p:nvSpPr>
          <p:cNvPr id="11267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780BF9-B928-4915-80C9-24AF14449E45}" type="slidenum">
              <a:rPr lang="fi-FI"/>
              <a:pPr/>
              <a:t>7</a:t>
            </a:fld>
            <a:endParaRPr lang="fi-FI"/>
          </a:p>
        </p:txBody>
      </p:sp>
      <p:sp>
        <p:nvSpPr>
          <p:cNvPr id="11268" name="Text Box 2"/>
          <p:cNvSpPr txBox="1">
            <a:spLocks noChangeArrowheads="1"/>
          </p:cNvSpPr>
          <p:nvPr/>
        </p:nvSpPr>
        <p:spPr bwMode="auto">
          <a:xfrm>
            <a:off x="1660525" y="769938"/>
            <a:ext cx="46593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3200" b="1"/>
              <a:t>Yrittäjän lähikäsitteet</a:t>
            </a:r>
          </a:p>
        </p:txBody>
      </p:sp>
      <p:sp>
        <p:nvSpPr>
          <p:cNvPr id="11269" name="Text Box 3"/>
          <p:cNvSpPr txBox="1">
            <a:spLocks noChangeArrowheads="1"/>
          </p:cNvSpPr>
          <p:nvPr/>
        </p:nvSpPr>
        <p:spPr bwMode="auto">
          <a:xfrm>
            <a:off x="1828800" y="22860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i-FI"/>
          </a:p>
        </p:txBody>
      </p:sp>
      <p:sp>
        <p:nvSpPr>
          <p:cNvPr id="11270" name="Text Box 4"/>
          <p:cNvSpPr txBox="1">
            <a:spLocks noChangeArrowheads="1"/>
          </p:cNvSpPr>
          <p:nvPr/>
        </p:nvSpPr>
        <p:spPr bwMode="auto">
          <a:xfrm>
            <a:off x="1660525" y="2132856"/>
            <a:ext cx="66294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itseensä uskoja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tilaisuuteen tarttuja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riskin ottaja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vastuun kantaja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ahertaja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oman onnensa seppä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kehittäjä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ammattilainen, ”olihan se kallis, mutta hyvä”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latunnisteen paikkamerkki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/>
              <a:t>© Copyright Lasse Hakala</a:t>
            </a:r>
          </a:p>
        </p:txBody>
      </p:sp>
      <p:sp>
        <p:nvSpPr>
          <p:cNvPr id="12291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D0DECC-42E1-48D8-90AC-AA82BFE2C93D}" type="slidenum">
              <a:rPr lang="fi-FI"/>
              <a:pPr/>
              <a:t>8</a:t>
            </a:fld>
            <a:endParaRPr lang="fi-FI"/>
          </a:p>
        </p:txBody>
      </p:sp>
      <p:sp>
        <p:nvSpPr>
          <p:cNvPr id="12292" name="Text Box 2"/>
          <p:cNvSpPr txBox="1">
            <a:spLocks noChangeArrowheads="1"/>
          </p:cNvSpPr>
          <p:nvPr/>
        </p:nvSpPr>
        <p:spPr bwMode="auto">
          <a:xfrm>
            <a:off x="1736725" y="490538"/>
            <a:ext cx="69500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3200" b="1"/>
              <a:t>YRITTÄJÄÄ HUONOITEN KUVAAVAT KÄSITTEET</a:t>
            </a:r>
          </a:p>
        </p:txBody>
      </p:sp>
      <p:sp>
        <p:nvSpPr>
          <p:cNvPr id="12293" name="Text Box 3"/>
          <p:cNvSpPr txBox="1">
            <a:spLocks noChangeArrowheads="1"/>
          </p:cNvSpPr>
          <p:nvPr/>
        </p:nvSpPr>
        <p:spPr bwMode="auto">
          <a:xfrm>
            <a:off x="1905000" y="2133600"/>
            <a:ext cx="56388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vallan tavoittelija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keinottelija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pyrkyri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i-FI" dirty="0"/>
              <a:t>riistäjä, ”me ollaan kaikki samassa veneessä”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latunnisteen paikkamerkki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/>
              <a:t>© Copyright Lasse Hakala</a:t>
            </a:r>
          </a:p>
        </p:txBody>
      </p:sp>
      <p:sp>
        <p:nvSpPr>
          <p:cNvPr id="13315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E33F89-4CB4-4B8A-B1E8-C3241B146981}" type="slidenum">
              <a:rPr lang="fi-FI"/>
              <a:pPr/>
              <a:t>9</a:t>
            </a:fld>
            <a:endParaRPr lang="fi-FI"/>
          </a:p>
        </p:txBody>
      </p:sp>
      <p:sp>
        <p:nvSpPr>
          <p:cNvPr id="13316" name="Text Box 2"/>
          <p:cNvSpPr txBox="1">
            <a:spLocks noChangeArrowheads="1"/>
          </p:cNvSpPr>
          <p:nvPr/>
        </p:nvSpPr>
        <p:spPr bwMode="auto">
          <a:xfrm>
            <a:off x="1812925" y="388938"/>
            <a:ext cx="4881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i-FI" sz="3200" b="1"/>
              <a:t>YRITTÄJYYDEN </a:t>
            </a:r>
          </a:p>
          <a:p>
            <a:pPr algn="ctr"/>
            <a:r>
              <a:rPr lang="fi-FI" sz="3200" b="1"/>
              <a:t>PERUSULOTTUVUUDET</a:t>
            </a: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1905000" y="2286000"/>
            <a:ext cx="533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i-FI"/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2051720" y="2699545"/>
            <a:ext cx="6797675" cy="283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fi-FI" dirty="0"/>
              <a:t>työhön sitoutuminen ja tarmokkuus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fi-FI" dirty="0"/>
              <a:t>taloudelliset arvot ja tulokset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fi-FI" dirty="0"/>
              <a:t>olla edelläkävijä ja luova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fi-FI" dirty="0"/>
              <a:t>voitonnälkä,” </a:t>
            </a:r>
            <a:r>
              <a:rPr lang="fi-FI" dirty="0" err="1"/>
              <a:t>tän</a:t>
            </a:r>
            <a:r>
              <a:rPr lang="fi-FI" dirty="0"/>
              <a:t> pitää kannattaa ”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fi-FI" dirty="0"/>
              <a:t> </a:t>
            </a:r>
            <a:r>
              <a:rPr lang="fi-FI" dirty="0" err="1">
                <a:solidFill>
                  <a:srgbClr val="FF0000"/>
                </a:solidFill>
              </a:rPr>
              <a:t>service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means</a:t>
            </a:r>
            <a:r>
              <a:rPr lang="fi-FI" dirty="0">
                <a:solidFill>
                  <a:srgbClr val="FF0000"/>
                </a:solidFill>
              </a:rPr>
              <a:t> money </a:t>
            </a:r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yrittäjyys2">
  <a:themeElements>
    <a:clrScheme name="Väriliuku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Väriliuku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Väriliuku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äriliuku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äriliuku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äriliuku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äriliuku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äriliuku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äriliuku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yrittäjyys2</Template>
  <TotalTime>38</TotalTime>
  <Words>465</Words>
  <Application>Microsoft Office PowerPoint</Application>
  <PresentationFormat>Näytössä katseltava diaesitys (4:3)</PresentationFormat>
  <Paragraphs>144</Paragraphs>
  <Slides>15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0" baseType="lpstr">
      <vt:lpstr>Arial</vt:lpstr>
      <vt:lpstr>Tahoma</vt:lpstr>
      <vt:lpstr>Wingdings</vt:lpstr>
      <vt:lpstr>yrittäjyys2</vt:lpstr>
      <vt:lpstr>Kaavio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Lasse</dc:creator>
  <cp:lastModifiedBy>Lasse</cp:lastModifiedBy>
  <cp:revision>10</cp:revision>
  <cp:lastPrinted>1601-01-01T00:00:00Z</cp:lastPrinted>
  <dcterms:created xsi:type="dcterms:W3CDTF">2013-11-18T14:10:10Z</dcterms:created>
  <dcterms:modified xsi:type="dcterms:W3CDTF">2021-04-29T17:17:46Z</dcterms:modified>
</cp:coreProperties>
</file>