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1" r:id="rId14"/>
    <p:sldId id="270" r:id="rId15"/>
    <p:sldId id="272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Te 2 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Luku 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8130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357744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Selvitä seuraavat termit, </a:t>
            </a:r>
            <a:br>
              <a:rPr lang="fi-FI" dirty="0" smtClean="0"/>
            </a:br>
            <a:r>
              <a:rPr lang="fi-FI" dirty="0" smtClean="0"/>
              <a:t>ryhmittäin, jaetaan nämä</a:t>
            </a:r>
            <a:br>
              <a:rPr lang="fi-FI" dirty="0" smtClean="0"/>
            </a:br>
            <a:r>
              <a:rPr lang="fi-FI" dirty="0" smtClean="0"/>
              <a:t>palauttakaa </a:t>
            </a:r>
            <a:r>
              <a:rPr lang="fi-FI" dirty="0" err="1" smtClean="0"/>
              <a:t>pedanettiin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913774" y="1440872"/>
            <a:ext cx="5106026" cy="4941455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kirjallisuuskatsaus</a:t>
            </a:r>
          </a:p>
          <a:p>
            <a:r>
              <a:rPr lang="fi-FI" dirty="0"/>
              <a:t>tutkimusongelma </a:t>
            </a:r>
            <a:endParaRPr lang="fi-FI" dirty="0" smtClean="0"/>
          </a:p>
          <a:p>
            <a:r>
              <a:rPr lang="fi-FI" dirty="0" smtClean="0"/>
              <a:t>perusjoukko</a:t>
            </a:r>
            <a:endParaRPr lang="fi-FI" dirty="0"/>
          </a:p>
          <a:p>
            <a:r>
              <a:rPr lang="fi-FI" dirty="0"/>
              <a:t>tutkimustyyppi</a:t>
            </a:r>
          </a:p>
          <a:p>
            <a:pPr lvl="1"/>
            <a:r>
              <a:rPr lang="fi-FI" dirty="0"/>
              <a:t>perustutkimus </a:t>
            </a:r>
            <a:r>
              <a:rPr lang="fi-FI" dirty="0" smtClean="0"/>
              <a:t>/</a:t>
            </a:r>
          </a:p>
          <a:p>
            <a:pPr lvl="1"/>
            <a:r>
              <a:rPr lang="fi-FI" dirty="0" smtClean="0"/>
              <a:t> </a:t>
            </a:r>
            <a:r>
              <a:rPr lang="fi-FI" dirty="0"/>
              <a:t>soveltava tutkimus</a:t>
            </a:r>
          </a:p>
          <a:p>
            <a:pPr lvl="1"/>
            <a:r>
              <a:rPr lang="fi-FI" dirty="0"/>
              <a:t>teoreettinen </a:t>
            </a:r>
            <a:r>
              <a:rPr lang="fi-FI" dirty="0" smtClean="0"/>
              <a:t>/</a:t>
            </a:r>
          </a:p>
          <a:p>
            <a:pPr lvl="1"/>
            <a:r>
              <a:rPr lang="fi-FI" dirty="0" smtClean="0"/>
              <a:t> </a:t>
            </a:r>
            <a:r>
              <a:rPr lang="fi-FI" dirty="0"/>
              <a:t>empiirinen</a:t>
            </a:r>
          </a:p>
          <a:p>
            <a:pPr lvl="1"/>
            <a:r>
              <a:rPr lang="fi-FI" dirty="0"/>
              <a:t>määrällinen </a:t>
            </a:r>
            <a:r>
              <a:rPr lang="fi-FI" dirty="0" smtClean="0"/>
              <a:t>/</a:t>
            </a:r>
          </a:p>
          <a:p>
            <a:pPr lvl="1"/>
            <a:r>
              <a:rPr lang="fi-FI" dirty="0" smtClean="0"/>
              <a:t> </a:t>
            </a:r>
            <a:r>
              <a:rPr lang="fi-FI" dirty="0"/>
              <a:t>laadullinen </a:t>
            </a:r>
            <a:r>
              <a:rPr lang="fi-FI" dirty="0" smtClean="0"/>
              <a:t>/</a:t>
            </a:r>
          </a:p>
          <a:p>
            <a:pPr lvl="1"/>
            <a:r>
              <a:rPr lang="fi-FI" dirty="0" smtClean="0"/>
              <a:t> </a:t>
            </a:r>
            <a:r>
              <a:rPr lang="fi-FI" dirty="0"/>
              <a:t>monimenetelmäinen</a:t>
            </a:r>
          </a:p>
          <a:p>
            <a:r>
              <a:rPr lang="fi-FI" dirty="0"/>
              <a:t>hypoteesi </a:t>
            </a:r>
          </a:p>
          <a:p>
            <a:r>
              <a:rPr lang="fi-FI" dirty="0"/>
              <a:t>kohortti </a:t>
            </a:r>
            <a:r>
              <a:rPr lang="fi-FI" dirty="0" smtClean="0"/>
              <a:t>(tämä on viimeisen ryhmän selitettävänä)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4"/>
          </p:nvPr>
        </p:nvSpPr>
        <p:spPr>
          <a:xfrm>
            <a:off x="6172200" y="1754909"/>
            <a:ext cx="5105400" cy="4036290"/>
          </a:xfrm>
        </p:spPr>
        <p:txBody>
          <a:bodyPr/>
          <a:lstStyle/>
          <a:p>
            <a:r>
              <a:rPr lang="fi-FI" dirty="0"/>
              <a:t>tutkimusasetelma </a:t>
            </a:r>
          </a:p>
          <a:p>
            <a:pPr lvl="1"/>
            <a:r>
              <a:rPr lang="fi-FI" dirty="0"/>
              <a:t>poikittaistutkimus</a:t>
            </a:r>
          </a:p>
          <a:p>
            <a:pPr lvl="1"/>
            <a:r>
              <a:rPr lang="fi-FI" dirty="0"/>
              <a:t>pitkittäistutkimus</a:t>
            </a:r>
          </a:p>
          <a:p>
            <a:pPr lvl="2"/>
            <a:r>
              <a:rPr lang="fi-FI" dirty="0"/>
              <a:t>prospektiivinen </a:t>
            </a:r>
            <a:r>
              <a:rPr lang="fi-FI" dirty="0" smtClean="0"/>
              <a:t>/</a:t>
            </a:r>
          </a:p>
          <a:p>
            <a:pPr lvl="2"/>
            <a:r>
              <a:rPr lang="fi-FI" dirty="0" smtClean="0"/>
              <a:t> </a:t>
            </a:r>
            <a:r>
              <a:rPr lang="fi-FI" dirty="0"/>
              <a:t>retrospektiivinen </a:t>
            </a:r>
          </a:p>
          <a:p>
            <a:pPr lvl="1"/>
            <a:r>
              <a:rPr lang="fi-FI" dirty="0"/>
              <a:t>kokeellinen tutkimus</a:t>
            </a:r>
          </a:p>
          <a:p>
            <a:pPr lvl="1"/>
            <a:r>
              <a:rPr lang="fi-FI" dirty="0"/>
              <a:t>havaintotutkimus</a:t>
            </a:r>
          </a:p>
          <a:p>
            <a:pPr lvl="1"/>
            <a:r>
              <a:rPr lang="fi-FI" dirty="0"/>
              <a:t>tapaustutkimus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519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Ryhmä 1hillat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/>
              <a:t>kirjallisuuskatsaus</a:t>
            </a:r>
          </a:p>
          <a:p>
            <a:r>
              <a:rPr lang="fi-FI" dirty="0"/>
              <a:t>tutkimusongelma </a:t>
            </a:r>
          </a:p>
          <a:p>
            <a:r>
              <a:rPr lang="fi-FI" dirty="0"/>
              <a:t>perusjoukko</a:t>
            </a:r>
          </a:p>
          <a:p>
            <a:r>
              <a:rPr lang="fi-FI" dirty="0"/>
              <a:t>tutkimustyyppi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2961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Ryhmä 2 puolukat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/>
            <a:r>
              <a:rPr lang="fi-FI" dirty="0"/>
              <a:t>perustutkimus /</a:t>
            </a:r>
          </a:p>
          <a:p>
            <a:pPr lvl="1"/>
            <a:r>
              <a:rPr lang="fi-FI" dirty="0"/>
              <a:t> soveltava tutkimus</a:t>
            </a:r>
          </a:p>
          <a:p>
            <a:pPr lvl="1"/>
            <a:r>
              <a:rPr lang="fi-FI" dirty="0"/>
              <a:t>teoreettinen /</a:t>
            </a:r>
          </a:p>
          <a:p>
            <a:pPr lvl="1"/>
            <a:r>
              <a:rPr lang="fi-FI" dirty="0"/>
              <a:t> </a:t>
            </a:r>
            <a:r>
              <a:rPr lang="fi-FI" dirty="0" smtClean="0"/>
              <a:t>empiirinen</a:t>
            </a:r>
            <a:endParaRPr lang="fi-FI" dirty="0"/>
          </a:p>
          <a:p>
            <a:pPr lvl="1"/>
            <a:r>
              <a:rPr lang="fi-FI" dirty="0"/>
              <a:t> monimenetelmäinen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7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Ryhmä 3 mustikat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/>
            <a:r>
              <a:rPr lang="fi-FI" dirty="0"/>
              <a:t>määrällinen /</a:t>
            </a:r>
          </a:p>
          <a:p>
            <a:pPr lvl="1"/>
            <a:r>
              <a:rPr lang="fi-FI" dirty="0"/>
              <a:t> laadullinen /</a:t>
            </a:r>
          </a:p>
          <a:p>
            <a:pPr lvl="1"/>
            <a:r>
              <a:rPr lang="fi-FI" dirty="0"/>
              <a:t> </a:t>
            </a:r>
            <a:r>
              <a:rPr lang="fi-FI" dirty="0" smtClean="0"/>
              <a:t>monimenetelmäinen</a:t>
            </a:r>
          </a:p>
          <a:p>
            <a:pPr lvl="1"/>
            <a:r>
              <a:rPr lang="fi-FI" dirty="0"/>
              <a:t>hypoteesi </a:t>
            </a:r>
          </a:p>
          <a:p>
            <a:pPr lvl="1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070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Ryhmä 4 vadelmat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tutkimusasetelma </a:t>
            </a:r>
            <a:endParaRPr lang="fi-FI" dirty="0"/>
          </a:p>
          <a:p>
            <a:pPr lvl="1"/>
            <a:r>
              <a:rPr lang="fi-FI" dirty="0"/>
              <a:t>poikittaistutkimus</a:t>
            </a:r>
          </a:p>
          <a:p>
            <a:pPr lvl="1"/>
            <a:r>
              <a:rPr lang="fi-FI" dirty="0"/>
              <a:t>pitkittäistutkimus</a:t>
            </a:r>
          </a:p>
          <a:p>
            <a:pPr lvl="2"/>
            <a:r>
              <a:rPr lang="fi-FI" dirty="0"/>
              <a:t>prospektiivinen /</a:t>
            </a:r>
          </a:p>
          <a:p>
            <a:pPr lvl="2"/>
            <a:r>
              <a:rPr lang="fi-FI" dirty="0"/>
              <a:t> retrospektiivinen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14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Ryhmä 5 mansikat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/>
              <a:t>kohortti </a:t>
            </a:r>
            <a:endParaRPr lang="fi-FI" dirty="0" smtClean="0"/>
          </a:p>
          <a:p>
            <a:r>
              <a:rPr lang="fi-FI" dirty="0" smtClean="0"/>
              <a:t>kokeellinen tutkimus</a:t>
            </a:r>
          </a:p>
          <a:p>
            <a:r>
              <a:rPr lang="fi-FI" dirty="0" smtClean="0"/>
              <a:t>Havaintotutkimus</a:t>
            </a:r>
          </a:p>
          <a:p>
            <a:r>
              <a:rPr lang="fi-FI" dirty="0" smtClean="0"/>
              <a:t>tapaustutkimus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010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kotitehtävä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 smtClean="0"/>
              <a:t>S. 37</a:t>
            </a:r>
          </a:p>
          <a:p>
            <a:r>
              <a:rPr lang="fi-FI" dirty="0" err="1" smtClean="0"/>
              <a:t>Teht</a:t>
            </a:r>
            <a:r>
              <a:rPr lang="fi-FI" dirty="0" smtClean="0"/>
              <a:t>. </a:t>
            </a:r>
            <a:r>
              <a:rPr lang="fi-FI" smtClean="0"/>
              <a:t>1,2 ja 7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109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Tutkimusprosessin vaiheet</a:t>
            </a:r>
            <a:endParaRPr lang="fi-FI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A1A5A50-7CF9-ED41-8D40-6E11853A17F3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8"/>
          <a:stretch/>
        </p:blipFill>
        <p:spPr bwMode="auto">
          <a:xfrm>
            <a:off x="4020893" y="2366963"/>
            <a:ext cx="4150213" cy="342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2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Tutkimuksen päämääriä</a:t>
            </a:r>
            <a:endParaRPr lang="fi-FI" dirty="0"/>
          </a:p>
        </p:txBody>
      </p:sp>
      <p:pic>
        <p:nvPicPr>
          <p:cNvPr id="4" name="Sisällön paikkamerkki 3" descr="Kuva, joka sisältää kohteen pöytä&#10;&#10;Kuvaus luotu automaattisesti">
            <a:extLst>
              <a:ext uri="{FF2B5EF4-FFF2-40B4-BE49-F238E27FC236}">
                <a16:creationId xmlns:a16="http://schemas.microsoft.com/office/drawing/2014/main" id="{EE9B53A0-914D-440D-8388-CD031EE083A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5274" y="2275287"/>
            <a:ext cx="7789161" cy="372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851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Tutkimustyypin valinta</a:t>
            </a:r>
            <a:endParaRPr lang="fi-FI" dirty="0"/>
          </a:p>
        </p:txBody>
      </p:sp>
      <p:pic>
        <p:nvPicPr>
          <p:cNvPr id="4" name="Picture 6" descr="Diagram&#10;&#10;Description automatically generated">
            <a:extLst>
              <a:ext uri="{FF2B5EF4-FFF2-40B4-BE49-F238E27FC236}">
                <a16:creationId xmlns:a16="http://schemas.microsoft.com/office/drawing/2014/main" id="{FE950652-EBC1-4E49-BF6A-CFABDA737C6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1" b="3199"/>
          <a:stretch/>
        </p:blipFill>
        <p:spPr>
          <a:xfrm>
            <a:off x="4149736" y="2366963"/>
            <a:ext cx="3892528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tutkimusasetelmat</a:t>
            </a:r>
            <a:endParaRPr lang="fi-FI" dirty="0"/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4855FC0D-F1C8-4532-8AFE-7D8223B88D1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181" y="2050473"/>
            <a:ext cx="7850909" cy="458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00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>
          <a:xfrm>
            <a:off x="1146328" y="914400"/>
            <a:ext cx="4873474" cy="1182256"/>
          </a:xfrm>
        </p:spPr>
        <p:txBody>
          <a:bodyPr/>
          <a:lstStyle/>
          <a:p>
            <a:r>
              <a:rPr lang="fi-FI" b="1" dirty="0"/>
              <a:t>Määrällinen tutkimus</a:t>
            </a:r>
          </a:p>
          <a:p>
            <a:r>
              <a:rPr lang="fi-FI" sz="2800" dirty="0"/>
              <a:t>=kvantitatiivinen tutkimus</a:t>
            </a:r>
          </a:p>
          <a:p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i-FI" b="1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3"/>
          </p:nvPr>
        </p:nvSpPr>
        <p:spPr>
          <a:xfrm>
            <a:off x="6396423" y="0"/>
            <a:ext cx="4881804" cy="2096655"/>
          </a:xfrm>
        </p:spPr>
        <p:txBody>
          <a:bodyPr/>
          <a:lstStyle/>
          <a:p>
            <a:r>
              <a:rPr lang="fi-FI" b="1" dirty="0"/>
              <a:t>Laadullinen tutkimus</a:t>
            </a:r>
          </a:p>
          <a:p>
            <a:r>
              <a:rPr lang="fi-FI" dirty="0"/>
              <a:t>= </a:t>
            </a:r>
            <a:r>
              <a:rPr lang="fi-FI" sz="2800" dirty="0"/>
              <a:t>kvalitatiivinen tutkimus</a:t>
            </a:r>
          </a:p>
          <a:p>
            <a:endParaRPr lang="fi-FI" dirty="0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12" name="Sisällön paikkamerkki 2">
            <a:extLst>
              <a:ext uri="{FF2B5EF4-FFF2-40B4-BE49-F238E27FC236}">
                <a16:creationId xmlns:a16="http://schemas.microsoft.com/office/drawing/2014/main" id="{C2A5530F-D5E9-7C44-923A-6DC573D77991}"/>
              </a:ext>
            </a:extLst>
          </p:cNvPr>
          <p:cNvSpPr txBox="1">
            <a:spLocks/>
          </p:cNvSpPr>
          <p:nvPr/>
        </p:nvSpPr>
        <p:spPr>
          <a:xfrm>
            <a:off x="6396423" y="2371018"/>
            <a:ext cx="3997880" cy="38265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D7D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37D7D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37D7D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37D7D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37D7D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smtClean="0"/>
              <a:t>havainnointitutkimus</a:t>
            </a:r>
            <a:endParaRPr lang="fi-FI" sz="2000" dirty="0"/>
          </a:p>
          <a:p>
            <a:pPr lvl="1"/>
            <a:r>
              <a:rPr lang="fi-FI" sz="1800" dirty="0"/>
              <a:t>etnografia </a:t>
            </a:r>
          </a:p>
          <a:p>
            <a:r>
              <a:rPr lang="fi-FI" sz="2000" dirty="0"/>
              <a:t>tapaustutkimus </a:t>
            </a:r>
          </a:p>
          <a:p>
            <a:r>
              <a:rPr lang="fi-FI" sz="2000" dirty="0"/>
              <a:t>kyselytutkimus </a:t>
            </a:r>
          </a:p>
          <a:p>
            <a:r>
              <a:rPr lang="fi-FI" sz="2000" dirty="0"/>
              <a:t>toimintatutkimus</a:t>
            </a:r>
          </a:p>
        </p:txBody>
      </p:sp>
      <p:sp>
        <p:nvSpPr>
          <p:cNvPr id="13" name="Sisällön paikkamerkki 2">
            <a:extLst>
              <a:ext uri="{FF2B5EF4-FFF2-40B4-BE49-F238E27FC236}">
                <a16:creationId xmlns:a16="http://schemas.microsoft.com/office/drawing/2014/main" id="{89C6E9E4-2410-480E-BC2E-EA82994DD68A}"/>
              </a:ext>
            </a:extLst>
          </p:cNvPr>
          <p:cNvSpPr txBox="1">
            <a:spLocks/>
          </p:cNvSpPr>
          <p:nvPr/>
        </p:nvSpPr>
        <p:spPr>
          <a:xfrm>
            <a:off x="838201" y="2087418"/>
            <a:ext cx="4851400" cy="43226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  <a:defRPr sz="26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20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8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 smtClean="0"/>
              <a:t>testataan hypoteesia</a:t>
            </a:r>
          </a:p>
          <a:p>
            <a:r>
              <a:rPr lang="fi-FI" sz="2000" dirty="0" smtClean="0"/>
              <a:t>poikittaistutkimus</a:t>
            </a:r>
          </a:p>
          <a:p>
            <a:r>
              <a:rPr lang="fi-FI" sz="2000" dirty="0" smtClean="0"/>
              <a:t>pitkittäistutkimus</a:t>
            </a:r>
          </a:p>
          <a:p>
            <a:r>
              <a:rPr lang="fi-FI" sz="2000" dirty="0" smtClean="0"/>
              <a:t>kohorttitutkimus</a:t>
            </a:r>
          </a:p>
          <a:p>
            <a:r>
              <a:rPr lang="fi-FI" sz="2000" dirty="0" smtClean="0"/>
              <a:t>prospektiivinen tutkimus</a:t>
            </a:r>
          </a:p>
          <a:p>
            <a:r>
              <a:rPr lang="fi-FI" sz="2000" dirty="0" smtClean="0"/>
              <a:t>retrospektiivinen tutkimus</a:t>
            </a:r>
          </a:p>
          <a:p>
            <a:r>
              <a:rPr lang="fi-FI" sz="2000" dirty="0" smtClean="0"/>
              <a:t>kokeellinen tutkimus</a:t>
            </a:r>
          </a:p>
          <a:p>
            <a:r>
              <a:rPr lang="fi-FI" sz="2000" dirty="0" smtClean="0"/>
              <a:t>kaksoissokkotutkimus</a:t>
            </a:r>
          </a:p>
          <a:p>
            <a:r>
              <a:rPr lang="fi-FI" sz="2000" dirty="0" smtClean="0"/>
              <a:t>kvasikokeellinen tutkimus</a:t>
            </a:r>
          </a:p>
          <a:p>
            <a:r>
              <a:rPr lang="fi-FI" sz="2000" dirty="0" smtClean="0"/>
              <a:t>satunnaistettu kokeellinen tutkimus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583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2214694"/>
          </a:xfrm>
        </p:spPr>
        <p:txBody>
          <a:bodyPr/>
          <a:lstStyle/>
          <a:p>
            <a:r>
              <a:rPr lang="fi-FI" dirty="0"/>
              <a:t>Selitä, miten seuraavat käsitteet eroavat toisistaan</a:t>
            </a:r>
          </a:p>
        </p:txBody>
      </p:sp>
      <p:sp>
        <p:nvSpPr>
          <p:cNvPr id="10" name="Sisällön paikkamerkki 9"/>
          <p:cNvSpPr>
            <a:spLocks noGrp="1"/>
          </p:cNvSpPr>
          <p:nvPr>
            <p:ph sz="quarter" idx="13"/>
          </p:nvPr>
        </p:nvSpPr>
        <p:spPr>
          <a:xfrm>
            <a:off x="913774" y="1634836"/>
            <a:ext cx="10363826" cy="5061528"/>
          </a:xfrm>
        </p:spPr>
        <p:txBody>
          <a:bodyPr>
            <a:normAutofit/>
          </a:bodyPr>
          <a:lstStyle/>
          <a:p>
            <a:r>
              <a:rPr lang="fi-FI" dirty="0"/>
              <a:t>määrällinen tutkimus – laadullinen tutkimus </a:t>
            </a:r>
          </a:p>
          <a:p>
            <a:r>
              <a:rPr lang="fi-FI" dirty="0"/>
              <a:t>teoreettinen tutkimus – empiirinen tutkimus</a:t>
            </a:r>
          </a:p>
          <a:p>
            <a:r>
              <a:rPr lang="fi-FI" dirty="0"/>
              <a:t>poikittaistutkimus – pitkittäistutkimus</a:t>
            </a:r>
          </a:p>
          <a:p>
            <a:r>
              <a:rPr lang="fi-FI" dirty="0"/>
              <a:t>perustutkimus – soveltava tutkimus</a:t>
            </a:r>
          </a:p>
          <a:p>
            <a:r>
              <a:rPr lang="fi-FI" dirty="0"/>
              <a:t>kokeellinen tutkimus – kohorttitutkimus</a:t>
            </a:r>
          </a:p>
          <a:p>
            <a:r>
              <a:rPr lang="fi-FI" dirty="0"/>
              <a:t>retrospektiivinen – prospektiivinen</a:t>
            </a:r>
          </a:p>
          <a:p>
            <a:r>
              <a:rPr lang="fi-FI" dirty="0"/>
              <a:t>kysely – haastattelu</a:t>
            </a:r>
          </a:p>
          <a:p>
            <a:r>
              <a:rPr lang="fi-FI" dirty="0"/>
              <a:t>teemahaastattelu – strukturoitu haastattelu </a:t>
            </a:r>
          </a:p>
          <a:p>
            <a:r>
              <a:rPr lang="fi-FI" dirty="0"/>
              <a:t>havainnointitutkimus – tapaustutkimus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385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Pohtikaa ja keskustelkaa, mitä seuraisi, jos…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/>
              <a:t>otosta ei rajattaisi millään tavalla.</a:t>
            </a:r>
          </a:p>
          <a:p>
            <a:r>
              <a:rPr lang="fi-FI" dirty="0"/>
              <a:t>…tutkimusongelmaa ei rajattaisi.</a:t>
            </a:r>
          </a:p>
          <a:p>
            <a:r>
              <a:rPr lang="fi-FI" dirty="0"/>
              <a:t>…perusjoukko olisi kolme henkilöä.</a:t>
            </a:r>
          </a:p>
          <a:p>
            <a:r>
              <a:rPr lang="fi-FI" dirty="0"/>
              <a:t>…päiväkotilapsia tutkittaisiin kirjallisella kyselyllä.</a:t>
            </a:r>
          </a:p>
          <a:p>
            <a:r>
              <a:rPr lang="fi-FI" dirty="0"/>
              <a:t>…kyselylomaketta ei </a:t>
            </a:r>
            <a:r>
              <a:rPr lang="fi-FI" dirty="0" err="1"/>
              <a:t>esitestattaisi</a:t>
            </a:r>
            <a:r>
              <a:rPr lang="fi-FI" dirty="0"/>
              <a:t>.</a:t>
            </a:r>
          </a:p>
          <a:p>
            <a:r>
              <a:rPr lang="fi-FI" dirty="0"/>
              <a:t>…yksityisiä päiväkirjoja ei voisi käyttää tutkimusaineistona.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2577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Tutkimusraportin osia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b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Tiivistelmä:</a:t>
            </a:r>
            <a:br>
              <a:rPr lang="fi-FI" b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tutkimuksen tausta, menetelmät, tulokset ja pohdinta lyhyesti</a:t>
            </a:r>
          </a:p>
          <a:p>
            <a:r>
              <a:rPr lang="fi-FI" b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Johdanto:</a:t>
            </a:r>
            <a:br>
              <a:rPr lang="fi-FI" b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perustelut miksi tutkitaan, katsaus aikaisempiin tutkimuksiin ja tutkimuskysymyksen esittely</a:t>
            </a:r>
          </a:p>
          <a:p>
            <a:r>
              <a:rPr lang="fi-FI" b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Menetelmät:</a:t>
            </a:r>
            <a:r>
              <a:rPr lang="fi-FI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br>
              <a:rPr lang="fi-FI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tutkimusasetelman, aineistonhankinta- ja analyysimenetelmien kuvaus</a:t>
            </a:r>
          </a:p>
          <a:p>
            <a:r>
              <a:rPr lang="fi-FI" b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Tulokset:</a:t>
            </a:r>
            <a:br>
              <a:rPr lang="fi-FI" b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esittely tekstin, kuvioiden, taulukoiden ja numerotietojen avulla</a:t>
            </a:r>
          </a:p>
          <a:p>
            <a:r>
              <a:rPr lang="fi-FI" b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Pohdinta:</a:t>
            </a:r>
            <a:br>
              <a:rPr lang="fi-FI" b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tulosten tulkinta ja vertaaminen aikaisempiin tuloksiin, johtopäätökset</a:t>
            </a:r>
          </a:p>
          <a:p>
            <a:r>
              <a:rPr lang="fi-FI" b="1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Kirjallisuusluettelo: </a:t>
            </a:r>
            <a:r>
              <a:rPr lang="fi-FI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tekstissä mainittujen tutkimusten tai muiden lähteiden tiedot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69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sar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Pisara</Template>
  <TotalTime>69</TotalTime>
  <Words>310</Words>
  <Application>Microsoft Office PowerPoint</Application>
  <PresentationFormat>Laajakuva</PresentationFormat>
  <Paragraphs>103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</vt:lpstr>
      <vt:lpstr>Tw Cen MT</vt:lpstr>
      <vt:lpstr>Pisara</vt:lpstr>
      <vt:lpstr>Te 2 </vt:lpstr>
      <vt:lpstr>Tutkimusprosessin vaiheet</vt:lpstr>
      <vt:lpstr>Tutkimuksen päämääriä</vt:lpstr>
      <vt:lpstr>Tutkimustyypin valinta</vt:lpstr>
      <vt:lpstr>tutkimusasetelmat</vt:lpstr>
      <vt:lpstr> </vt:lpstr>
      <vt:lpstr>Selitä, miten seuraavat käsitteet eroavat toisistaan</vt:lpstr>
      <vt:lpstr>Pohtikaa ja keskustelkaa, mitä seuraisi, jos…</vt:lpstr>
      <vt:lpstr>Tutkimusraportin osia</vt:lpstr>
      <vt:lpstr>Selvitä seuraavat termit,  ryhmittäin, jaetaan nämä palauttakaa pedanettiin</vt:lpstr>
      <vt:lpstr>Ryhmä 1hillat</vt:lpstr>
      <vt:lpstr>Ryhmä 2 puolukat</vt:lpstr>
      <vt:lpstr>Ryhmä 3 mustikat</vt:lpstr>
      <vt:lpstr>Ryhmä 4 vadelmat</vt:lpstr>
      <vt:lpstr>Ryhmä 5 mansikat</vt:lpstr>
      <vt:lpstr>kotitehtävä</vt:lpstr>
    </vt:vector>
  </TitlesOfParts>
  <Company>Siikalatvan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 2 </dc:title>
  <dc:creator>Marja Valkama</dc:creator>
  <cp:lastModifiedBy>Marja Valkama</cp:lastModifiedBy>
  <cp:revision>25</cp:revision>
  <dcterms:created xsi:type="dcterms:W3CDTF">2023-05-05T09:08:43Z</dcterms:created>
  <dcterms:modified xsi:type="dcterms:W3CDTF">2023-08-14T12:01:00Z</dcterms:modified>
</cp:coreProperties>
</file>