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Kpl 3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Mediaympäristö ja terveysviestintä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1967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750BEEA2-EBDA-7F48-9E49-7906E894B06C}"/>
              </a:ext>
            </a:extLst>
          </p:cNvPr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8821" y="685945"/>
            <a:ext cx="9294357" cy="3424237"/>
          </a:xfrm>
        </p:spPr>
      </p:pic>
      <p:sp>
        <p:nvSpPr>
          <p:cNvPr id="6" name="Suorakulmio 8">
            <a:extLst>
              <a:ext uri="{FF2B5EF4-FFF2-40B4-BE49-F238E27FC236}">
                <a16:creationId xmlns:a16="http://schemas.microsoft.com/office/drawing/2014/main" id="{12CF4C79-578E-6F42-93DF-36D115280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840" y="4202226"/>
            <a:ext cx="10364451" cy="1596177"/>
          </a:xfrm>
          <a:prstGeom prst="rect">
            <a:avLst/>
          </a:prstGeom>
          <a:solidFill>
            <a:srgbClr val="F37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2100" dirty="0">
                <a:solidFill>
                  <a:schemeClr val="bg1"/>
                </a:solidFill>
                <a:latin typeface="Cambria" panose="02040503050406030204" pitchFamily="18" charset="0"/>
                <a:ea typeface="Adobe Fangsong Std R" pitchFamily="18" charset="-128"/>
                <a:cs typeface="Times New Roman" pitchFamily="18" charset="0"/>
              </a:rPr>
              <a:t>Terveyttä markkinoidaan tehokkaasti. Monesti tunnistamme mainosten katteettomat lupaukset, mutta ostamme tuotetta kuitenkin. Miksi?</a:t>
            </a:r>
          </a:p>
        </p:txBody>
      </p:sp>
    </p:spTree>
    <p:extLst>
      <p:ext uri="{BB962C8B-B14F-4D97-AF65-F5344CB8AC3E}">
        <p14:creationId xmlns:p14="http://schemas.microsoft.com/office/powerpoint/2010/main" val="4174408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keskusteltavaksi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altLang="fi-FI" dirty="0"/>
              <a:t>Missä kaikkialla pääsee tai joutuu terveysviestinnän kohteeksi? </a:t>
            </a:r>
            <a:endParaRPr lang="fi-FI" altLang="fi-FI" dirty="0" smtClean="0"/>
          </a:p>
          <a:p>
            <a:r>
              <a:rPr lang="fi-FI" altLang="fi-FI" dirty="0" smtClean="0"/>
              <a:t>Millä tavoilla kiinnostusta pyritään herättämään?</a:t>
            </a:r>
          </a:p>
          <a:p>
            <a:r>
              <a:rPr lang="fi-FI" altLang="fi-FI" dirty="0" smtClean="0"/>
              <a:t>Mistä seikoista huomaat, että ei kannata uskoa kaikkea, mitä väitetään?</a:t>
            </a:r>
            <a:endParaRPr lang="fi-FI" altLang="fi-FI" dirty="0"/>
          </a:p>
          <a:p>
            <a:r>
              <a:rPr lang="fi-FI" altLang="fi-FI" dirty="0"/>
              <a:t>Millainen terveysviestintä kiinnostaa sinua eniten? </a:t>
            </a:r>
            <a:endParaRPr lang="fi-FI" altLang="fi-FI" dirty="0" smtClean="0"/>
          </a:p>
          <a:p>
            <a:r>
              <a:rPr lang="fi-FI" altLang="fi-FI" dirty="0" smtClean="0"/>
              <a:t>Mitä </a:t>
            </a:r>
            <a:r>
              <a:rPr lang="fi-FI" altLang="fi-FI" dirty="0"/>
              <a:t>lähteitä käytät itse </a:t>
            </a:r>
            <a:r>
              <a:rPr lang="fi-FI" altLang="fi-FI" dirty="0" smtClean="0"/>
              <a:t>mieluiten?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8764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en-FI" dirty="0"/>
              <a:t>Terveysjournalismi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altLang="en-FI" dirty="0"/>
              <a:t>Käsittelee terveyteen liittyvää </a:t>
            </a:r>
            <a:r>
              <a:rPr lang="fi-FI" altLang="en-FI" dirty="0">
                <a:solidFill>
                  <a:srgbClr val="222222"/>
                </a:solidFill>
              </a:rPr>
              <a:t>ajankohtaista ja yhteiskunnallisesti tärkeää tietoa</a:t>
            </a:r>
          </a:p>
          <a:p>
            <a:r>
              <a:rPr lang="fi-FI" altLang="en-FI" dirty="0">
                <a:solidFill>
                  <a:srgbClr val="222222"/>
                </a:solidFill>
              </a:rPr>
              <a:t>Esitetään esimerkiksi uutisina, artikkeleina ja muina mediateksteinä</a:t>
            </a:r>
          </a:p>
          <a:p>
            <a:r>
              <a:rPr lang="fi-FI" altLang="en-FI" dirty="0">
                <a:solidFill>
                  <a:srgbClr val="222222"/>
                </a:solidFill>
              </a:rPr>
              <a:t>Julkaistaan sanoma- ja aikakauslehdissä sekä monilla televisiokanavilla </a:t>
            </a:r>
            <a:endParaRPr lang="fi-FI" altLang="en-FI" dirty="0" smtClean="0">
              <a:solidFill>
                <a:srgbClr val="222222"/>
              </a:solidFill>
            </a:endParaRPr>
          </a:p>
          <a:p>
            <a:r>
              <a:rPr lang="fi-FI" altLang="en-FI" b="1" dirty="0" smtClean="0">
                <a:solidFill>
                  <a:srgbClr val="222222"/>
                </a:solidFill>
              </a:rPr>
              <a:t>Tehtävä:</a:t>
            </a:r>
            <a:endParaRPr lang="fi-FI" altLang="en-FI" b="1" dirty="0">
              <a:solidFill>
                <a:srgbClr val="222222"/>
              </a:solidFill>
            </a:endParaRPr>
          </a:p>
          <a:p>
            <a:r>
              <a:rPr lang="fi-FI" altLang="en-FI" b="1" dirty="0">
                <a:solidFill>
                  <a:srgbClr val="F37D7D"/>
                </a:solidFill>
              </a:rPr>
              <a:t>Tutki oppikirjasta, mitkä ovat terveysjournalismin vahvuuksia, mitkä heikkouksia. </a:t>
            </a:r>
          </a:p>
          <a:p>
            <a:r>
              <a:rPr lang="fi-FI" altLang="en-FI" b="1" dirty="0">
                <a:solidFill>
                  <a:srgbClr val="F37D7D"/>
                </a:solidFill>
              </a:rPr>
              <a:t>Tutki oppikirjasta, mitä tässä yhteydessä tarkoitetaan tasapainoharhalla.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7136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en-FI" dirty="0"/>
              <a:t>Terveysaiheinen tiedeviestintä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altLang="en-FI" b="1" dirty="0" smtClean="0">
                <a:solidFill>
                  <a:srgbClr val="222222"/>
                </a:solidFill>
              </a:rPr>
              <a:t>Tutkijoiden</a:t>
            </a:r>
            <a:r>
              <a:rPr lang="fi-FI" altLang="en-FI" dirty="0" smtClean="0">
                <a:solidFill>
                  <a:srgbClr val="222222"/>
                </a:solidFill>
              </a:rPr>
              <a:t> välistä viestintää </a:t>
            </a:r>
            <a:endParaRPr lang="fi-FI" altLang="en-FI" dirty="0">
              <a:solidFill>
                <a:srgbClr val="222222"/>
              </a:solidFill>
            </a:endParaRPr>
          </a:p>
          <a:p>
            <a:r>
              <a:rPr lang="fi-FI" altLang="en-FI" b="1" dirty="0">
                <a:solidFill>
                  <a:srgbClr val="222222"/>
                </a:solidFill>
              </a:rPr>
              <a:t>mediassa</a:t>
            </a:r>
            <a:r>
              <a:rPr lang="fi-FI" altLang="en-FI" dirty="0">
                <a:solidFill>
                  <a:srgbClr val="222222"/>
                </a:solidFill>
              </a:rPr>
              <a:t> tapahtuvaa, </a:t>
            </a:r>
            <a:r>
              <a:rPr lang="fi-FI" altLang="en-FI" b="1" dirty="0">
                <a:solidFill>
                  <a:srgbClr val="222222"/>
                </a:solidFill>
              </a:rPr>
              <a:t>suurelle yleisölle kohdistettua </a:t>
            </a:r>
            <a:r>
              <a:rPr lang="fi-FI" altLang="en-FI" dirty="0">
                <a:solidFill>
                  <a:srgbClr val="222222"/>
                </a:solidFill>
              </a:rPr>
              <a:t>populaaria viestintää </a:t>
            </a:r>
          </a:p>
          <a:p>
            <a:r>
              <a:rPr lang="fi-FI" altLang="en-FI" b="1" dirty="0">
                <a:solidFill>
                  <a:srgbClr val="222222"/>
                </a:solidFill>
              </a:rPr>
              <a:t>mukautetaan</a:t>
            </a:r>
            <a:r>
              <a:rPr lang="fi-FI" altLang="en-FI" dirty="0">
                <a:solidFill>
                  <a:srgbClr val="222222"/>
                </a:solidFill>
              </a:rPr>
              <a:t> </a:t>
            </a:r>
            <a:r>
              <a:rPr lang="fi-FI" altLang="en-FI" u="sng" dirty="0">
                <a:solidFill>
                  <a:srgbClr val="222222"/>
                </a:solidFill>
              </a:rPr>
              <a:t>vastaanottajan tietotason mukaiseksi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84958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en-FI" dirty="0"/>
              <a:t>Terveys netissä ja </a:t>
            </a:r>
            <a:r>
              <a:rPr lang="fi-FI" altLang="en-FI" dirty="0" err="1"/>
              <a:t>somessa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altLang="en-FI" b="1" dirty="0"/>
              <a:t>terveyden asiantuntijat </a:t>
            </a:r>
            <a:r>
              <a:rPr lang="fi-FI" altLang="en-FI" dirty="0"/>
              <a:t>monissa eri kanavissa, myös mediassa</a:t>
            </a:r>
          </a:p>
          <a:p>
            <a:r>
              <a:rPr lang="fi-FI" altLang="en-FI" dirty="0"/>
              <a:t>myös </a:t>
            </a:r>
            <a:r>
              <a:rPr lang="fi-FI" altLang="en-FI" b="1" dirty="0"/>
              <a:t>maallikot </a:t>
            </a:r>
            <a:r>
              <a:rPr lang="fi-FI" altLang="en-FI" dirty="0"/>
              <a:t>tuottavat terveyssisältöjä</a:t>
            </a:r>
          </a:p>
          <a:p>
            <a:r>
              <a:rPr lang="fi-FI" altLang="en-FI" dirty="0"/>
              <a:t>sisällöt monen tasoisia ja </a:t>
            </a:r>
            <a:r>
              <a:rPr lang="fi-FI" altLang="en-FI" b="1" dirty="0"/>
              <a:t>tarvitaan tervettä </a:t>
            </a:r>
            <a:r>
              <a:rPr lang="fi-FI" altLang="en-FI" b="1" dirty="0" smtClean="0"/>
              <a:t>kriittisyyttä</a:t>
            </a:r>
          </a:p>
          <a:p>
            <a:endParaRPr lang="fi-FI" altLang="en-FI" b="1" dirty="0"/>
          </a:p>
          <a:p>
            <a:r>
              <a:rPr lang="fi-FI" altLang="en-FI" dirty="0" smtClean="0"/>
              <a:t>Mitä hyviä ja huonoja puolia on </a:t>
            </a:r>
            <a:r>
              <a:rPr lang="fi-FI" altLang="en-FI" dirty="0" err="1" smtClean="0"/>
              <a:t>somessa</a:t>
            </a:r>
            <a:r>
              <a:rPr lang="fi-FI" altLang="en-FI" dirty="0" smtClean="0"/>
              <a:t> olevassa terveysviestinnässä?</a:t>
            </a:r>
            <a:endParaRPr lang="fi-FI" altLang="en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39517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en-FI" dirty="0"/>
              <a:t>Terveys mainonnassa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altLang="en-FI" b="1" dirty="0">
                <a:solidFill>
                  <a:srgbClr val="222222"/>
                </a:solidFill>
              </a:rPr>
              <a:t>pyrkii vaikuttamaan ihmisten käsityksiin </a:t>
            </a:r>
            <a:r>
              <a:rPr lang="fi-FI" altLang="en-FI" dirty="0">
                <a:solidFill>
                  <a:srgbClr val="222222"/>
                </a:solidFill>
              </a:rPr>
              <a:t>terveydestä, terveellisyydestä ja normaaliudesta ja siten vaikuttaa heidän käyttäytymiseensä </a:t>
            </a:r>
          </a:p>
          <a:p>
            <a:r>
              <a:rPr lang="fi-FI" altLang="en-FI" dirty="0">
                <a:solidFill>
                  <a:srgbClr val="222222"/>
                </a:solidFill>
              </a:rPr>
              <a:t>tarkoitus usein kulutustarpeiden muokkaaminen ja </a:t>
            </a:r>
            <a:r>
              <a:rPr lang="fi-FI" altLang="en-FI" b="1" dirty="0">
                <a:solidFill>
                  <a:srgbClr val="222222"/>
                </a:solidFill>
              </a:rPr>
              <a:t>ostohalun lisääminen  </a:t>
            </a:r>
          </a:p>
          <a:p>
            <a:r>
              <a:rPr lang="fi-FI" altLang="en-FI" b="1" dirty="0">
                <a:solidFill>
                  <a:srgbClr val="222222"/>
                </a:solidFill>
              </a:rPr>
              <a:t>vaikuttaa myös tiedostamatta </a:t>
            </a:r>
            <a:r>
              <a:rPr lang="fi-FI" altLang="en-FI" dirty="0">
                <a:solidFill>
                  <a:srgbClr val="222222"/>
                </a:solidFill>
              </a:rPr>
              <a:t>ihmisten arvoihin, asenteisiin ja asioihin, joita arvostetaan, ihaillaan tai halutaan </a:t>
            </a:r>
          </a:p>
          <a:p>
            <a:r>
              <a:rPr lang="fi-FI" altLang="en-FI" b="1" dirty="0">
                <a:solidFill>
                  <a:srgbClr val="222222"/>
                </a:solidFill>
              </a:rPr>
              <a:t>toisaalta</a:t>
            </a:r>
            <a:r>
              <a:rPr lang="fi-FI" altLang="en-FI" dirty="0">
                <a:solidFill>
                  <a:srgbClr val="222222"/>
                </a:solidFill>
              </a:rPr>
              <a:t> </a:t>
            </a:r>
            <a:r>
              <a:rPr lang="fi-FI" altLang="en-FI" b="1" dirty="0">
                <a:solidFill>
                  <a:srgbClr val="222222"/>
                </a:solidFill>
              </a:rPr>
              <a:t>terveysjärjestöjen</a:t>
            </a:r>
            <a:r>
              <a:rPr lang="fi-FI" altLang="en-FI" dirty="0">
                <a:solidFill>
                  <a:srgbClr val="222222"/>
                </a:solidFill>
              </a:rPr>
              <a:t> kampanjajulisteiden ja -videoiden tarkoituksena on </a:t>
            </a:r>
            <a:r>
              <a:rPr lang="fi-FI" altLang="en-FI" b="1" dirty="0">
                <a:solidFill>
                  <a:srgbClr val="222222"/>
                </a:solidFill>
              </a:rPr>
              <a:t>lisätä tietoa ja vastuullista käyttäytymistä</a:t>
            </a:r>
            <a:r>
              <a:rPr lang="fi-FI" altLang="en-FI" dirty="0">
                <a:solidFill>
                  <a:srgbClr val="222222"/>
                </a:solidFill>
              </a:rPr>
              <a:t>. 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04131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Terveystieto on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913774" y="1764146"/>
            <a:ext cx="10363826" cy="4544290"/>
          </a:xfrm>
        </p:spPr>
        <p:txBody>
          <a:bodyPr>
            <a:normAutofit fontScale="92500" lnSpcReduction="10000"/>
          </a:bodyPr>
          <a:lstStyle/>
          <a:p>
            <a:r>
              <a:rPr lang="fi-FI" altLang="fi-FI" dirty="0"/>
              <a:t>muuttuvaa</a:t>
            </a:r>
          </a:p>
          <a:p>
            <a:r>
              <a:rPr lang="fi-FI" altLang="fi-FI" dirty="0"/>
              <a:t>suhteellista</a:t>
            </a:r>
          </a:p>
          <a:p>
            <a:r>
              <a:rPr lang="fi-FI" altLang="fi-FI" dirty="0"/>
              <a:t>henkilökohtaista</a:t>
            </a:r>
          </a:p>
          <a:p>
            <a:r>
              <a:rPr lang="fi-FI" altLang="fi-FI" dirty="0"/>
              <a:t>sisältää monia näkökulmia</a:t>
            </a:r>
          </a:p>
          <a:p>
            <a:pPr>
              <a:buNone/>
            </a:pPr>
            <a:endParaRPr lang="fi-FI" altLang="fi-FI" b="1" dirty="0" smtClean="0"/>
          </a:p>
          <a:p>
            <a:pPr>
              <a:buNone/>
            </a:pPr>
            <a:r>
              <a:rPr lang="fi-FI" altLang="fi-FI" b="1" dirty="0" smtClean="0"/>
              <a:t>SIKSI</a:t>
            </a:r>
            <a:r>
              <a:rPr lang="fi-FI" altLang="fi-FI" b="1" dirty="0"/>
              <a:t>:</a:t>
            </a:r>
          </a:p>
          <a:p>
            <a:r>
              <a:rPr lang="fi-FI" altLang="fi-FI" dirty="0"/>
              <a:t>Ole kriittinen.</a:t>
            </a:r>
          </a:p>
          <a:p>
            <a:r>
              <a:rPr lang="fi-FI" altLang="fi-FI" dirty="0"/>
              <a:t>Ajattele itse.</a:t>
            </a:r>
          </a:p>
          <a:p>
            <a:r>
              <a:rPr lang="fi-FI" altLang="fi-FI" dirty="0"/>
              <a:t>Ota selvää, kuka tiedon takana on.</a:t>
            </a:r>
          </a:p>
          <a:p>
            <a:r>
              <a:rPr lang="fi-FI" altLang="fi-FI" dirty="0"/>
              <a:t>Pohdi, miksi tieto, uutinen, mainos tai muu teksti on julkaistu.</a:t>
            </a:r>
            <a:endParaRPr lang="en-US" alt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2504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kotitehtävä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dirty="0" smtClean="0"/>
              <a:t>S. 49 </a:t>
            </a:r>
            <a:r>
              <a:rPr lang="fi-FI" dirty="0" err="1" smtClean="0"/>
              <a:t>teht</a:t>
            </a:r>
            <a:r>
              <a:rPr lang="fi-FI" dirty="0" smtClean="0"/>
              <a:t>. 1 </a:t>
            </a:r>
            <a:r>
              <a:rPr lang="fi-FI" dirty="0" smtClean="0"/>
              <a:t> ja 4</a:t>
            </a:r>
            <a:endParaRPr lang="fi-FI" dirty="0" smtClean="0"/>
          </a:p>
          <a:p>
            <a:r>
              <a:rPr lang="fi-FI" dirty="0" smtClean="0"/>
              <a:t> plus dian 4 tehtävät terveysjournalismista </a:t>
            </a:r>
            <a:r>
              <a:rPr lang="fi-FI" smtClean="0"/>
              <a:t>ja tasapainoharha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5250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sara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Pisara</Template>
  <TotalTime>284</TotalTime>
  <Words>268</Words>
  <Application>Microsoft Office PowerPoint</Application>
  <PresentationFormat>Laajakuva</PresentationFormat>
  <Paragraphs>45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5" baseType="lpstr">
      <vt:lpstr>Adobe Fangsong Std R</vt:lpstr>
      <vt:lpstr>Arial</vt:lpstr>
      <vt:lpstr>Cambria</vt:lpstr>
      <vt:lpstr>Times New Roman</vt:lpstr>
      <vt:lpstr>Tw Cen MT</vt:lpstr>
      <vt:lpstr>Pisara</vt:lpstr>
      <vt:lpstr>Kpl 3</vt:lpstr>
      <vt:lpstr>Terveyttä markkinoidaan tehokkaasti. Monesti tunnistamme mainosten katteettomat lupaukset, mutta ostamme tuotetta kuitenkin. Miksi?</vt:lpstr>
      <vt:lpstr>keskusteltavaksi</vt:lpstr>
      <vt:lpstr>Terveysjournalismi </vt:lpstr>
      <vt:lpstr>Terveysaiheinen tiedeviestintä</vt:lpstr>
      <vt:lpstr>Terveys netissä ja somessa</vt:lpstr>
      <vt:lpstr>Terveys mainonnassa</vt:lpstr>
      <vt:lpstr>Terveystieto on </vt:lpstr>
      <vt:lpstr>kotitehtävä</vt:lpstr>
    </vt:vector>
  </TitlesOfParts>
  <Company>Siikalatvan kunta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Kpl 3</dc:title>
  <dc:creator>Marja Valkama</dc:creator>
  <cp:lastModifiedBy>Marja Valkama</cp:lastModifiedBy>
  <cp:revision>23</cp:revision>
  <dcterms:created xsi:type="dcterms:W3CDTF">2023-05-10T07:57:44Z</dcterms:created>
  <dcterms:modified xsi:type="dcterms:W3CDTF">2023-08-15T11:13:02Z</dcterms:modified>
</cp:coreProperties>
</file>