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4" r:id="rId3"/>
    <p:sldId id="259" r:id="rId4"/>
    <p:sldId id="260" r:id="rId5"/>
    <p:sldId id="261" r:id="rId6"/>
    <p:sldId id="265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8DAFF86-D025-8CA5-0C69-D7ACCD8426B6}" v="27" dt="2021-10-19T12:17:19.786"/>
    <p1510:client id="{2C215744-C09F-965C-ECBA-3E4901B957A3}" v="488" dt="2021-08-31T07:58:36.172"/>
    <p1510:client id="{3D146B07-521D-2114-90D8-1AECED60D13F}" v="1" dt="2022-08-23T16:06:16.482"/>
    <p1510:client id="{4CB91F38-5B18-1E53-F349-0458BE6CAEDC}" v="2" dt="2022-08-21T16:24:23.080"/>
    <p1510:client id="{C9C38F03-34EC-FFB3-B81B-AA0F56DAC2E2}" v="205" dt="2021-08-31T10:39:36.718"/>
    <p1510:client id="{D624F4EC-E078-3848-C9AC-0E252B36D96A}" v="6" dt="2021-08-12T09:28:36.867"/>
    <p1510:client id="{E22EE3B3-2207-0ABA-ABC5-167BB7BDAC06}" v="816" dt="2021-08-13T10:45:14.921"/>
    <p1510:client id="{E63DAED7-73B7-80C8-2F27-65271A4EC02E}" v="145" dt="2021-10-19T08:40:59.490"/>
    <p1510:client id="{F9F4BC8F-10CF-4BB2-833F-6BC742543362}" v="2679" dt="2021-08-09T11:52:30.1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50" d="100"/>
          <a:sy n="50" d="100"/>
        </p:scale>
        <p:origin x="-2270" y="-1325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9/7/2022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01C9CC24-B375-4226-BF2B-61FADBBA696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CD70A28E-4FD8-4474-A206-E15B5EBB303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048" y="1084747"/>
            <a:ext cx="12188952" cy="3294207"/>
          </a:xfrm>
          <a:prstGeom prst="rect">
            <a:avLst/>
          </a:prstGeom>
          <a:gradFill>
            <a:gsLst>
              <a:gs pos="0">
                <a:schemeClr val="accent6"/>
              </a:gs>
              <a:gs pos="25000">
                <a:schemeClr val="accent6"/>
              </a:gs>
              <a:gs pos="94000">
                <a:schemeClr val="accent1"/>
              </a:gs>
              <a:gs pos="100000">
                <a:schemeClr val="accent1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xmlns="" id="{39647E21-5366-4638-AC97-D8CD4111EB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35" r="8214" b="45501"/>
          <a:stretch>
            <a:fillRect/>
          </a:stretch>
        </p:blipFill>
        <p:spPr>
          <a:xfrm flipV="1">
            <a:off x="0" y="0"/>
            <a:ext cx="12191999" cy="4473360"/>
          </a:xfrm>
          <a:custGeom>
            <a:avLst/>
            <a:gdLst>
              <a:gd name="connsiteX0" fmla="*/ 0 w 12191999"/>
              <a:gd name="connsiteY0" fmla="*/ 4473360 h 4473360"/>
              <a:gd name="connsiteX1" fmla="*/ 12191999 w 12191999"/>
              <a:gd name="connsiteY1" fmla="*/ 4473360 h 4473360"/>
              <a:gd name="connsiteX2" fmla="*/ 12191999 w 12191999"/>
              <a:gd name="connsiteY2" fmla="*/ 0 h 4473360"/>
              <a:gd name="connsiteX3" fmla="*/ 0 w 12191999"/>
              <a:gd name="connsiteY3" fmla="*/ 0 h 4473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4473360">
                <a:moveTo>
                  <a:pt x="0" y="4473360"/>
                </a:moveTo>
                <a:lnTo>
                  <a:pt x="12191999" y="4473360"/>
                </a:lnTo>
                <a:lnTo>
                  <a:pt x="12191999" y="0"/>
                </a:lnTo>
                <a:lnTo>
                  <a:pt x="0" y="0"/>
                </a:lnTo>
                <a:close/>
              </a:path>
            </a:pathLst>
          </a:cu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3925" y="2076450"/>
            <a:ext cx="10684151" cy="134513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300" err="1">
                <a:solidFill>
                  <a:srgbClr val="FFFFFF"/>
                </a:solidFill>
              </a:rPr>
              <a:t>Varhaisen</a:t>
            </a:r>
            <a:r>
              <a:rPr lang="en-US" sz="4300">
                <a:solidFill>
                  <a:srgbClr val="FFFFFF"/>
                </a:solidFill>
              </a:rPr>
              <a:t> </a:t>
            </a:r>
            <a:r>
              <a:rPr lang="en-US" sz="4300" err="1">
                <a:solidFill>
                  <a:srgbClr val="FFFFFF"/>
                </a:solidFill>
              </a:rPr>
              <a:t>puuttumisen</a:t>
            </a:r>
            <a:r>
              <a:rPr lang="en-US" sz="43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300" kern="120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malli</a:t>
            </a:r>
            <a:r>
              <a:rPr lang="en-US" sz="4300">
                <a:solidFill>
                  <a:srgbClr val="FFFFFF"/>
                </a:solidFill>
              </a:rPr>
              <a:t> </a:t>
            </a:r>
            <a:r>
              <a:rPr lang="en-US" sz="4300" err="1">
                <a:solidFill>
                  <a:srgbClr val="FFFFFF"/>
                </a:solidFill>
              </a:rPr>
              <a:t>koulupoissaoloihin</a:t>
            </a:r>
            <a:r>
              <a:rPr lang="en-US" sz="4300" kern="1200"/>
              <a:t/>
            </a:r>
            <a:br>
              <a:rPr lang="en-US" sz="4300" kern="1200"/>
            </a:br>
            <a:r>
              <a:rPr lang="en-US" sz="4300" kern="120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Lapinlahti</a:t>
            </a:r>
            <a:endParaRPr lang="en-US" sz="4300" kern="1200" err="1">
              <a:solidFill>
                <a:srgbClr val="FFFFFF"/>
              </a:solidFill>
              <a:latin typeface="+mj-lt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3689729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01C9CC24-B375-4226-BF2B-61FADBBA696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CD70A28E-4FD8-4474-A206-E15B5EBB303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048" y="1084747"/>
            <a:ext cx="12188952" cy="3294207"/>
          </a:xfrm>
          <a:prstGeom prst="rect">
            <a:avLst/>
          </a:prstGeom>
          <a:gradFill>
            <a:gsLst>
              <a:gs pos="0">
                <a:schemeClr val="accent6"/>
              </a:gs>
              <a:gs pos="25000">
                <a:schemeClr val="accent6"/>
              </a:gs>
              <a:gs pos="94000">
                <a:schemeClr val="accent1"/>
              </a:gs>
              <a:gs pos="100000">
                <a:schemeClr val="accent1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xmlns="" id="{39647E21-5366-4638-AC97-D8CD4111EB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35" r="8214" b="45501"/>
          <a:stretch>
            <a:fillRect/>
          </a:stretch>
        </p:blipFill>
        <p:spPr>
          <a:xfrm flipV="1">
            <a:off x="0" y="0"/>
            <a:ext cx="12191999" cy="4473360"/>
          </a:xfrm>
          <a:custGeom>
            <a:avLst/>
            <a:gdLst>
              <a:gd name="connsiteX0" fmla="*/ 0 w 12191999"/>
              <a:gd name="connsiteY0" fmla="*/ 4473360 h 4473360"/>
              <a:gd name="connsiteX1" fmla="*/ 12191999 w 12191999"/>
              <a:gd name="connsiteY1" fmla="*/ 4473360 h 4473360"/>
              <a:gd name="connsiteX2" fmla="*/ 12191999 w 12191999"/>
              <a:gd name="connsiteY2" fmla="*/ 0 h 4473360"/>
              <a:gd name="connsiteX3" fmla="*/ 0 w 12191999"/>
              <a:gd name="connsiteY3" fmla="*/ 0 h 4473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4473360">
                <a:moveTo>
                  <a:pt x="0" y="4473360"/>
                </a:moveTo>
                <a:lnTo>
                  <a:pt x="12191999" y="4473360"/>
                </a:lnTo>
                <a:lnTo>
                  <a:pt x="12191999" y="0"/>
                </a:lnTo>
                <a:lnTo>
                  <a:pt x="0" y="0"/>
                </a:lnTo>
                <a:close/>
              </a:path>
            </a:pathLst>
          </a:cu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3925" y="2076450"/>
            <a:ext cx="10684151" cy="134513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300" err="1">
                <a:solidFill>
                  <a:srgbClr val="FFFFFF"/>
                </a:solidFill>
              </a:rPr>
              <a:t>Varhaisen</a:t>
            </a:r>
            <a:r>
              <a:rPr lang="en-US" sz="4300">
                <a:solidFill>
                  <a:srgbClr val="FFFFFF"/>
                </a:solidFill>
              </a:rPr>
              <a:t> </a:t>
            </a:r>
            <a:r>
              <a:rPr lang="en-US" sz="4300" err="1">
                <a:solidFill>
                  <a:srgbClr val="FFFFFF"/>
                </a:solidFill>
              </a:rPr>
              <a:t>puuttumisen</a:t>
            </a:r>
            <a:r>
              <a:rPr lang="en-US" sz="43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300" kern="120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malli</a:t>
            </a:r>
            <a:r>
              <a:rPr lang="en-US" sz="4300">
                <a:solidFill>
                  <a:srgbClr val="FFFFFF"/>
                </a:solidFill>
              </a:rPr>
              <a:t> </a:t>
            </a:r>
            <a:r>
              <a:rPr lang="en-US" sz="4300" err="1">
                <a:solidFill>
                  <a:srgbClr val="FFFFFF"/>
                </a:solidFill>
              </a:rPr>
              <a:t>koulupoissaoloihin</a:t>
            </a:r>
            <a:r>
              <a:rPr lang="en-US" sz="4300" kern="1200"/>
              <a:t/>
            </a:r>
            <a:br>
              <a:rPr lang="en-US" sz="4300" kern="1200"/>
            </a:br>
            <a:r>
              <a:rPr lang="en-US" sz="4300" kern="120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Lapinlahti</a:t>
            </a:r>
            <a:endParaRPr lang="en-US" sz="4300" kern="1200" err="1">
              <a:solidFill>
                <a:srgbClr val="FFFFFF"/>
              </a:solidFill>
              <a:latin typeface="+mj-lt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15965462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14E89BEC-6805-41A0-8FBA-BA5287ED0558}"/>
              </a:ext>
            </a:extLst>
          </p:cNvPr>
          <p:cNvSpPr/>
          <p:nvPr/>
        </p:nvSpPr>
        <p:spPr>
          <a:xfrm>
            <a:off x="4332143" y="-866"/>
            <a:ext cx="3855893" cy="15049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n-US">
                <a:ea typeface="+mn-lt"/>
                <a:cs typeface="+mn-lt"/>
              </a:rPr>
              <a:t/>
            </a:r>
            <a:br>
              <a:rPr lang="en-US">
                <a:ea typeface="+mn-lt"/>
                <a:cs typeface="+mn-lt"/>
              </a:rPr>
            </a:br>
            <a:r>
              <a:rPr lang="en-US" b="1" err="1">
                <a:ea typeface="+mn-lt"/>
                <a:cs typeface="+mn-lt"/>
              </a:rPr>
              <a:t>Normaali</a:t>
            </a:r>
            <a:r>
              <a:rPr lang="en-US" b="1">
                <a:ea typeface="+mn-lt"/>
                <a:cs typeface="+mn-lt"/>
              </a:rPr>
              <a:t> </a:t>
            </a:r>
            <a:r>
              <a:rPr lang="en-US" b="1" err="1">
                <a:ea typeface="+mn-lt"/>
                <a:cs typeface="+mn-lt"/>
              </a:rPr>
              <a:t>poissaolo</a:t>
            </a:r>
            <a:r>
              <a:rPr lang="en-US">
                <a:ea typeface="+mn-lt"/>
                <a:cs typeface="+mn-lt"/>
              </a:rPr>
              <a:t/>
            </a:r>
            <a:br>
              <a:rPr lang="en-US">
                <a:ea typeface="+mn-lt"/>
                <a:cs typeface="+mn-lt"/>
              </a:rPr>
            </a:br>
            <a:r>
              <a:rPr lang="en-US">
                <a:ea typeface="+mn-lt"/>
                <a:cs typeface="+mn-lt"/>
              </a:rPr>
              <a:t>Kun </a:t>
            </a:r>
            <a:r>
              <a:rPr lang="en-US" err="1">
                <a:ea typeface="+mn-lt"/>
                <a:cs typeface="+mn-lt"/>
              </a:rPr>
              <a:t>huoltaja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kuittaa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ajallaan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poissaolon</a:t>
            </a:r>
            <a:r>
              <a:rPr lang="en-US">
                <a:ea typeface="+mn-lt"/>
                <a:cs typeface="+mn-lt"/>
              </a:rPr>
              <a:t>. </a:t>
            </a:r>
            <a:r>
              <a:rPr lang="en-US" err="1">
                <a:ea typeface="+mn-lt"/>
                <a:cs typeface="+mn-lt"/>
              </a:rPr>
              <a:t>Etukäteen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tiedossa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olevat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poissaolot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anottava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ryhmänohjaajalta</a:t>
            </a:r>
            <a:r>
              <a:rPr lang="en-US">
                <a:ea typeface="+mn-lt"/>
                <a:cs typeface="+mn-lt"/>
              </a:rPr>
              <a:t> tai </a:t>
            </a:r>
            <a:r>
              <a:rPr lang="en-US" err="1">
                <a:ea typeface="+mn-lt"/>
                <a:cs typeface="+mn-lt"/>
              </a:rPr>
              <a:t>rehtorilta</a:t>
            </a:r>
            <a:r>
              <a:rPr lang="en-US">
                <a:ea typeface="+mn-lt"/>
                <a:cs typeface="+mn-lt"/>
              </a:rPr>
              <a:t> (</a:t>
            </a:r>
            <a:r>
              <a:rPr lang="en-US" err="1">
                <a:ea typeface="+mn-lt"/>
                <a:cs typeface="+mn-lt"/>
              </a:rPr>
              <a:t>yli</a:t>
            </a:r>
            <a:r>
              <a:rPr lang="en-US">
                <a:ea typeface="+mn-lt"/>
                <a:cs typeface="+mn-lt"/>
              </a:rPr>
              <a:t> 5 </a:t>
            </a:r>
            <a:r>
              <a:rPr lang="en-US" err="1">
                <a:ea typeface="+mn-lt"/>
                <a:cs typeface="+mn-lt"/>
              </a:rPr>
              <a:t>päivää</a:t>
            </a:r>
            <a:r>
              <a:rPr lang="en-US">
                <a:ea typeface="+mn-lt"/>
                <a:cs typeface="+mn-lt"/>
              </a:rPr>
              <a:t>).</a:t>
            </a:r>
            <a:endParaRPr lang="en-US">
              <a:cs typeface="Calibri"/>
            </a:endParaRPr>
          </a:p>
          <a:p>
            <a:pPr algn="ctr"/>
            <a:endParaRPr lang="en-US">
              <a:cs typeface="Calibri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A563C626-4B9D-4280-82D1-13C463A02F7A}"/>
              </a:ext>
            </a:extLst>
          </p:cNvPr>
          <p:cNvSpPr/>
          <p:nvPr/>
        </p:nvSpPr>
        <p:spPr>
          <a:xfrm>
            <a:off x="4174548" y="1701511"/>
            <a:ext cx="4225635" cy="914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600" b="1" err="1">
                <a:solidFill>
                  <a:schemeClr val="tx1"/>
                </a:solidFill>
                <a:cs typeface="Calibri"/>
              </a:rPr>
              <a:t>Oppitunnin</a:t>
            </a:r>
            <a:r>
              <a:rPr lang="en-US" sz="1600" b="1">
                <a:solidFill>
                  <a:schemeClr val="tx1"/>
                </a:solidFill>
                <a:cs typeface="Calibri"/>
              </a:rPr>
              <a:t> </a:t>
            </a:r>
            <a:r>
              <a:rPr lang="en-US" sz="1600" b="1" err="1">
                <a:solidFill>
                  <a:schemeClr val="tx1"/>
                </a:solidFill>
                <a:cs typeface="Calibri"/>
              </a:rPr>
              <a:t>alussa</a:t>
            </a:r>
            <a:r>
              <a:rPr lang="en-US" sz="1600">
                <a:solidFill>
                  <a:schemeClr val="tx1"/>
                </a:solidFill>
                <a:cs typeface="Calibri"/>
              </a:rPr>
              <a:t> </a:t>
            </a:r>
            <a:r>
              <a:rPr lang="en-US" sz="1600" err="1">
                <a:solidFill>
                  <a:schemeClr val="tx1"/>
                </a:solidFill>
                <a:cs typeface="Calibri"/>
              </a:rPr>
              <a:t>opettaja</a:t>
            </a:r>
            <a:r>
              <a:rPr lang="en-US" sz="1600">
                <a:solidFill>
                  <a:schemeClr val="tx1"/>
                </a:solidFill>
                <a:cs typeface="Calibri"/>
              </a:rPr>
              <a:t> </a:t>
            </a:r>
            <a:r>
              <a:rPr lang="en-US" sz="1600" err="1">
                <a:solidFill>
                  <a:schemeClr val="tx1"/>
                </a:solidFill>
                <a:cs typeface="Calibri"/>
              </a:rPr>
              <a:t>tarkastaa</a:t>
            </a:r>
            <a:r>
              <a:rPr lang="en-US" sz="1600">
                <a:solidFill>
                  <a:schemeClr val="tx1"/>
                </a:solidFill>
                <a:cs typeface="Calibri"/>
              </a:rPr>
              <a:t> </a:t>
            </a:r>
            <a:r>
              <a:rPr lang="en-US" sz="1600" err="1">
                <a:solidFill>
                  <a:schemeClr val="tx1"/>
                </a:solidFill>
                <a:cs typeface="Calibri"/>
              </a:rPr>
              <a:t>poissaolijat</a:t>
            </a:r>
            <a:r>
              <a:rPr lang="en-US" sz="1600">
                <a:solidFill>
                  <a:schemeClr val="tx1"/>
                </a:solidFill>
                <a:cs typeface="Calibri"/>
              </a:rPr>
              <a:t> ja </a:t>
            </a:r>
            <a:r>
              <a:rPr lang="en-US" sz="1600" err="1">
                <a:solidFill>
                  <a:schemeClr val="tx1"/>
                </a:solidFill>
                <a:cs typeface="Calibri"/>
              </a:rPr>
              <a:t>merkitsee</a:t>
            </a:r>
            <a:r>
              <a:rPr lang="en-US" sz="1600">
                <a:solidFill>
                  <a:schemeClr val="tx1"/>
                </a:solidFill>
                <a:cs typeface="Calibri"/>
              </a:rPr>
              <a:t> </a:t>
            </a:r>
            <a:r>
              <a:rPr lang="en-US" sz="1600" err="1">
                <a:solidFill>
                  <a:schemeClr val="tx1"/>
                </a:solidFill>
                <a:cs typeface="Calibri"/>
              </a:rPr>
              <a:t>Wilmaan</a:t>
            </a:r>
            <a:r>
              <a:rPr lang="en-US" sz="1600">
                <a:solidFill>
                  <a:schemeClr val="tx1"/>
                </a:solidFill>
                <a:cs typeface="Calibri"/>
              </a:rPr>
              <a:t>. </a:t>
            </a:r>
            <a:r>
              <a:rPr lang="en-US" sz="1600" err="1">
                <a:solidFill>
                  <a:schemeClr val="tx1"/>
                </a:solidFill>
                <a:cs typeface="Calibri"/>
              </a:rPr>
              <a:t>Luokanohjaaja</a:t>
            </a:r>
            <a:r>
              <a:rPr lang="en-US" sz="1600">
                <a:solidFill>
                  <a:schemeClr val="tx1"/>
                </a:solidFill>
                <a:cs typeface="Calibri"/>
              </a:rPr>
              <a:t> </a:t>
            </a:r>
            <a:r>
              <a:rPr lang="en-US" sz="1600" err="1">
                <a:solidFill>
                  <a:schemeClr val="tx1"/>
                </a:solidFill>
                <a:cs typeface="Calibri"/>
              </a:rPr>
              <a:t>tarkkailee</a:t>
            </a:r>
            <a:r>
              <a:rPr lang="en-US" sz="1600">
                <a:solidFill>
                  <a:schemeClr val="tx1"/>
                </a:solidFill>
                <a:cs typeface="Calibri"/>
              </a:rPr>
              <a:t> </a:t>
            </a:r>
            <a:r>
              <a:rPr lang="en-US" sz="1600" err="1">
                <a:solidFill>
                  <a:schemeClr val="tx1"/>
                </a:solidFill>
                <a:cs typeface="Calibri"/>
              </a:rPr>
              <a:t>poissaoloja</a:t>
            </a:r>
            <a:r>
              <a:rPr lang="en-US" sz="1600">
                <a:solidFill>
                  <a:schemeClr val="tx1"/>
                </a:solidFill>
                <a:cs typeface="Calibri"/>
              </a:rPr>
              <a:t> </a:t>
            </a:r>
            <a:r>
              <a:rPr lang="en-US" sz="1600" err="1">
                <a:solidFill>
                  <a:schemeClr val="tx1"/>
                </a:solidFill>
                <a:cs typeface="Calibri"/>
              </a:rPr>
              <a:t>vähintään</a:t>
            </a:r>
            <a:r>
              <a:rPr lang="en-US" sz="1600">
                <a:solidFill>
                  <a:schemeClr val="tx1"/>
                </a:solidFill>
                <a:cs typeface="Calibri"/>
              </a:rPr>
              <a:t> 2 </a:t>
            </a:r>
            <a:r>
              <a:rPr lang="en-US" sz="1600" err="1">
                <a:solidFill>
                  <a:schemeClr val="tx1"/>
                </a:solidFill>
                <a:cs typeface="Calibri"/>
              </a:rPr>
              <a:t>kertaa</a:t>
            </a:r>
            <a:r>
              <a:rPr lang="en-US" sz="1600">
                <a:solidFill>
                  <a:schemeClr val="tx1"/>
                </a:solidFill>
                <a:cs typeface="Calibri"/>
              </a:rPr>
              <a:t>/</a:t>
            </a:r>
            <a:r>
              <a:rPr lang="en-US" sz="1600" err="1">
                <a:solidFill>
                  <a:schemeClr val="tx1"/>
                </a:solidFill>
                <a:cs typeface="Calibri"/>
              </a:rPr>
              <a:t>vk</a:t>
            </a:r>
            <a:r>
              <a:rPr lang="en-US" sz="1600">
                <a:solidFill>
                  <a:schemeClr val="tx1"/>
                </a:solidFill>
                <a:cs typeface="Calibri"/>
              </a:rPr>
              <a:t>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1A5E8FCD-36D8-4443-BA35-99E9E84EEA55}"/>
              </a:ext>
            </a:extLst>
          </p:cNvPr>
          <p:cNvSpPr/>
          <p:nvPr/>
        </p:nvSpPr>
        <p:spPr>
          <a:xfrm>
            <a:off x="2756517" y="2911187"/>
            <a:ext cx="6899562" cy="113607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>
                <a:solidFill>
                  <a:schemeClr val="tx1"/>
                </a:solidFill>
                <a:cs typeface="Calibri"/>
              </a:rPr>
              <a:t/>
            </a:r>
            <a:br>
              <a:rPr lang="en-US" sz="1400">
                <a:solidFill>
                  <a:schemeClr val="tx1"/>
                </a:solidFill>
                <a:cs typeface="Calibri"/>
              </a:rPr>
            </a:br>
            <a:r>
              <a:rPr lang="en-US" sz="1400" err="1">
                <a:solidFill>
                  <a:schemeClr val="tx1"/>
                </a:solidFill>
                <a:cs typeface="Calibri"/>
              </a:rPr>
              <a:t>Huoltaja</a:t>
            </a:r>
            <a:r>
              <a:rPr lang="en-US" sz="1400">
                <a:solidFill>
                  <a:schemeClr val="tx1"/>
                </a:solidFill>
                <a:cs typeface="Calibri"/>
              </a:rPr>
              <a:t> </a:t>
            </a:r>
            <a:r>
              <a:rPr lang="en-US" sz="1400" err="1">
                <a:solidFill>
                  <a:schemeClr val="tx1"/>
                </a:solidFill>
                <a:cs typeface="Calibri"/>
              </a:rPr>
              <a:t>ilmoittaa</a:t>
            </a:r>
            <a:r>
              <a:rPr lang="en-US" sz="1400">
                <a:solidFill>
                  <a:schemeClr val="tx1"/>
                </a:solidFill>
                <a:cs typeface="Calibri"/>
              </a:rPr>
              <a:t> </a:t>
            </a:r>
            <a:r>
              <a:rPr lang="en-US" sz="1400" err="1">
                <a:solidFill>
                  <a:schemeClr val="tx1"/>
                </a:solidFill>
                <a:cs typeface="Calibri"/>
              </a:rPr>
              <a:t>lapsen</a:t>
            </a:r>
            <a:r>
              <a:rPr lang="en-US" sz="1400">
                <a:solidFill>
                  <a:schemeClr val="tx1"/>
                </a:solidFill>
                <a:cs typeface="Calibri"/>
              </a:rPr>
              <a:t> </a:t>
            </a:r>
            <a:r>
              <a:rPr lang="en-US" sz="1400" err="1">
                <a:solidFill>
                  <a:schemeClr val="tx1"/>
                </a:solidFill>
                <a:cs typeface="Calibri"/>
              </a:rPr>
              <a:t>poissaolosta</a:t>
            </a:r>
            <a:r>
              <a:rPr lang="en-US" sz="1400">
                <a:solidFill>
                  <a:schemeClr val="tx1"/>
                </a:solidFill>
                <a:cs typeface="Calibri"/>
              </a:rPr>
              <a:t> ja </a:t>
            </a:r>
            <a:r>
              <a:rPr lang="en-US" sz="1400" err="1">
                <a:solidFill>
                  <a:schemeClr val="tx1"/>
                </a:solidFill>
                <a:cs typeface="Calibri"/>
              </a:rPr>
              <a:t>sairaudesta</a:t>
            </a:r>
            <a:r>
              <a:rPr lang="en-US" sz="1400">
                <a:solidFill>
                  <a:schemeClr val="tx1"/>
                </a:solidFill>
                <a:cs typeface="Calibri"/>
              </a:rPr>
              <a:t> tai </a:t>
            </a:r>
            <a:r>
              <a:rPr lang="en-US" sz="1400" err="1">
                <a:solidFill>
                  <a:schemeClr val="tx1"/>
                </a:solidFill>
                <a:cs typeface="Calibri"/>
              </a:rPr>
              <a:t>kuittaa</a:t>
            </a:r>
            <a:r>
              <a:rPr lang="en-US" sz="1400">
                <a:solidFill>
                  <a:schemeClr val="tx1"/>
                </a:solidFill>
                <a:cs typeface="Calibri"/>
              </a:rPr>
              <a:t> </a:t>
            </a:r>
            <a:r>
              <a:rPr lang="en-US" sz="1400" err="1">
                <a:solidFill>
                  <a:schemeClr val="tx1"/>
                </a:solidFill>
                <a:cs typeface="Calibri"/>
              </a:rPr>
              <a:t>poissaoloilmoituksen</a:t>
            </a:r>
            <a:r>
              <a:rPr lang="en-US" sz="1400">
                <a:solidFill>
                  <a:schemeClr val="tx1"/>
                </a:solidFill>
                <a:cs typeface="Calibri"/>
              </a:rPr>
              <a:t> (</a:t>
            </a:r>
            <a:r>
              <a:rPr lang="en-US" sz="1400" err="1">
                <a:solidFill>
                  <a:schemeClr val="tx1"/>
                </a:solidFill>
                <a:cs typeface="Calibri"/>
              </a:rPr>
              <a:t>samana</a:t>
            </a:r>
            <a:r>
              <a:rPr lang="en-US" sz="1400">
                <a:solidFill>
                  <a:schemeClr val="tx1"/>
                </a:solidFill>
                <a:cs typeface="Calibri"/>
              </a:rPr>
              <a:t> </a:t>
            </a:r>
            <a:r>
              <a:rPr lang="en-US" sz="1400" err="1">
                <a:solidFill>
                  <a:schemeClr val="tx1"/>
                </a:solidFill>
                <a:cs typeface="Calibri"/>
              </a:rPr>
              <a:t>päivänä</a:t>
            </a:r>
            <a:r>
              <a:rPr lang="en-US" sz="1400">
                <a:solidFill>
                  <a:schemeClr val="tx1"/>
                </a:solidFill>
                <a:cs typeface="Calibri"/>
              </a:rPr>
              <a:t>).</a:t>
            </a:r>
            <a:r>
              <a:rPr lang="en-US" sz="1400">
                <a:cs typeface="Calibri"/>
              </a:rPr>
              <a:t/>
            </a:r>
            <a:br>
              <a:rPr lang="en-US" sz="1400">
                <a:cs typeface="Calibri"/>
              </a:rPr>
            </a:br>
            <a:r>
              <a:rPr lang="en-US" sz="1400" err="1">
                <a:solidFill>
                  <a:schemeClr val="tx1"/>
                </a:solidFill>
                <a:cs typeface="Calibri"/>
              </a:rPr>
              <a:t>Oppilas</a:t>
            </a:r>
            <a:r>
              <a:rPr lang="en-US" sz="1400">
                <a:solidFill>
                  <a:schemeClr val="tx1"/>
                </a:solidFill>
                <a:cs typeface="Calibri"/>
              </a:rPr>
              <a:t> </a:t>
            </a:r>
            <a:r>
              <a:rPr lang="en-US" sz="1400" err="1">
                <a:solidFill>
                  <a:schemeClr val="tx1"/>
                </a:solidFill>
                <a:cs typeface="Calibri"/>
              </a:rPr>
              <a:t>selvittää</a:t>
            </a:r>
            <a:r>
              <a:rPr lang="en-US" sz="1400">
                <a:solidFill>
                  <a:schemeClr val="tx1"/>
                </a:solidFill>
                <a:cs typeface="Calibri"/>
              </a:rPr>
              <a:t> </a:t>
            </a:r>
            <a:r>
              <a:rPr lang="en-US" sz="1400" err="1">
                <a:solidFill>
                  <a:schemeClr val="tx1"/>
                </a:solidFill>
                <a:cs typeface="Calibri"/>
              </a:rPr>
              <a:t>itse</a:t>
            </a:r>
            <a:r>
              <a:rPr lang="en-US" sz="1400">
                <a:solidFill>
                  <a:schemeClr val="tx1"/>
                </a:solidFill>
                <a:cs typeface="Calibri"/>
              </a:rPr>
              <a:t> (tai </a:t>
            </a:r>
            <a:r>
              <a:rPr lang="en-US" sz="1400" err="1">
                <a:solidFill>
                  <a:schemeClr val="tx1"/>
                </a:solidFill>
                <a:cs typeface="Calibri"/>
              </a:rPr>
              <a:t>tarvittaessa</a:t>
            </a:r>
            <a:r>
              <a:rPr lang="en-US" sz="1400">
                <a:solidFill>
                  <a:schemeClr val="tx1"/>
                </a:solidFill>
                <a:cs typeface="Calibri"/>
              </a:rPr>
              <a:t> </a:t>
            </a:r>
            <a:r>
              <a:rPr lang="en-US" sz="1400" err="1">
                <a:solidFill>
                  <a:schemeClr val="tx1"/>
                </a:solidFill>
                <a:cs typeface="Calibri"/>
              </a:rPr>
              <a:t>huoltajan</a:t>
            </a:r>
            <a:r>
              <a:rPr lang="en-US" sz="1400">
                <a:solidFill>
                  <a:schemeClr val="tx1"/>
                </a:solidFill>
                <a:cs typeface="Calibri"/>
              </a:rPr>
              <a:t> </a:t>
            </a:r>
            <a:r>
              <a:rPr lang="en-US" sz="1400" err="1">
                <a:solidFill>
                  <a:schemeClr val="tx1"/>
                </a:solidFill>
                <a:cs typeface="Calibri"/>
              </a:rPr>
              <a:t>avustamana</a:t>
            </a:r>
            <a:r>
              <a:rPr lang="en-US" sz="1400">
                <a:solidFill>
                  <a:schemeClr val="tx1"/>
                </a:solidFill>
                <a:cs typeface="Calibri"/>
              </a:rPr>
              <a:t>) ja </a:t>
            </a:r>
            <a:r>
              <a:rPr lang="en-US" sz="1400" err="1">
                <a:solidFill>
                  <a:schemeClr val="tx1"/>
                </a:solidFill>
                <a:cs typeface="Calibri"/>
              </a:rPr>
              <a:t>korvaa</a:t>
            </a:r>
            <a:r>
              <a:rPr lang="en-US" sz="1400">
                <a:solidFill>
                  <a:schemeClr val="tx1"/>
                </a:solidFill>
                <a:cs typeface="Calibri"/>
              </a:rPr>
              <a:t> </a:t>
            </a:r>
            <a:r>
              <a:rPr lang="en-US" sz="1400" err="1">
                <a:solidFill>
                  <a:schemeClr val="tx1"/>
                </a:solidFill>
                <a:cs typeface="Calibri"/>
              </a:rPr>
              <a:t>poissaolon</a:t>
            </a:r>
            <a:r>
              <a:rPr lang="en-US" sz="1400">
                <a:solidFill>
                  <a:schemeClr val="tx1"/>
                </a:solidFill>
                <a:cs typeface="Calibri"/>
              </a:rPr>
              <a:t> </a:t>
            </a:r>
            <a:r>
              <a:rPr lang="en-US" sz="1400" err="1">
                <a:solidFill>
                  <a:schemeClr val="tx1"/>
                </a:solidFill>
                <a:cs typeface="Calibri"/>
              </a:rPr>
              <a:t>aikaiset</a:t>
            </a:r>
            <a:r>
              <a:rPr lang="en-US" sz="1400">
                <a:solidFill>
                  <a:schemeClr val="tx1"/>
                </a:solidFill>
                <a:cs typeface="Calibri"/>
              </a:rPr>
              <a:t> </a:t>
            </a:r>
            <a:r>
              <a:rPr lang="en-US" sz="1400" err="1">
                <a:solidFill>
                  <a:schemeClr val="tx1"/>
                </a:solidFill>
                <a:cs typeface="Calibri"/>
              </a:rPr>
              <a:t>koulutehtävät</a:t>
            </a:r>
            <a:r>
              <a:rPr lang="en-US" sz="1400">
                <a:solidFill>
                  <a:schemeClr val="tx1"/>
                </a:solidFill>
                <a:cs typeface="Calibri"/>
              </a:rPr>
              <a:t>. </a:t>
            </a:r>
            <a:r>
              <a:rPr lang="en-US" sz="1400" err="1">
                <a:solidFill>
                  <a:schemeClr val="tx1"/>
                </a:solidFill>
                <a:cs typeface="Calibri"/>
              </a:rPr>
              <a:t>Tarpeen</a:t>
            </a:r>
            <a:r>
              <a:rPr lang="en-US" sz="1400">
                <a:solidFill>
                  <a:schemeClr val="tx1"/>
                </a:solidFill>
                <a:cs typeface="Calibri"/>
              </a:rPr>
              <a:t> vaatiessa oppilas </a:t>
            </a:r>
            <a:r>
              <a:rPr lang="en-US" sz="1400" err="1">
                <a:solidFill>
                  <a:schemeClr val="tx1"/>
                </a:solidFill>
                <a:cs typeface="Calibri"/>
              </a:rPr>
              <a:t>saa</a:t>
            </a:r>
            <a:r>
              <a:rPr lang="en-US" sz="1400">
                <a:solidFill>
                  <a:schemeClr val="tx1"/>
                </a:solidFill>
                <a:cs typeface="Calibri"/>
              </a:rPr>
              <a:t> </a:t>
            </a:r>
            <a:r>
              <a:rPr lang="en-US" sz="1400" err="1">
                <a:solidFill>
                  <a:schemeClr val="tx1"/>
                </a:solidFill>
                <a:cs typeface="Calibri"/>
              </a:rPr>
              <a:t>tukiopetusta</a:t>
            </a:r>
            <a:r>
              <a:rPr lang="en-US" sz="1400">
                <a:solidFill>
                  <a:schemeClr val="tx1"/>
                </a:solidFill>
                <a:cs typeface="Calibri"/>
              </a:rPr>
              <a:t> </a:t>
            </a:r>
            <a:r>
              <a:rPr lang="en-US" sz="1400" err="1">
                <a:solidFill>
                  <a:schemeClr val="tx1"/>
                </a:solidFill>
                <a:cs typeface="Calibri"/>
              </a:rPr>
              <a:t>väliin</a:t>
            </a:r>
            <a:r>
              <a:rPr lang="en-US" sz="1400">
                <a:solidFill>
                  <a:schemeClr val="tx1"/>
                </a:solidFill>
                <a:cs typeface="Calibri"/>
              </a:rPr>
              <a:t> </a:t>
            </a:r>
            <a:r>
              <a:rPr lang="en-US" sz="1400" err="1">
                <a:solidFill>
                  <a:schemeClr val="tx1"/>
                </a:solidFill>
                <a:cs typeface="Calibri"/>
              </a:rPr>
              <a:t>jääneissä</a:t>
            </a:r>
            <a:r>
              <a:rPr lang="en-US" sz="1400">
                <a:solidFill>
                  <a:schemeClr val="tx1"/>
                </a:solidFill>
                <a:cs typeface="Calibri"/>
              </a:rPr>
              <a:t> </a:t>
            </a:r>
            <a:r>
              <a:rPr lang="en-US" sz="1400" err="1">
                <a:solidFill>
                  <a:schemeClr val="tx1"/>
                </a:solidFill>
                <a:cs typeface="Calibri"/>
              </a:rPr>
              <a:t>oppiaineissa</a:t>
            </a:r>
            <a:r>
              <a:rPr lang="en-US" sz="1400">
                <a:solidFill>
                  <a:schemeClr val="tx1"/>
                </a:solidFill>
                <a:cs typeface="Calibri"/>
              </a:rPr>
              <a:t>, </a:t>
            </a:r>
            <a:r>
              <a:rPr lang="en-US" sz="1400" err="1">
                <a:solidFill>
                  <a:schemeClr val="tx1"/>
                </a:solidFill>
                <a:cs typeface="Calibri"/>
              </a:rPr>
              <a:t>ellei</a:t>
            </a:r>
            <a:r>
              <a:rPr lang="en-US" sz="1400">
                <a:solidFill>
                  <a:schemeClr val="tx1"/>
                </a:solidFill>
                <a:cs typeface="Calibri"/>
              </a:rPr>
              <a:t> </a:t>
            </a:r>
            <a:r>
              <a:rPr lang="en-US" sz="1400" err="1">
                <a:solidFill>
                  <a:schemeClr val="tx1"/>
                </a:solidFill>
                <a:cs typeface="Calibri"/>
              </a:rPr>
              <a:t>poissaolo</a:t>
            </a:r>
            <a:r>
              <a:rPr lang="en-US" sz="1400">
                <a:solidFill>
                  <a:schemeClr val="tx1"/>
                </a:solidFill>
                <a:cs typeface="Calibri"/>
              </a:rPr>
              <a:t> ole </a:t>
            </a:r>
            <a:r>
              <a:rPr lang="en-US" sz="1400" err="1">
                <a:solidFill>
                  <a:schemeClr val="tx1"/>
                </a:solidFill>
                <a:cs typeface="Calibri"/>
              </a:rPr>
              <a:t>lomamatkasta</a:t>
            </a:r>
            <a:r>
              <a:rPr lang="en-US" sz="1400">
                <a:solidFill>
                  <a:schemeClr val="tx1"/>
                </a:solidFill>
                <a:cs typeface="Calibri"/>
              </a:rPr>
              <a:t> </a:t>
            </a:r>
            <a:r>
              <a:rPr lang="en-US" sz="1400" err="1">
                <a:solidFill>
                  <a:schemeClr val="tx1"/>
                </a:solidFill>
                <a:cs typeface="Calibri"/>
              </a:rPr>
              <a:t>johtuva</a:t>
            </a:r>
            <a:r>
              <a:rPr lang="en-US" sz="1400">
                <a:solidFill>
                  <a:schemeClr val="tx1"/>
                </a:solidFill>
                <a:cs typeface="Calibri"/>
              </a:rPr>
              <a:t>.</a:t>
            </a:r>
            <a:r>
              <a:rPr lang="en-US" sz="1400">
                <a:cs typeface="Calibri"/>
              </a:rPr>
              <a:t/>
            </a:r>
            <a:br>
              <a:rPr lang="en-US" sz="1400">
                <a:cs typeface="Calibri"/>
              </a:rPr>
            </a:br>
            <a:endParaRPr lang="en-US" sz="1600">
              <a:solidFill>
                <a:schemeClr val="tx1"/>
              </a:solidFill>
              <a:cs typeface="Calibri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45DD696C-D66A-4D98-97A1-4090ECA21F40}"/>
              </a:ext>
            </a:extLst>
          </p:cNvPr>
          <p:cNvSpPr/>
          <p:nvPr/>
        </p:nvSpPr>
        <p:spPr>
          <a:xfrm>
            <a:off x="2088970" y="4404144"/>
            <a:ext cx="3184524" cy="86976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>
                <a:ea typeface="+mn-lt"/>
                <a:cs typeface="+mn-lt"/>
              </a:rPr>
              <a:t/>
            </a:r>
            <a:br>
              <a:rPr lang="en-US" sz="1400">
                <a:ea typeface="+mn-lt"/>
                <a:cs typeface="+mn-lt"/>
              </a:rPr>
            </a:br>
            <a:r>
              <a:rPr lang="en-US" sz="1400" b="1" err="1">
                <a:solidFill>
                  <a:schemeClr val="tx1"/>
                </a:solidFill>
                <a:ea typeface="+mn-lt"/>
                <a:cs typeface="+mn-lt"/>
              </a:rPr>
              <a:t>Huoltajan</a:t>
            </a:r>
            <a:r>
              <a:rPr lang="en-US" sz="1400" b="1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400" b="1" err="1">
                <a:solidFill>
                  <a:schemeClr val="tx1"/>
                </a:solidFill>
                <a:ea typeface="+mn-lt"/>
                <a:cs typeface="+mn-lt"/>
              </a:rPr>
              <a:t>selvittämä</a:t>
            </a:r>
            <a:r>
              <a:rPr lang="en-US" sz="1400" b="1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400" b="1" err="1">
                <a:solidFill>
                  <a:schemeClr val="tx1"/>
                </a:solidFill>
                <a:ea typeface="+mn-lt"/>
                <a:cs typeface="+mn-lt"/>
              </a:rPr>
              <a:t>poissaolo</a:t>
            </a:r>
            <a:r>
              <a:rPr lang="en-US" sz="1400">
                <a:solidFill>
                  <a:schemeClr val="tx1"/>
                </a:solidFill>
                <a:ea typeface="+mn-lt"/>
                <a:cs typeface="+mn-lt"/>
              </a:rPr>
              <a:t>, </a:t>
            </a:r>
            <a:endParaRPr lang="en-US" sz="1400">
              <a:solidFill>
                <a:schemeClr val="tx1"/>
              </a:solidFill>
              <a:cs typeface="Calibri"/>
            </a:endParaRPr>
          </a:p>
          <a:p>
            <a:pPr algn="ctr"/>
            <a:r>
              <a:rPr lang="en-US" sz="1400" err="1">
                <a:solidFill>
                  <a:schemeClr val="tx1"/>
                </a:solidFill>
                <a:ea typeface="+mn-lt"/>
                <a:cs typeface="+mn-lt"/>
              </a:rPr>
              <a:t>mutta</a:t>
            </a:r>
            <a:r>
              <a:rPr lang="en-US" sz="1400">
                <a:solidFill>
                  <a:schemeClr val="tx1"/>
                </a:solidFill>
                <a:ea typeface="+mn-lt"/>
                <a:cs typeface="+mn-lt"/>
              </a:rPr>
              <a:t> </a:t>
            </a:r>
            <a:r>
              <a:rPr lang="en-US" sz="1400" err="1">
                <a:solidFill>
                  <a:schemeClr val="tx1"/>
                </a:solidFill>
                <a:ea typeface="+mn-lt"/>
                <a:cs typeface="+mn-lt"/>
              </a:rPr>
              <a:t>herättää</a:t>
            </a:r>
            <a:r>
              <a:rPr lang="en-US" sz="1400">
                <a:solidFill>
                  <a:schemeClr val="tx1"/>
                </a:solidFill>
                <a:ea typeface="+mn-lt"/>
                <a:cs typeface="+mn-lt"/>
              </a:rPr>
              <a:t> huolta</a:t>
            </a:r>
            <a:endParaRPr lang="en-US" sz="1400">
              <a:solidFill>
                <a:schemeClr val="tx1"/>
              </a:solidFill>
              <a:cs typeface="Calibri"/>
            </a:endParaRPr>
          </a:p>
          <a:p>
            <a:pPr algn="ctr"/>
            <a:r>
              <a:rPr lang="en-US" sz="1400" err="1">
                <a:solidFill>
                  <a:schemeClr val="tx1"/>
                </a:solidFill>
                <a:ea typeface="+mn-lt"/>
                <a:cs typeface="+mn-lt"/>
              </a:rPr>
              <a:t>Opettaja</a:t>
            </a:r>
            <a:r>
              <a:rPr lang="en-US" sz="14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chemeClr val="tx1"/>
                </a:solidFill>
                <a:ea typeface="+mn-lt"/>
                <a:cs typeface="+mn-lt"/>
              </a:rPr>
              <a:t>konsultoi</a:t>
            </a:r>
            <a:r>
              <a:rPr lang="en-US" sz="14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chemeClr val="tx1"/>
                </a:solidFill>
                <a:ea typeface="+mn-lt"/>
                <a:cs typeface="+mn-lt"/>
              </a:rPr>
              <a:t>kuraattoria</a:t>
            </a:r>
            <a:r>
              <a:rPr lang="en-US" sz="1400">
                <a:solidFill>
                  <a:schemeClr val="tx1"/>
                </a:solidFill>
                <a:ea typeface="+mn-lt"/>
                <a:cs typeface="+mn-lt"/>
              </a:rPr>
              <a:t>.</a:t>
            </a:r>
            <a:endParaRPr lang="en-US" sz="1400">
              <a:solidFill>
                <a:schemeClr val="tx1"/>
              </a:solidFill>
              <a:cs typeface="Calibri"/>
            </a:endParaRPr>
          </a:p>
          <a:p>
            <a:pPr algn="ctr"/>
            <a:endParaRPr lang="en-US">
              <a:cs typeface="Calibri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xmlns="" id="{B0F3C721-1CDD-487B-8F98-01E61B62C9B9}"/>
              </a:ext>
            </a:extLst>
          </p:cNvPr>
          <p:cNvSpPr/>
          <p:nvPr/>
        </p:nvSpPr>
        <p:spPr>
          <a:xfrm>
            <a:off x="6765925" y="4410075"/>
            <a:ext cx="3606800" cy="8699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>
                <a:ea typeface="+mn-lt"/>
                <a:cs typeface="+mn-lt"/>
              </a:rPr>
              <a:t/>
            </a:r>
            <a:br>
              <a:rPr lang="en-US" sz="1400">
                <a:ea typeface="+mn-lt"/>
                <a:cs typeface="+mn-lt"/>
              </a:rPr>
            </a:br>
            <a:r>
              <a:rPr lang="en-US" sz="1400" b="1" err="1">
                <a:solidFill>
                  <a:schemeClr val="tx1"/>
                </a:solidFill>
                <a:ea typeface="+mn-lt"/>
                <a:cs typeface="+mn-lt"/>
              </a:rPr>
              <a:t>Huoltaja</a:t>
            </a:r>
            <a:r>
              <a:rPr lang="en-US" sz="1400" b="1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400" b="1" err="1">
                <a:solidFill>
                  <a:schemeClr val="tx1"/>
                </a:solidFill>
                <a:ea typeface="+mn-lt"/>
                <a:cs typeface="+mn-lt"/>
              </a:rPr>
              <a:t>ei</a:t>
            </a:r>
            <a:r>
              <a:rPr lang="en-US" sz="1400" b="1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400" b="1" err="1">
                <a:solidFill>
                  <a:schemeClr val="tx1"/>
                </a:solidFill>
                <a:ea typeface="+mn-lt"/>
                <a:cs typeface="+mn-lt"/>
              </a:rPr>
              <a:t>kuittaa</a:t>
            </a:r>
            <a:r>
              <a:rPr lang="en-US" sz="1400" b="1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400" b="1" err="1">
                <a:solidFill>
                  <a:schemeClr val="tx1"/>
                </a:solidFill>
                <a:ea typeface="+mn-lt"/>
                <a:cs typeface="+mn-lt"/>
              </a:rPr>
              <a:t>poissaoloa</a:t>
            </a:r>
            <a:r>
              <a:rPr lang="en-US" sz="1400">
                <a:solidFill>
                  <a:schemeClr val="tx1"/>
                </a:solidFill>
                <a:ea typeface="+mn-lt"/>
                <a:cs typeface="+mn-lt"/>
              </a:rPr>
              <a:t> </a:t>
            </a:r>
            <a:endParaRPr lang="en-US" sz="1400">
              <a:solidFill>
                <a:schemeClr val="tx1"/>
              </a:solidFill>
              <a:cs typeface="Calibri"/>
            </a:endParaRPr>
          </a:p>
          <a:p>
            <a:pPr algn="ctr"/>
            <a:r>
              <a:rPr lang="en-US" sz="1400">
                <a:solidFill>
                  <a:schemeClr val="tx1"/>
                </a:solidFill>
                <a:ea typeface="+mn-lt"/>
                <a:cs typeface="+mn-lt"/>
              </a:rPr>
              <a:t>(1-2 </a:t>
            </a:r>
            <a:r>
              <a:rPr lang="en-US" sz="1400" err="1">
                <a:solidFill>
                  <a:schemeClr val="tx1"/>
                </a:solidFill>
                <a:ea typeface="+mn-lt"/>
                <a:cs typeface="+mn-lt"/>
              </a:rPr>
              <a:t>päivän</a:t>
            </a:r>
            <a:r>
              <a:rPr lang="en-US" sz="14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chemeClr val="tx1"/>
                </a:solidFill>
                <a:ea typeface="+mn-lt"/>
                <a:cs typeface="+mn-lt"/>
              </a:rPr>
              <a:t>sisällä</a:t>
            </a:r>
            <a:r>
              <a:rPr lang="en-US" sz="1400">
                <a:solidFill>
                  <a:schemeClr val="tx1"/>
                </a:solidFill>
                <a:ea typeface="+mn-lt"/>
                <a:cs typeface="+mn-lt"/>
              </a:rPr>
              <a:t>), </a:t>
            </a:r>
            <a:r>
              <a:rPr lang="en-US" sz="1400" err="1">
                <a:solidFill>
                  <a:schemeClr val="tx1"/>
                </a:solidFill>
                <a:ea typeface="+mn-lt"/>
                <a:cs typeface="+mn-lt"/>
              </a:rPr>
              <a:t>luokanvalvoja</a:t>
            </a:r>
            <a:r>
              <a:rPr lang="en-US" sz="1400">
                <a:solidFill>
                  <a:schemeClr val="tx1"/>
                </a:solidFill>
                <a:ea typeface="+mn-lt"/>
                <a:cs typeface="+mn-lt"/>
              </a:rPr>
              <a:t>/-</a:t>
            </a:r>
            <a:r>
              <a:rPr lang="en-US" sz="1400" err="1">
                <a:solidFill>
                  <a:schemeClr val="tx1"/>
                </a:solidFill>
                <a:ea typeface="+mn-lt"/>
                <a:cs typeface="+mn-lt"/>
              </a:rPr>
              <a:t>opettaja</a:t>
            </a:r>
          </a:p>
          <a:p>
            <a:pPr algn="ctr"/>
            <a:r>
              <a:rPr lang="en-US" sz="1400" err="1">
                <a:solidFill>
                  <a:schemeClr val="tx1"/>
                </a:solidFill>
                <a:ea typeface="+mn-lt"/>
                <a:cs typeface="+mn-lt"/>
              </a:rPr>
              <a:t>ottaa</a:t>
            </a:r>
            <a:r>
              <a:rPr lang="en-US" sz="14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chemeClr val="tx1"/>
                </a:solidFill>
                <a:ea typeface="+mn-lt"/>
                <a:cs typeface="+mn-lt"/>
              </a:rPr>
              <a:t>yhteyttä</a:t>
            </a:r>
            <a:r>
              <a:rPr lang="en-US" sz="14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chemeClr val="tx1"/>
                </a:solidFill>
                <a:ea typeface="+mn-lt"/>
                <a:cs typeface="+mn-lt"/>
              </a:rPr>
              <a:t>kotiin</a:t>
            </a:r>
            <a:r>
              <a:rPr lang="en-US" sz="1400">
                <a:solidFill>
                  <a:schemeClr val="tx1"/>
                </a:solidFill>
                <a:ea typeface="+mn-lt"/>
                <a:cs typeface="+mn-lt"/>
              </a:rPr>
              <a:t>. </a:t>
            </a:r>
            <a:endParaRPr lang="en-US" sz="1400">
              <a:solidFill>
                <a:schemeClr val="tx1"/>
              </a:solidFill>
              <a:cs typeface="Calibri"/>
            </a:endParaRPr>
          </a:p>
          <a:p>
            <a:pPr algn="ctr"/>
            <a:r>
              <a:rPr lang="en-US" sz="1400" err="1">
                <a:solidFill>
                  <a:schemeClr val="tx1"/>
                </a:solidFill>
                <a:ea typeface="+mn-lt"/>
                <a:cs typeface="+mn-lt"/>
              </a:rPr>
              <a:t>Huoltajan</a:t>
            </a:r>
            <a:r>
              <a:rPr lang="en-US" sz="14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chemeClr val="tx1"/>
                </a:solidFill>
                <a:ea typeface="+mn-lt"/>
                <a:cs typeface="+mn-lt"/>
              </a:rPr>
              <a:t>tulee</a:t>
            </a:r>
            <a:r>
              <a:rPr lang="en-US" sz="14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chemeClr val="tx1"/>
                </a:solidFill>
                <a:ea typeface="+mn-lt"/>
                <a:cs typeface="+mn-lt"/>
              </a:rPr>
              <a:t>ilmoittaa</a:t>
            </a:r>
            <a:r>
              <a:rPr lang="en-US" sz="14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chemeClr val="tx1"/>
                </a:solidFill>
                <a:ea typeface="+mn-lt"/>
                <a:cs typeface="+mn-lt"/>
              </a:rPr>
              <a:t>poissaolon</a:t>
            </a:r>
            <a:r>
              <a:rPr lang="en-US" sz="14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chemeClr val="tx1"/>
                </a:solidFill>
                <a:ea typeface="+mn-lt"/>
                <a:cs typeface="+mn-lt"/>
              </a:rPr>
              <a:t>syy</a:t>
            </a:r>
            <a:r>
              <a:rPr lang="en-US" sz="1400">
                <a:solidFill>
                  <a:schemeClr val="tx1"/>
                </a:solidFill>
                <a:ea typeface="+mn-lt"/>
                <a:cs typeface="+mn-lt"/>
              </a:rPr>
              <a:t>.</a:t>
            </a:r>
            <a:endParaRPr lang="en-US" sz="1400">
              <a:solidFill>
                <a:schemeClr val="tx1"/>
              </a:solidFill>
              <a:cs typeface="Calibri"/>
            </a:endParaRPr>
          </a:p>
          <a:p>
            <a:pPr algn="ctr"/>
            <a:endParaRPr lang="en-US">
              <a:cs typeface="Calibri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xmlns="" id="{57FF85B6-E536-4352-8466-8DF9004C68BC}"/>
              </a:ext>
            </a:extLst>
          </p:cNvPr>
          <p:cNvSpPr/>
          <p:nvPr/>
        </p:nvSpPr>
        <p:spPr>
          <a:xfrm>
            <a:off x="3965575" y="5603875"/>
            <a:ext cx="4413250" cy="5715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err="1">
                <a:solidFill>
                  <a:schemeClr val="tx1"/>
                </a:solidFill>
                <a:cs typeface="Calibri"/>
              </a:rPr>
              <a:t>Edetään</a:t>
            </a:r>
            <a:r>
              <a:rPr lang="en-US" sz="1400">
                <a:solidFill>
                  <a:schemeClr val="tx1"/>
                </a:solidFill>
                <a:cs typeface="Calibri"/>
              </a:rPr>
              <a:t> </a:t>
            </a:r>
            <a:r>
              <a:rPr lang="en-US" sz="1400" err="1">
                <a:solidFill>
                  <a:schemeClr val="tx1"/>
                </a:solidFill>
                <a:cs typeface="Calibri"/>
              </a:rPr>
              <a:t>huolta</a:t>
            </a:r>
            <a:r>
              <a:rPr lang="en-US" sz="1400">
                <a:solidFill>
                  <a:schemeClr val="tx1"/>
                </a:solidFill>
                <a:cs typeface="Calibri"/>
              </a:rPr>
              <a:t> </a:t>
            </a:r>
            <a:r>
              <a:rPr lang="en-US" sz="1400" err="1">
                <a:solidFill>
                  <a:schemeClr val="tx1"/>
                </a:solidFill>
                <a:cs typeface="Calibri"/>
              </a:rPr>
              <a:t>herättävän</a:t>
            </a:r>
            <a:r>
              <a:rPr lang="en-US" sz="1400">
                <a:solidFill>
                  <a:schemeClr val="tx1"/>
                </a:solidFill>
                <a:cs typeface="Calibri"/>
              </a:rPr>
              <a:t> </a:t>
            </a:r>
            <a:r>
              <a:rPr lang="en-US" sz="1400" err="1">
                <a:solidFill>
                  <a:schemeClr val="tx1"/>
                </a:solidFill>
                <a:cs typeface="Calibri"/>
              </a:rPr>
              <a:t>koulupoissaolon</a:t>
            </a:r>
            <a:r>
              <a:rPr lang="en-US" sz="1400">
                <a:solidFill>
                  <a:schemeClr val="tx1"/>
                </a:solidFill>
                <a:cs typeface="Calibri"/>
              </a:rPr>
              <a:t> </a:t>
            </a:r>
            <a:r>
              <a:rPr lang="en-US" sz="1400" err="1">
                <a:solidFill>
                  <a:schemeClr val="tx1"/>
                </a:solidFill>
                <a:cs typeface="Calibri"/>
              </a:rPr>
              <a:t>malliin</a:t>
            </a:r>
            <a:r>
              <a:rPr lang="en-US" sz="1400">
                <a:solidFill>
                  <a:schemeClr val="tx1"/>
                </a:solidFill>
                <a:cs typeface="Calibri"/>
              </a:rPr>
              <a:t>.</a:t>
            </a:r>
            <a:r>
              <a:rPr lang="en-US">
                <a:cs typeface="Calibri"/>
              </a:rPr>
              <a:t> </a:t>
            </a:r>
            <a:endParaRPr lang="en-US"/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xmlns="" id="{A4086240-FFE9-4A0B-94E8-2D6511E1935A}"/>
              </a:ext>
            </a:extLst>
          </p:cNvPr>
          <p:cNvCxnSpPr/>
          <p:nvPr/>
        </p:nvCxnSpPr>
        <p:spPr>
          <a:xfrm flipH="1">
            <a:off x="8185150" y="4041775"/>
            <a:ext cx="3175" cy="3206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xmlns="" id="{DAC89C5F-0740-478F-BE8F-4BD1427765D5}"/>
              </a:ext>
            </a:extLst>
          </p:cNvPr>
          <p:cNvCxnSpPr>
            <a:cxnSpLocks/>
          </p:cNvCxnSpPr>
          <p:nvPr/>
        </p:nvCxnSpPr>
        <p:spPr>
          <a:xfrm flipH="1">
            <a:off x="4381500" y="4048125"/>
            <a:ext cx="3175" cy="3206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xmlns="" id="{76C41B02-42C4-4334-8601-49FCD0B1D80D}"/>
              </a:ext>
            </a:extLst>
          </p:cNvPr>
          <p:cNvCxnSpPr>
            <a:cxnSpLocks/>
          </p:cNvCxnSpPr>
          <p:nvPr/>
        </p:nvCxnSpPr>
        <p:spPr>
          <a:xfrm>
            <a:off x="6143625" y="2613025"/>
            <a:ext cx="3175" cy="2635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xmlns="" id="{F5ACD263-4DFA-4E27-B484-54C668648461}"/>
              </a:ext>
            </a:extLst>
          </p:cNvPr>
          <p:cNvCxnSpPr>
            <a:cxnSpLocks/>
          </p:cNvCxnSpPr>
          <p:nvPr/>
        </p:nvCxnSpPr>
        <p:spPr>
          <a:xfrm flipH="1">
            <a:off x="7080250" y="5292725"/>
            <a:ext cx="3175" cy="3206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xmlns="" id="{F8ED3A73-F50C-402A-8B9A-5AA05B90891C}"/>
              </a:ext>
            </a:extLst>
          </p:cNvPr>
          <p:cNvCxnSpPr>
            <a:cxnSpLocks/>
          </p:cNvCxnSpPr>
          <p:nvPr/>
        </p:nvCxnSpPr>
        <p:spPr>
          <a:xfrm flipH="1">
            <a:off x="4959350" y="5267325"/>
            <a:ext cx="3175" cy="3206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58960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F712EB65-D173-46EB-87F1-4DA69BAD34BB}"/>
              </a:ext>
            </a:extLst>
          </p:cNvPr>
          <p:cNvSpPr/>
          <p:nvPr/>
        </p:nvSpPr>
        <p:spPr>
          <a:xfrm>
            <a:off x="2609850" y="134744"/>
            <a:ext cx="6832445" cy="22843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>
                <a:cs typeface="Calibri"/>
              </a:rPr>
              <a:t/>
            </a:r>
            <a:br>
              <a:rPr lang="en-US">
                <a:cs typeface="Calibri"/>
              </a:rPr>
            </a:br>
            <a:r>
              <a:rPr lang="en-US" b="1" err="1">
                <a:cs typeface="Calibri"/>
              </a:rPr>
              <a:t>Huolta</a:t>
            </a:r>
            <a:r>
              <a:rPr lang="en-US" b="1">
                <a:cs typeface="Calibri"/>
              </a:rPr>
              <a:t> </a:t>
            </a:r>
            <a:r>
              <a:rPr lang="en-US" b="1" err="1">
                <a:cs typeface="Calibri"/>
              </a:rPr>
              <a:t>herättävä</a:t>
            </a:r>
            <a:r>
              <a:rPr lang="en-US" b="1">
                <a:cs typeface="Calibri"/>
              </a:rPr>
              <a:t> </a:t>
            </a:r>
            <a:r>
              <a:rPr lang="en-US" b="1" err="1">
                <a:cs typeface="Calibri"/>
              </a:rPr>
              <a:t>poissaolo</a:t>
            </a:r>
            <a:r>
              <a:rPr lang="en-US">
                <a:cs typeface="Calibri"/>
              </a:rPr>
              <a:t> </a:t>
            </a:r>
            <a:r>
              <a:rPr lang="en-US"/>
              <a:t/>
            </a:r>
            <a:br>
              <a:rPr lang="en-US"/>
            </a:br>
            <a:r>
              <a:rPr lang="en-US" sz="1200" i="1" err="1">
                <a:solidFill>
                  <a:schemeClr val="bg1"/>
                </a:solidFill>
                <a:ea typeface="+mn-lt"/>
                <a:cs typeface="+mn-lt"/>
              </a:rPr>
              <a:t>Poissaolo</a:t>
            </a:r>
            <a:r>
              <a:rPr lang="en-US" sz="1200" i="1">
                <a:solidFill>
                  <a:schemeClr val="bg1"/>
                </a:solidFill>
                <a:ea typeface="+mn-lt"/>
                <a:cs typeface="+mn-lt"/>
              </a:rPr>
              <a:t> on </a:t>
            </a:r>
            <a:r>
              <a:rPr lang="en-US" sz="1200" i="1" err="1">
                <a:solidFill>
                  <a:schemeClr val="bg1"/>
                </a:solidFill>
                <a:ea typeface="+mn-lt"/>
                <a:cs typeface="+mn-lt"/>
              </a:rPr>
              <a:t>luonteeltaan</a:t>
            </a:r>
            <a:r>
              <a:rPr lang="en-US" sz="1200" i="1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sz="1200" i="1" err="1">
                <a:solidFill>
                  <a:schemeClr val="bg1"/>
                </a:solidFill>
                <a:ea typeface="+mn-lt"/>
                <a:cs typeface="+mn-lt"/>
              </a:rPr>
              <a:t>toistuvaa</a:t>
            </a:r>
            <a:r>
              <a:rPr lang="en-US" sz="1200" i="1">
                <a:solidFill>
                  <a:schemeClr val="bg1"/>
                </a:solidFill>
                <a:ea typeface="+mn-lt"/>
                <a:cs typeface="+mn-lt"/>
              </a:rPr>
              <a:t>, </a:t>
            </a:r>
            <a:r>
              <a:rPr lang="en-US" sz="1200" i="1" err="1">
                <a:solidFill>
                  <a:schemeClr val="bg1"/>
                </a:solidFill>
                <a:ea typeface="+mn-lt"/>
                <a:cs typeface="+mn-lt"/>
              </a:rPr>
              <a:t>selvittämätöntä</a:t>
            </a:r>
            <a:r>
              <a:rPr lang="en-US" sz="1200" i="1">
                <a:solidFill>
                  <a:schemeClr val="bg1"/>
                </a:solidFill>
                <a:ea typeface="+mn-lt"/>
                <a:cs typeface="+mn-lt"/>
              </a:rPr>
              <a:t>, </a:t>
            </a:r>
            <a:r>
              <a:rPr lang="en-US" sz="1200" i="1" err="1">
                <a:solidFill>
                  <a:schemeClr val="bg1"/>
                </a:solidFill>
                <a:ea typeface="+mn-lt"/>
                <a:cs typeface="+mn-lt"/>
              </a:rPr>
              <a:t>luvatonta</a:t>
            </a:r>
            <a:r>
              <a:rPr lang="en-US" sz="1200" i="1">
                <a:solidFill>
                  <a:schemeClr val="bg1"/>
                </a:solidFill>
                <a:ea typeface="+mn-lt"/>
                <a:cs typeface="+mn-lt"/>
              </a:rPr>
              <a:t> ja/tai </a:t>
            </a:r>
            <a:r>
              <a:rPr lang="en-US" sz="1200" i="1" err="1">
                <a:solidFill>
                  <a:schemeClr val="bg1"/>
                </a:solidFill>
                <a:ea typeface="+mn-lt"/>
                <a:cs typeface="+mn-lt"/>
              </a:rPr>
              <a:t>syyt</a:t>
            </a:r>
            <a:r>
              <a:rPr lang="en-US" sz="1200" i="1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sz="1200" i="1" err="1">
                <a:solidFill>
                  <a:schemeClr val="bg1"/>
                </a:solidFill>
                <a:ea typeface="+mn-lt"/>
                <a:cs typeface="+mn-lt"/>
              </a:rPr>
              <a:t>epäselviä</a:t>
            </a:r>
            <a:r>
              <a:rPr lang="en-US" sz="1200" i="1">
                <a:solidFill>
                  <a:schemeClr val="bg1"/>
                </a:solidFill>
                <a:ea typeface="+mn-lt"/>
                <a:cs typeface="+mn-lt"/>
              </a:rPr>
              <a:t>. </a:t>
            </a:r>
            <a:endParaRPr lang="en-US" sz="1200" i="1">
              <a:solidFill>
                <a:schemeClr val="bg1"/>
              </a:solidFill>
              <a:cs typeface="Calibri"/>
            </a:endParaRPr>
          </a:p>
          <a:p>
            <a:pPr algn="ctr"/>
            <a:endParaRPr lang="en-US" sz="1200">
              <a:ea typeface="+mn-lt"/>
              <a:cs typeface="+mn-lt"/>
            </a:endParaRPr>
          </a:p>
          <a:p>
            <a:pPr algn="ctr"/>
            <a:r>
              <a:rPr lang="en-US" sz="1200" b="1">
                <a:ea typeface="+mn-lt"/>
                <a:cs typeface="+mn-lt"/>
              </a:rPr>
              <a:t>Poissaolojen </a:t>
            </a:r>
            <a:r>
              <a:rPr lang="en-US" sz="1200" b="1" err="1">
                <a:ea typeface="+mn-lt"/>
                <a:cs typeface="+mn-lt"/>
              </a:rPr>
              <a:t>seuranta</a:t>
            </a:r>
            <a:r>
              <a:rPr lang="en-US" sz="1200" b="1">
                <a:ea typeface="+mn-lt"/>
                <a:cs typeface="+mn-lt"/>
              </a:rPr>
              <a:t>:</a:t>
            </a:r>
            <a:r>
              <a:rPr lang="en-US" sz="1200">
                <a:ea typeface="+mn-lt"/>
                <a:cs typeface="+mn-lt"/>
              </a:rPr>
              <a:t> </a:t>
            </a:r>
            <a:r>
              <a:rPr lang="en-US" sz="1200" err="1">
                <a:ea typeface="+mn-lt"/>
                <a:cs typeface="+mn-lt"/>
              </a:rPr>
              <a:t>ensisijaisesti</a:t>
            </a:r>
            <a:r>
              <a:rPr lang="en-US" sz="1200">
                <a:ea typeface="+mn-lt"/>
                <a:cs typeface="+mn-lt"/>
              </a:rPr>
              <a:t> </a:t>
            </a:r>
            <a:r>
              <a:rPr lang="en-US" sz="1200" err="1">
                <a:ea typeface="+mn-lt"/>
                <a:cs typeface="+mn-lt"/>
              </a:rPr>
              <a:t>poissaolojen</a:t>
            </a:r>
            <a:r>
              <a:rPr lang="en-US" sz="1200">
                <a:ea typeface="+mn-lt"/>
                <a:cs typeface="+mn-lt"/>
              </a:rPr>
              <a:t> </a:t>
            </a:r>
            <a:r>
              <a:rPr lang="en-US" sz="1200" err="1">
                <a:ea typeface="+mn-lt"/>
                <a:cs typeface="+mn-lt"/>
              </a:rPr>
              <a:t>seurannasta</a:t>
            </a:r>
            <a:r>
              <a:rPr lang="en-US" sz="1200">
                <a:ea typeface="+mn-lt"/>
                <a:cs typeface="+mn-lt"/>
              </a:rPr>
              <a:t> </a:t>
            </a:r>
            <a:r>
              <a:rPr lang="en-US" sz="1200" err="1">
                <a:ea typeface="+mn-lt"/>
                <a:cs typeface="+mn-lt"/>
              </a:rPr>
              <a:t>vastaa</a:t>
            </a:r>
            <a:r>
              <a:rPr lang="en-US" sz="1200">
                <a:ea typeface="+mn-lt"/>
                <a:cs typeface="+mn-lt"/>
              </a:rPr>
              <a:t> luokanvalvoja. </a:t>
            </a:r>
            <a:br>
              <a:rPr lang="en-US" sz="1200">
                <a:ea typeface="+mn-lt"/>
                <a:cs typeface="+mn-lt"/>
              </a:rPr>
            </a:br>
            <a:r>
              <a:rPr lang="en-US" sz="1200">
                <a:ea typeface="+mn-lt"/>
                <a:cs typeface="+mn-lt"/>
              </a:rPr>
              <a:t/>
            </a:r>
            <a:br>
              <a:rPr lang="en-US" sz="1200">
                <a:ea typeface="+mn-lt"/>
                <a:cs typeface="+mn-lt"/>
              </a:rPr>
            </a:br>
            <a:r>
              <a:rPr lang="en-US" sz="1200" err="1">
                <a:ea typeface="+mn-lt"/>
                <a:cs typeface="+mn-lt"/>
              </a:rPr>
              <a:t>Jokaisen</a:t>
            </a:r>
            <a:r>
              <a:rPr lang="en-US" sz="1200">
                <a:ea typeface="+mn-lt"/>
                <a:cs typeface="+mn-lt"/>
              </a:rPr>
              <a:t> </a:t>
            </a:r>
            <a:r>
              <a:rPr lang="en-US" sz="1200" err="1">
                <a:ea typeface="+mn-lt"/>
                <a:cs typeface="+mn-lt"/>
              </a:rPr>
              <a:t>opettajan</a:t>
            </a:r>
            <a:r>
              <a:rPr lang="en-US" sz="1200">
                <a:ea typeface="+mn-lt"/>
                <a:cs typeface="+mn-lt"/>
              </a:rPr>
              <a:t> </a:t>
            </a:r>
            <a:r>
              <a:rPr lang="en-US" sz="1200" err="1">
                <a:ea typeface="+mn-lt"/>
                <a:cs typeface="+mn-lt"/>
              </a:rPr>
              <a:t>velvollisuus</a:t>
            </a:r>
            <a:r>
              <a:rPr lang="en-US" sz="1200">
                <a:ea typeface="+mn-lt"/>
                <a:cs typeface="+mn-lt"/>
              </a:rPr>
              <a:t> on </a:t>
            </a:r>
            <a:r>
              <a:rPr lang="en-US" sz="1200" err="1">
                <a:ea typeface="+mn-lt"/>
                <a:cs typeface="+mn-lt"/>
              </a:rPr>
              <a:t>puuttua</a:t>
            </a:r>
            <a:r>
              <a:rPr lang="en-US" sz="1200">
                <a:ea typeface="+mn-lt"/>
                <a:cs typeface="+mn-lt"/>
              </a:rPr>
              <a:t> </a:t>
            </a:r>
            <a:r>
              <a:rPr lang="en-US" sz="1200" err="1">
                <a:ea typeface="+mn-lt"/>
                <a:cs typeface="+mn-lt"/>
              </a:rPr>
              <a:t>poissaoloihin</a:t>
            </a:r>
            <a:r>
              <a:rPr lang="en-US" sz="1200">
                <a:ea typeface="+mn-lt"/>
                <a:cs typeface="+mn-lt"/>
              </a:rPr>
              <a:t> ja </a:t>
            </a:r>
            <a:r>
              <a:rPr lang="en-US" sz="1200" err="1">
                <a:ea typeface="+mn-lt"/>
                <a:cs typeface="+mn-lt"/>
              </a:rPr>
              <a:t>välittää</a:t>
            </a:r>
            <a:r>
              <a:rPr lang="en-US" sz="1200">
                <a:ea typeface="+mn-lt"/>
                <a:cs typeface="+mn-lt"/>
              </a:rPr>
              <a:t> </a:t>
            </a:r>
            <a:r>
              <a:rPr lang="en-US" sz="1200" err="1">
                <a:ea typeface="+mn-lt"/>
                <a:cs typeface="+mn-lt"/>
              </a:rPr>
              <a:t>niistä</a:t>
            </a:r>
            <a:r>
              <a:rPr lang="en-US" sz="1200">
                <a:ea typeface="+mn-lt"/>
                <a:cs typeface="+mn-lt"/>
              </a:rPr>
              <a:t> </a:t>
            </a:r>
            <a:r>
              <a:rPr lang="en-US" sz="1200" err="1">
                <a:ea typeface="+mn-lt"/>
                <a:cs typeface="+mn-lt"/>
              </a:rPr>
              <a:t>tieto</a:t>
            </a:r>
            <a:r>
              <a:rPr lang="en-US" sz="1200">
                <a:ea typeface="+mn-lt"/>
                <a:cs typeface="+mn-lt"/>
              </a:rPr>
              <a:t> </a:t>
            </a:r>
            <a:r>
              <a:rPr lang="en-US" sz="1200" err="1">
                <a:ea typeface="+mn-lt"/>
                <a:cs typeface="+mn-lt"/>
              </a:rPr>
              <a:t>luokavalvojalle</a:t>
            </a:r>
            <a:r>
              <a:rPr lang="en-US" sz="1200">
                <a:ea typeface="+mn-lt"/>
                <a:cs typeface="+mn-lt"/>
              </a:rPr>
              <a:t>/-</a:t>
            </a:r>
            <a:r>
              <a:rPr lang="en-US" sz="1200" err="1">
                <a:ea typeface="+mn-lt"/>
                <a:cs typeface="+mn-lt"/>
              </a:rPr>
              <a:t>opettajalle</a:t>
            </a:r>
            <a:r>
              <a:rPr lang="en-US" sz="1200">
                <a:ea typeface="+mn-lt"/>
                <a:cs typeface="+mn-lt"/>
              </a:rPr>
              <a:t>: </a:t>
            </a:r>
            <a:br>
              <a:rPr lang="en-US" sz="1200">
                <a:ea typeface="+mn-lt"/>
                <a:cs typeface="+mn-lt"/>
              </a:rPr>
            </a:br>
            <a:r>
              <a:rPr lang="en-US" sz="1200" err="1">
                <a:ea typeface="+mn-lt"/>
                <a:cs typeface="+mn-lt"/>
              </a:rPr>
              <a:t>Esim</a:t>
            </a:r>
            <a:r>
              <a:rPr lang="en-US" sz="1200">
                <a:ea typeface="+mn-lt"/>
                <a:cs typeface="+mn-lt"/>
              </a:rPr>
              <a:t>: "Oppilas x </a:t>
            </a:r>
            <a:r>
              <a:rPr lang="en-US" sz="1200" err="1">
                <a:ea typeface="+mn-lt"/>
                <a:cs typeface="+mn-lt"/>
              </a:rPr>
              <a:t>ei</a:t>
            </a:r>
            <a:r>
              <a:rPr lang="en-US" sz="1200">
                <a:ea typeface="+mn-lt"/>
                <a:cs typeface="+mn-lt"/>
              </a:rPr>
              <a:t> ole </a:t>
            </a:r>
            <a:r>
              <a:rPr lang="en-US" sz="1200" err="1">
                <a:ea typeface="+mn-lt"/>
                <a:cs typeface="+mn-lt"/>
              </a:rPr>
              <a:t>ollut</a:t>
            </a:r>
            <a:r>
              <a:rPr lang="en-US" sz="1200">
                <a:ea typeface="+mn-lt"/>
                <a:cs typeface="+mn-lt"/>
              </a:rPr>
              <a:t> </a:t>
            </a:r>
            <a:r>
              <a:rPr lang="en-US" sz="1200" err="1">
                <a:ea typeface="+mn-lt"/>
                <a:cs typeface="+mn-lt"/>
              </a:rPr>
              <a:t>minun</a:t>
            </a:r>
            <a:r>
              <a:rPr lang="en-US" sz="1200">
                <a:ea typeface="+mn-lt"/>
                <a:cs typeface="+mn-lt"/>
              </a:rPr>
              <a:t> </a:t>
            </a:r>
            <a:r>
              <a:rPr lang="en-US" sz="1200" err="1">
                <a:ea typeface="+mn-lt"/>
                <a:cs typeface="+mn-lt"/>
              </a:rPr>
              <a:t>tunneillani</a:t>
            </a:r>
            <a:r>
              <a:rPr lang="en-US" sz="1200">
                <a:ea typeface="+mn-lt"/>
                <a:cs typeface="+mn-lt"/>
              </a:rPr>
              <a:t> </a:t>
            </a:r>
            <a:r>
              <a:rPr lang="en-US" sz="1200" err="1">
                <a:ea typeface="+mn-lt"/>
                <a:cs typeface="+mn-lt"/>
              </a:rPr>
              <a:t>pitkään</a:t>
            </a:r>
            <a:r>
              <a:rPr lang="en-US" sz="1200">
                <a:ea typeface="+mn-lt"/>
                <a:cs typeface="+mn-lt"/>
              </a:rPr>
              <a:t> </a:t>
            </a:r>
            <a:r>
              <a:rPr lang="en-US" sz="1200" err="1">
                <a:ea typeface="+mn-lt"/>
                <a:cs typeface="+mn-lt"/>
              </a:rPr>
              <a:t>aikaan</a:t>
            </a:r>
            <a:r>
              <a:rPr lang="en-US" sz="1200">
                <a:ea typeface="+mn-lt"/>
                <a:cs typeface="+mn-lt"/>
              </a:rPr>
              <a:t>."</a:t>
            </a:r>
            <a:br>
              <a:rPr lang="en-US" sz="1200">
                <a:ea typeface="+mn-lt"/>
                <a:cs typeface="+mn-lt"/>
              </a:rPr>
            </a:br>
            <a:r>
              <a:rPr lang="en-US" sz="1200">
                <a:ea typeface="+mn-lt"/>
                <a:cs typeface="+mn-lt"/>
              </a:rPr>
              <a:t>Poissaoloja </a:t>
            </a:r>
            <a:r>
              <a:rPr lang="en-US" sz="1200" err="1">
                <a:ea typeface="+mn-lt"/>
                <a:cs typeface="+mn-lt"/>
              </a:rPr>
              <a:t>tarkastellaan</a:t>
            </a:r>
            <a:r>
              <a:rPr lang="en-US" sz="1200">
                <a:ea typeface="+mn-lt"/>
                <a:cs typeface="+mn-lt"/>
              </a:rPr>
              <a:t> viikottain luokanvalvojan/-opettajan </a:t>
            </a:r>
            <a:r>
              <a:rPr lang="en-US" sz="1200" err="1">
                <a:ea typeface="+mn-lt"/>
                <a:cs typeface="+mn-lt"/>
              </a:rPr>
              <a:t>toimesta</a:t>
            </a:r>
            <a:r>
              <a:rPr lang="en-US" sz="1200">
                <a:ea typeface="+mn-lt"/>
                <a:cs typeface="+mn-lt"/>
              </a:rPr>
              <a:t>.</a:t>
            </a:r>
            <a:br>
              <a:rPr lang="en-US" sz="1200">
                <a:ea typeface="+mn-lt"/>
                <a:cs typeface="+mn-lt"/>
              </a:rPr>
            </a:br>
            <a:r>
              <a:rPr lang="en-US" sz="1200" err="1">
                <a:ea typeface="+mn-lt"/>
                <a:cs typeface="+mn-lt"/>
              </a:rPr>
              <a:t>Opettaja</a:t>
            </a:r>
            <a:r>
              <a:rPr lang="en-US" sz="1200">
                <a:ea typeface="+mn-lt"/>
                <a:cs typeface="+mn-lt"/>
              </a:rPr>
              <a:t> </a:t>
            </a:r>
            <a:r>
              <a:rPr lang="en-US" sz="1200" err="1">
                <a:ea typeface="+mn-lt"/>
                <a:cs typeface="+mn-lt"/>
              </a:rPr>
              <a:t>voi</a:t>
            </a:r>
            <a:r>
              <a:rPr lang="en-US" sz="1200">
                <a:ea typeface="+mn-lt"/>
                <a:cs typeface="+mn-lt"/>
              </a:rPr>
              <a:t> </a:t>
            </a:r>
            <a:r>
              <a:rPr lang="en-US" sz="1200" err="1">
                <a:ea typeface="+mn-lt"/>
                <a:cs typeface="+mn-lt"/>
              </a:rPr>
              <a:t>konsultoida</a:t>
            </a:r>
            <a:r>
              <a:rPr lang="en-US" sz="1200">
                <a:ea typeface="+mn-lt"/>
                <a:cs typeface="+mn-lt"/>
              </a:rPr>
              <a:t> </a:t>
            </a:r>
            <a:r>
              <a:rPr lang="en-US" sz="1200" err="1">
                <a:ea typeface="+mn-lt"/>
                <a:cs typeface="+mn-lt"/>
              </a:rPr>
              <a:t>asiassa</a:t>
            </a:r>
            <a:r>
              <a:rPr lang="en-US" sz="1200">
                <a:ea typeface="+mn-lt"/>
                <a:cs typeface="+mn-lt"/>
              </a:rPr>
              <a:t> </a:t>
            </a:r>
            <a:r>
              <a:rPr lang="en-US" sz="1200" err="1">
                <a:ea typeface="+mn-lt"/>
                <a:cs typeface="+mn-lt"/>
              </a:rPr>
              <a:t>oppilashuoltoa</a:t>
            </a:r>
            <a:r>
              <a:rPr lang="en-US" sz="1200">
                <a:ea typeface="+mn-lt"/>
                <a:cs typeface="+mn-lt"/>
              </a:rPr>
              <a:t> </a:t>
            </a:r>
            <a:r>
              <a:rPr lang="en-US" sz="1200" err="1">
                <a:ea typeface="+mn-lt"/>
                <a:cs typeface="+mn-lt"/>
              </a:rPr>
              <a:t>nimettömästi</a:t>
            </a:r>
            <a:r>
              <a:rPr lang="en-US" sz="1200">
                <a:ea typeface="+mn-lt"/>
                <a:cs typeface="+mn-lt"/>
              </a:rPr>
              <a:t> tai </a:t>
            </a:r>
            <a:r>
              <a:rPr lang="en-US" sz="1200" err="1">
                <a:ea typeface="+mn-lt"/>
                <a:cs typeface="+mn-lt"/>
              </a:rPr>
              <a:t>oppilaan</a:t>
            </a:r>
            <a:r>
              <a:rPr lang="en-US" sz="1200">
                <a:ea typeface="+mn-lt"/>
                <a:cs typeface="+mn-lt"/>
              </a:rPr>
              <a:t> </a:t>
            </a:r>
            <a:r>
              <a:rPr lang="en-US" sz="1200" err="1">
                <a:ea typeface="+mn-lt"/>
                <a:cs typeface="+mn-lt"/>
              </a:rPr>
              <a:t>nimellä</a:t>
            </a:r>
            <a:r>
              <a:rPr lang="en-US" sz="1200">
                <a:ea typeface="+mn-lt"/>
                <a:cs typeface="+mn-lt"/>
              </a:rPr>
              <a:t> </a:t>
            </a:r>
            <a:r>
              <a:rPr lang="en-US" sz="1200" err="1">
                <a:ea typeface="+mn-lt"/>
                <a:cs typeface="+mn-lt"/>
              </a:rPr>
              <a:t>luvan</a:t>
            </a:r>
            <a:r>
              <a:rPr lang="en-US" sz="1200">
                <a:ea typeface="+mn-lt"/>
                <a:cs typeface="+mn-lt"/>
              </a:rPr>
              <a:t> </a:t>
            </a:r>
            <a:r>
              <a:rPr lang="en-US" sz="1200" err="1">
                <a:ea typeface="+mn-lt"/>
                <a:cs typeface="+mn-lt"/>
              </a:rPr>
              <a:t>kanssa</a:t>
            </a:r>
            <a:r>
              <a:rPr lang="en-US" sz="1200">
                <a:ea typeface="+mn-lt"/>
                <a:cs typeface="+mn-lt"/>
              </a:rPr>
              <a:t>.</a:t>
            </a:r>
            <a:br>
              <a:rPr lang="en-US" sz="1200">
                <a:ea typeface="+mn-lt"/>
                <a:cs typeface="+mn-lt"/>
              </a:rPr>
            </a:br>
            <a:r>
              <a:rPr lang="en-US" sz="1200">
                <a:ea typeface="+mn-lt"/>
                <a:cs typeface="+mn-lt"/>
              </a:rPr>
              <a:t> </a:t>
            </a:r>
            <a:endParaRPr lang="en-US">
              <a:cs typeface="Calibri" panose="020F0502020204030204"/>
            </a:endParaRPr>
          </a:p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EE4CCDA6-8F0A-44EF-8435-AA48F5998B4A}"/>
              </a:ext>
            </a:extLst>
          </p:cNvPr>
          <p:cNvSpPr/>
          <p:nvPr/>
        </p:nvSpPr>
        <p:spPr>
          <a:xfrm>
            <a:off x="438150" y="3019425"/>
            <a:ext cx="5229225" cy="2098674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b="1">
                <a:solidFill>
                  <a:schemeClr val="tx1"/>
                </a:solidFill>
                <a:cs typeface="Calibri"/>
              </a:rPr>
              <a:t>15 h – </a:t>
            </a:r>
            <a:r>
              <a:rPr lang="en-US" sz="1200" b="1" err="1">
                <a:solidFill>
                  <a:schemeClr val="tx1"/>
                </a:solidFill>
                <a:cs typeface="Calibri"/>
              </a:rPr>
              <a:t>sairaspoissaolot</a:t>
            </a:r>
            <a:r>
              <a:rPr lang="en-US" sz="1200">
                <a:cs typeface="Calibri"/>
              </a:rPr>
              <a:t/>
            </a:r>
            <a:br>
              <a:rPr lang="en-US" sz="1200">
                <a:cs typeface="Calibri"/>
              </a:rPr>
            </a:br>
            <a:r>
              <a:rPr lang="en-US" sz="1200" err="1">
                <a:solidFill>
                  <a:schemeClr val="tx1"/>
                </a:solidFill>
                <a:cs typeface="Calibri"/>
              </a:rPr>
              <a:t>Toistuva</a:t>
            </a:r>
            <a:r>
              <a:rPr lang="en-US" sz="1200">
                <a:solidFill>
                  <a:schemeClr val="tx1"/>
                </a:solidFill>
                <a:cs typeface="Calibri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/>
              </a:rPr>
              <a:t>huolta</a:t>
            </a:r>
            <a:r>
              <a:rPr lang="en-US" sz="1200">
                <a:solidFill>
                  <a:schemeClr val="tx1"/>
                </a:solidFill>
                <a:cs typeface="Calibri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/>
              </a:rPr>
              <a:t>herättävä</a:t>
            </a:r>
            <a:r>
              <a:rPr lang="en-US" sz="1200">
                <a:solidFill>
                  <a:schemeClr val="tx1"/>
                </a:solidFill>
                <a:cs typeface="Calibri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/>
              </a:rPr>
              <a:t>sairaspoissaolo</a:t>
            </a:r>
            <a:r>
              <a:rPr lang="en-US" sz="1200">
                <a:solidFill>
                  <a:schemeClr val="tx1"/>
                </a:solidFill>
                <a:cs typeface="Calibri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/>
              </a:rPr>
              <a:t>yli</a:t>
            </a:r>
            <a:r>
              <a:rPr lang="en-US" sz="1200">
                <a:solidFill>
                  <a:schemeClr val="tx1"/>
                </a:solidFill>
                <a:cs typeface="Calibri"/>
              </a:rPr>
              <a:t> 15 h</a:t>
            </a:r>
            <a:r>
              <a:rPr lang="en-US" sz="1200">
                <a:cs typeface="Calibri"/>
              </a:rPr>
              <a:t/>
            </a:r>
            <a:br>
              <a:rPr lang="en-US" sz="1200">
                <a:cs typeface="Calibri"/>
              </a:rPr>
            </a:br>
            <a:r>
              <a:rPr lang="en-US" sz="1200" err="1">
                <a:solidFill>
                  <a:schemeClr val="tx1"/>
                </a:solidFill>
                <a:cs typeface="Calibri"/>
              </a:rPr>
              <a:t>Esim</a:t>
            </a:r>
            <a:r>
              <a:rPr lang="en-US" sz="1200">
                <a:solidFill>
                  <a:schemeClr val="tx1"/>
                </a:solidFill>
                <a:cs typeface="Calibri"/>
              </a:rPr>
              <a:t>. </a:t>
            </a:r>
            <a:r>
              <a:rPr lang="en-US" sz="1200" err="1">
                <a:solidFill>
                  <a:schemeClr val="tx1"/>
                </a:solidFill>
                <a:cs typeface="Calibri"/>
              </a:rPr>
              <a:t>Pääkipu</a:t>
            </a:r>
            <a:r>
              <a:rPr lang="en-US" sz="1200">
                <a:solidFill>
                  <a:schemeClr val="tx1"/>
                </a:solidFill>
                <a:cs typeface="Calibri"/>
              </a:rPr>
              <a:t>, </a:t>
            </a:r>
            <a:r>
              <a:rPr lang="en-US" sz="1200" err="1">
                <a:solidFill>
                  <a:schemeClr val="tx1"/>
                </a:solidFill>
                <a:cs typeface="Calibri"/>
              </a:rPr>
              <a:t>vatsakipu</a:t>
            </a:r>
            <a:r>
              <a:rPr lang="en-US" sz="1200">
                <a:solidFill>
                  <a:schemeClr val="tx1"/>
                </a:solidFill>
                <a:cs typeface="Calibri"/>
              </a:rPr>
              <a:t>, </a:t>
            </a:r>
            <a:r>
              <a:rPr lang="en-US" sz="1200" err="1">
                <a:solidFill>
                  <a:schemeClr val="tx1"/>
                </a:solidFill>
                <a:cs typeface="Calibri"/>
              </a:rPr>
              <a:t>kuumeilu</a:t>
            </a:r>
            <a:r>
              <a:rPr lang="en-US" sz="1200">
                <a:solidFill>
                  <a:schemeClr val="tx1"/>
                </a:solidFill>
                <a:cs typeface="Calibri"/>
              </a:rPr>
              <a:t>, </a:t>
            </a:r>
            <a:r>
              <a:rPr lang="en-US" sz="1200" err="1">
                <a:solidFill>
                  <a:schemeClr val="tx1"/>
                </a:solidFill>
                <a:cs typeface="Calibri"/>
              </a:rPr>
              <a:t>huono</a:t>
            </a:r>
            <a:r>
              <a:rPr lang="en-US" sz="1200">
                <a:solidFill>
                  <a:schemeClr val="tx1"/>
                </a:solidFill>
                <a:cs typeface="Calibri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/>
              </a:rPr>
              <a:t>olo</a:t>
            </a:r>
            <a:r>
              <a:rPr lang="en-US" sz="1200">
                <a:solidFill>
                  <a:schemeClr val="tx1"/>
                </a:solidFill>
                <a:cs typeface="Calibri"/>
              </a:rPr>
              <a:t>. </a:t>
            </a:r>
            <a:r>
              <a:rPr lang="en-US" sz="1200" err="1">
                <a:solidFill>
                  <a:schemeClr val="tx1"/>
                </a:solidFill>
                <a:cs typeface="Calibri"/>
              </a:rPr>
              <a:t>Huoltaja</a:t>
            </a:r>
            <a:r>
              <a:rPr lang="en-US" sz="1200">
                <a:solidFill>
                  <a:schemeClr val="tx1"/>
                </a:solidFill>
                <a:cs typeface="Calibri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/>
              </a:rPr>
              <a:t>toistuvasti</a:t>
            </a:r>
            <a:r>
              <a:rPr lang="en-US" sz="1200">
                <a:solidFill>
                  <a:schemeClr val="tx1"/>
                </a:solidFill>
                <a:cs typeface="Calibri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/>
              </a:rPr>
              <a:t>hyväksyy</a:t>
            </a:r>
            <a:r>
              <a:rPr lang="en-US" sz="1200">
                <a:solidFill>
                  <a:schemeClr val="tx1"/>
                </a:solidFill>
                <a:cs typeface="Calibri"/>
              </a:rPr>
              <a:t>, </a:t>
            </a:r>
            <a:r>
              <a:rPr lang="en-US" sz="1200" err="1">
                <a:solidFill>
                  <a:schemeClr val="tx1"/>
                </a:solidFill>
                <a:cs typeface="Calibri"/>
              </a:rPr>
              <a:t>mutta</a:t>
            </a:r>
            <a:r>
              <a:rPr lang="en-US" sz="1200">
                <a:solidFill>
                  <a:schemeClr val="tx1"/>
                </a:solidFill>
                <a:cs typeface="Calibri"/>
              </a:rPr>
              <a:t> </a:t>
            </a:r>
            <a:r>
              <a:rPr lang="en-US" sz="1200" err="1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poissaolojen</a:t>
            </a:r>
            <a:r>
              <a:rPr lang="en-US" sz="1200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syynä</a:t>
            </a:r>
            <a:r>
              <a:rPr lang="en-US" sz="1200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oleva</a:t>
            </a:r>
            <a:r>
              <a:rPr lang="en-US" sz="1200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sairaus</a:t>
            </a:r>
            <a:r>
              <a:rPr lang="en-US" sz="1200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ei</a:t>
            </a:r>
            <a:r>
              <a:rPr lang="en-US" sz="1200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 ole </a:t>
            </a:r>
            <a:r>
              <a:rPr lang="en-US" sz="1200" err="1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selkeä</a:t>
            </a:r>
            <a:r>
              <a:rPr lang="en-US" sz="1200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 ja </a:t>
            </a:r>
            <a:r>
              <a:rPr lang="en-US" sz="1200" err="1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poissaolo</a:t>
            </a:r>
            <a:r>
              <a:rPr lang="en-US" sz="1200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jatkuu</a:t>
            </a:r>
            <a:r>
              <a:rPr lang="en-US" sz="1200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pitkään</a:t>
            </a:r>
            <a:r>
              <a:rPr lang="en-US" sz="1200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ilman</a:t>
            </a:r>
            <a:r>
              <a:rPr lang="en-US" sz="1200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lääkärin</a:t>
            </a:r>
            <a:r>
              <a:rPr lang="en-US" sz="1200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 tai </a:t>
            </a:r>
            <a:r>
              <a:rPr lang="en-US" sz="1200" err="1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hoitavan</a:t>
            </a:r>
            <a:r>
              <a:rPr lang="en-US" sz="1200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tahon</a:t>
            </a:r>
            <a:r>
              <a:rPr lang="en-US" sz="1200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lausuntoja</a:t>
            </a:r>
            <a:r>
              <a:rPr lang="en-US" sz="1200">
                <a:solidFill>
                  <a:schemeClr val="tx1">
                    <a:lumMod val="95000"/>
                    <a:lumOff val="5000"/>
                  </a:schemeClr>
                </a:solidFill>
                <a:cs typeface="Calibri"/>
              </a:rPr>
              <a:t>. </a:t>
            </a:r>
            <a:r>
              <a:rPr lang="en-US" sz="1200">
                <a:cs typeface="Calibri"/>
              </a:rPr>
              <a:t/>
            </a:r>
            <a:br>
              <a:rPr lang="en-US" sz="1200">
                <a:cs typeface="Calibri"/>
              </a:rPr>
            </a:br>
            <a:r>
              <a:rPr lang="en-US" sz="1200" b="1" err="1">
                <a:solidFill>
                  <a:schemeClr val="tx1"/>
                </a:solidFill>
                <a:cs typeface="Calibri"/>
              </a:rPr>
              <a:t>Aineopettaja</a:t>
            </a:r>
            <a:r>
              <a:rPr lang="en-US" sz="1200" b="1">
                <a:solidFill>
                  <a:schemeClr val="tx1"/>
                </a:solidFill>
                <a:cs typeface="Calibri"/>
              </a:rPr>
              <a:t>, </a:t>
            </a:r>
            <a:r>
              <a:rPr lang="en-US" sz="1200" b="1" err="1">
                <a:solidFill>
                  <a:schemeClr val="tx1"/>
                </a:solidFill>
                <a:cs typeface="Calibri"/>
              </a:rPr>
              <a:t>luokanvalvoja</a:t>
            </a:r>
            <a:r>
              <a:rPr lang="en-US" sz="1200" b="1">
                <a:solidFill>
                  <a:schemeClr val="tx1"/>
                </a:solidFill>
                <a:cs typeface="Calibri"/>
              </a:rPr>
              <a:t>/-</a:t>
            </a:r>
            <a:r>
              <a:rPr lang="en-US" sz="1200" b="1" err="1">
                <a:solidFill>
                  <a:schemeClr val="tx1"/>
                </a:solidFill>
                <a:cs typeface="Calibri"/>
              </a:rPr>
              <a:t>opettaja</a:t>
            </a:r>
            <a:r>
              <a:rPr lang="en-US" sz="1200" b="1">
                <a:solidFill>
                  <a:schemeClr val="tx1"/>
                </a:solidFill>
                <a:cs typeface="Calibri"/>
              </a:rPr>
              <a:t>:</a:t>
            </a:r>
            <a:r>
              <a:rPr lang="en-US" sz="1200">
                <a:solidFill>
                  <a:schemeClr val="tx1"/>
                </a:solidFill>
                <a:cs typeface="Calibri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/>
              </a:rPr>
              <a:t>keskustelu</a:t>
            </a:r>
            <a:r>
              <a:rPr lang="en-US" sz="1200">
                <a:solidFill>
                  <a:schemeClr val="tx1"/>
                </a:solidFill>
                <a:cs typeface="Calibri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/>
              </a:rPr>
              <a:t>oppilaan</a:t>
            </a:r>
            <a:r>
              <a:rPr lang="en-US" sz="1200">
                <a:solidFill>
                  <a:schemeClr val="tx1"/>
                </a:solidFill>
                <a:cs typeface="Calibri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/>
              </a:rPr>
              <a:t>kanssa</a:t>
            </a:r>
            <a:r>
              <a:rPr lang="en-US" sz="1200">
                <a:solidFill>
                  <a:schemeClr val="tx1"/>
                </a:solidFill>
                <a:cs typeface="Calibri"/>
              </a:rPr>
              <a:t> ja </a:t>
            </a:r>
            <a:r>
              <a:rPr lang="en-US" sz="1200" err="1">
                <a:solidFill>
                  <a:schemeClr val="tx1"/>
                </a:solidFill>
                <a:cs typeface="Calibri"/>
              </a:rPr>
              <a:t>ohjaus</a:t>
            </a:r>
            <a:r>
              <a:rPr lang="en-US" sz="1200">
                <a:solidFill>
                  <a:schemeClr val="tx1"/>
                </a:solidFill>
                <a:cs typeface="Calibri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/>
              </a:rPr>
              <a:t>tarvittaessa</a:t>
            </a:r>
            <a:r>
              <a:rPr lang="en-US" sz="1200">
                <a:solidFill>
                  <a:schemeClr val="tx1"/>
                </a:solidFill>
                <a:cs typeface="Calibri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/>
              </a:rPr>
              <a:t>kouluterveydenhoitajalle</a:t>
            </a:r>
            <a:r>
              <a:rPr lang="en-US" sz="1200">
                <a:solidFill>
                  <a:schemeClr val="tx1"/>
                </a:solidFill>
                <a:cs typeface="Calibri"/>
              </a:rPr>
              <a:t>. Tieto </a:t>
            </a:r>
            <a:r>
              <a:rPr lang="en-US" sz="1200" err="1">
                <a:solidFill>
                  <a:schemeClr val="tx1"/>
                </a:solidFill>
                <a:cs typeface="Calibri"/>
              </a:rPr>
              <a:t>luokanvalvojalle</a:t>
            </a:r>
            <a:r>
              <a:rPr lang="en-US" sz="1200">
                <a:solidFill>
                  <a:schemeClr val="tx1"/>
                </a:solidFill>
                <a:cs typeface="Calibri"/>
              </a:rPr>
              <a:t> ja </a:t>
            </a:r>
            <a:r>
              <a:rPr lang="en-US" sz="1200" err="1">
                <a:solidFill>
                  <a:schemeClr val="tx1"/>
                </a:solidFill>
                <a:cs typeface="Calibri"/>
              </a:rPr>
              <a:t>kotiin</a:t>
            </a:r>
            <a:r>
              <a:rPr lang="en-US" sz="1200">
                <a:solidFill>
                  <a:schemeClr val="tx1"/>
                </a:solidFill>
                <a:cs typeface="Calibri"/>
              </a:rPr>
              <a:t>.</a:t>
            </a:r>
            <a:r>
              <a:rPr lang="en-US" sz="1200">
                <a:cs typeface="Calibri"/>
              </a:rPr>
              <a:t/>
            </a:r>
            <a:br>
              <a:rPr lang="en-US" sz="1200">
                <a:cs typeface="Calibri"/>
              </a:rPr>
            </a:br>
            <a:r>
              <a:rPr lang="en-US" sz="1200" b="1" err="1">
                <a:solidFill>
                  <a:schemeClr val="tx1"/>
                </a:solidFill>
                <a:cs typeface="Calibri"/>
              </a:rPr>
              <a:t>Kouluterveydenhoitaja</a:t>
            </a:r>
            <a:r>
              <a:rPr lang="en-US" sz="1200" b="1">
                <a:solidFill>
                  <a:schemeClr val="tx1"/>
                </a:solidFill>
                <a:cs typeface="Calibri"/>
              </a:rPr>
              <a:t>:</a:t>
            </a:r>
            <a:r>
              <a:rPr lang="en-US" sz="1200">
                <a:solidFill>
                  <a:schemeClr val="tx1"/>
                </a:solidFill>
                <a:cs typeface="Calibri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/>
              </a:rPr>
              <a:t>alustava</a:t>
            </a:r>
            <a:r>
              <a:rPr lang="en-US" sz="1200">
                <a:solidFill>
                  <a:schemeClr val="tx1"/>
                </a:solidFill>
                <a:cs typeface="Calibri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/>
              </a:rPr>
              <a:t>arviointi</a:t>
            </a:r>
            <a:r>
              <a:rPr lang="en-US" sz="1200">
                <a:solidFill>
                  <a:schemeClr val="tx1"/>
                </a:solidFill>
                <a:cs typeface="Calibri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/>
              </a:rPr>
              <a:t>poissaolojen</a:t>
            </a:r>
            <a:r>
              <a:rPr lang="en-US" sz="1200">
                <a:solidFill>
                  <a:schemeClr val="tx1"/>
                </a:solidFill>
                <a:cs typeface="Calibri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/>
              </a:rPr>
              <a:t>syistä</a:t>
            </a:r>
            <a:r>
              <a:rPr lang="en-US" sz="1200">
                <a:solidFill>
                  <a:schemeClr val="tx1"/>
                </a:solidFill>
                <a:cs typeface="Calibri"/>
              </a:rPr>
              <a:t> ja </a:t>
            </a:r>
            <a:r>
              <a:rPr lang="en-US" sz="1200" err="1">
                <a:solidFill>
                  <a:schemeClr val="tx1"/>
                </a:solidFill>
                <a:cs typeface="Calibri"/>
              </a:rPr>
              <a:t>yhteys</a:t>
            </a:r>
            <a:r>
              <a:rPr lang="en-US" sz="1200">
                <a:solidFill>
                  <a:schemeClr val="tx1"/>
                </a:solidFill>
                <a:cs typeface="Calibri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/>
              </a:rPr>
              <a:t>kotiin</a:t>
            </a:r>
            <a:r>
              <a:rPr lang="en-US" sz="1200">
                <a:solidFill>
                  <a:schemeClr val="tx1"/>
                </a:solidFill>
                <a:cs typeface="Calibri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/>
              </a:rPr>
              <a:t>matalalla</a:t>
            </a:r>
            <a:r>
              <a:rPr lang="en-US" sz="1200">
                <a:solidFill>
                  <a:schemeClr val="tx1"/>
                </a:solidFill>
                <a:cs typeface="Calibri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/>
              </a:rPr>
              <a:t>kynnyksellä</a:t>
            </a:r>
            <a:r>
              <a:rPr lang="en-US" sz="1200">
                <a:solidFill>
                  <a:schemeClr val="tx1"/>
                </a:solidFill>
                <a:cs typeface="Calibri"/>
              </a:rPr>
              <a:t>.</a:t>
            </a:r>
            <a:r>
              <a:rPr lang="en-US" sz="1200">
                <a:solidFill>
                  <a:schemeClr val="tx1"/>
                </a:solidFill>
              </a:rPr>
              <a:t> </a:t>
            </a:r>
            <a:r>
              <a:rPr lang="en-US" sz="1200" err="1">
                <a:solidFill>
                  <a:schemeClr val="tx1"/>
                </a:solidFill>
              </a:rPr>
              <a:t>Terveydenhoitaja</a:t>
            </a:r>
            <a:r>
              <a:rPr lang="en-US" sz="1200">
                <a:solidFill>
                  <a:schemeClr val="tx1"/>
                </a:solidFill>
              </a:rPr>
              <a:t> </a:t>
            </a:r>
            <a:r>
              <a:rPr lang="en-US" sz="1200" err="1">
                <a:solidFill>
                  <a:schemeClr val="tx1"/>
                </a:solidFill>
              </a:rPr>
              <a:t>voi</a:t>
            </a:r>
            <a:r>
              <a:rPr lang="en-US" sz="1200">
                <a:solidFill>
                  <a:schemeClr val="tx1"/>
                </a:solidFill>
              </a:rPr>
              <a:t> </a:t>
            </a:r>
            <a:r>
              <a:rPr lang="en-US" sz="1200" err="1">
                <a:solidFill>
                  <a:schemeClr val="tx1"/>
                </a:solidFill>
              </a:rPr>
              <a:t>oppilaan</a:t>
            </a:r>
            <a:r>
              <a:rPr lang="en-US" sz="1200">
                <a:solidFill>
                  <a:schemeClr val="tx1"/>
                </a:solidFill>
              </a:rPr>
              <a:t> </a:t>
            </a:r>
            <a:r>
              <a:rPr lang="en-US" sz="1200" err="1">
                <a:solidFill>
                  <a:schemeClr val="tx1"/>
                </a:solidFill>
              </a:rPr>
              <a:t>toistuvissa</a:t>
            </a:r>
            <a:r>
              <a:rPr lang="en-US" sz="1200">
                <a:solidFill>
                  <a:schemeClr val="tx1"/>
                </a:solidFill>
              </a:rPr>
              <a:t> </a:t>
            </a:r>
            <a:r>
              <a:rPr lang="en-US" sz="1200" err="1">
                <a:solidFill>
                  <a:schemeClr val="tx1"/>
                </a:solidFill>
              </a:rPr>
              <a:t>sairaskäynneissä</a:t>
            </a:r>
            <a:r>
              <a:rPr lang="en-US" sz="1200">
                <a:solidFill>
                  <a:schemeClr val="tx1"/>
                </a:solidFill>
              </a:rPr>
              <a:t> </a:t>
            </a:r>
            <a:r>
              <a:rPr lang="en-US" sz="1200" err="1">
                <a:solidFill>
                  <a:schemeClr val="tx1"/>
                </a:solidFill>
              </a:rPr>
              <a:t>ohjata</a:t>
            </a:r>
            <a:r>
              <a:rPr lang="en-US" sz="1200">
                <a:solidFill>
                  <a:schemeClr val="tx1"/>
                </a:solidFill>
              </a:rPr>
              <a:t> </a:t>
            </a:r>
            <a:r>
              <a:rPr lang="en-US" sz="1200" err="1">
                <a:solidFill>
                  <a:schemeClr val="tx1"/>
                </a:solidFill>
              </a:rPr>
              <a:t>kuraattorille</a:t>
            </a:r>
            <a:r>
              <a:rPr lang="en-US" sz="1200">
                <a:solidFill>
                  <a:schemeClr val="tx1"/>
                </a:solidFill>
              </a:rPr>
              <a:t> tai </a:t>
            </a:r>
            <a:r>
              <a:rPr lang="en-US" sz="1200" err="1">
                <a:solidFill>
                  <a:schemeClr val="tx1"/>
                </a:solidFill>
              </a:rPr>
              <a:t>psyykkarille</a:t>
            </a:r>
            <a:r>
              <a:rPr lang="en-US" sz="1200">
                <a:solidFill>
                  <a:schemeClr val="tx1"/>
                </a:solidFill>
              </a:rPr>
              <a:t>.</a:t>
            </a:r>
            <a:r>
              <a:rPr lang="en-US" sz="1000"/>
              <a:t/>
            </a:r>
            <a:br>
              <a:rPr lang="en-US" sz="1000"/>
            </a:br>
            <a:endParaRPr lang="en-US" sz="1000">
              <a:solidFill>
                <a:schemeClr val="tx1"/>
              </a:solidFill>
              <a:cs typeface="Calibri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6132E1CA-68B3-4FDE-8644-4102CCB8DC0A}"/>
              </a:ext>
            </a:extLst>
          </p:cNvPr>
          <p:cNvSpPr/>
          <p:nvPr/>
        </p:nvSpPr>
        <p:spPr>
          <a:xfrm>
            <a:off x="6210300" y="3019425"/>
            <a:ext cx="5457825" cy="1933575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>
                <a:cs typeface="Calibri"/>
              </a:rPr>
              <a:t/>
            </a:r>
            <a:br>
              <a:rPr lang="en-US" sz="1200">
                <a:cs typeface="Calibri"/>
              </a:rPr>
            </a:br>
            <a:r>
              <a:rPr lang="en-US" sz="1200">
                <a:cs typeface="Calibri"/>
              </a:rPr>
              <a:t/>
            </a:r>
            <a:br>
              <a:rPr lang="en-US" sz="1200">
                <a:cs typeface="Calibri"/>
              </a:rPr>
            </a:br>
            <a:r>
              <a:rPr lang="en-US" sz="1200" b="1">
                <a:solidFill>
                  <a:schemeClr val="tx1"/>
                </a:solidFill>
                <a:cs typeface="Calibri"/>
              </a:rPr>
              <a:t>15 h – </a:t>
            </a:r>
            <a:r>
              <a:rPr lang="en-US" sz="1200" b="1" err="1">
                <a:solidFill>
                  <a:schemeClr val="tx1"/>
                </a:solidFill>
                <a:cs typeface="Calibri"/>
              </a:rPr>
              <a:t>luvattomat</a:t>
            </a:r>
            <a:r>
              <a:rPr lang="en-US" sz="1200" b="1">
                <a:solidFill>
                  <a:schemeClr val="tx1"/>
                </a:solidFill>
                <a:cs typeface="Calibri"/>
              </a:rPr>
              <a:t> ja </a:t>
            </a:r>
            <a:r>
              <a:rPr lang="en-US" sz="1200" b="1" err="1">
                <a:solidFill>
                  <a:schemeClr val="tx1"/>
                </a:solidFill>
                <a:cs typeface="Calibri"/>
              </a:rPr>
              <a:t>muut</a:t>
            </a:r>
            <a:r>
              <a:rPr lang="en-US" sz="1200" b="1">
                <a:solidFill>
                  <a:schemeClr val="tx1"/>
                </a:solidFill>
                <a:cs typeface="Calibri"/>
              </a:rPr>
              <a:t> </a:t>
            </a:r>
            <a:r>
              <a:rPr lang="en-US" sz="1200" b="1" err="1">
                <a:solidFill>
                  <a:schemeClr val="tx1"/>
                </a:solidFill>
                <a:cs typeface="Calibri"/>
              </a:rPr>
              <a:t>huolta</a:t>
            </a:r>
            <a:r>
              <a:rPr lang="en-US" sz="1200" b="1">
                <a:solidFill>
                  <a:schemeClr val="tx1"/>
                </a:solidFill>
                <a:cs typeface="Calibri"/>
              </a:rPr>
              <a:t> </a:t>
            </a:r>
            <a:r>
              <a:rPr lang="en-US" sz="1200" b="1" err="1">
                <a:solidFill>
                  <a:schemeClr val="tx1"/>
                </a:solidFill>
                <a:cs typeface="Calibri"/>
              </a:rPr>
              <a:t>herättävät</a:t>
            </a:r>
            <a:r>
              <a:rPr lang="en-US" sz="1200" b="1">
                <a:solidFill>
                  <a:schemeClr val="tx1"/>
                </a:solidFill>
                <a:cs typeface="Calibri"/>
              </a:rPr>
              <a:t> </a:t>
            </a:r>
            <a:r>
              <a:rPr lang="en-US" sz="1200" b="1" err="1">
                <a:solidFill>
                  <a:schemeClr val="tx1"/>
                </a:solidFill>
                <a:cs typeface="Calibri"/>
              </a:rPr>
              <a:t>poissaolot</a:t>
            </a:r>
            <a:r>
              <a:rPr lang="en-US" sz="1200">
                <a:cs typeface="Calibri"/>
              </a:rPr>
              <a:t/>
            </a:r>
            <a:br>
              <a:rPr lang="en-US" sz="1200">
                <a:cs typeface="Calibri"/>
              </a:rPr>
            </a:b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Poissaoloja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esiintyy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aamuisin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,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keskellä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päivää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,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tietyiltä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/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satunnaisilta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tunneilta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tai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koko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koulupäivän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poissaolo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. </a:t>
            </a:r>
            <a:r>
              <a:rPr lang="en-US" sz="1200" u="sng" err="1">
                <a:solidFill>
                  <a:schemeClr val="tx1"/>
                </a:solidFill>
                <a:ea typeface="+mn-lt"/>
                <a:cs typeface="+mn-lt"/>
              </a:rPr>
              <a:t>Huoltaja</a:t>
            </a:r>
            <a:r>
              <a:rPr lang="en-US" sz="1200" u="sng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u="sng" err="1">
                <a:solidFill>
                  <a:schemeClr val="tx1"/>
                </a:solidFill>
                <a:ea typeface="+mn-lt"/>
                <a:cs typeface="+mn-lt"/>
              </a:rPr>
              <a:t>ei</a:t>
            </a:r>
            <a:r>
              <a:rPr lang="en-US" sz="1200" u="sng">
                <a:solidFill>
                  <a:schemeClr val="tx1"/>
                </a:solidFill>
                <a:ea typeface="+mn-lt"/>
                <a:cs typeface="+mn-lt"/>
              </a:rPr>
              <a:t> ole </a:t>
            </a:r>
            <a:r>
              <a:rPr lang="en-US" sz="1200" u="sng" err="1">
                <a:solidFill>
                  <a:schemeClr val="tx1"/>
                </a:solidFill>
                <a:ea typeface="+mn-lt"/>
                <a:cs typeface="+mn-lt"/>
              </a:rPr>
              <a:t>hyväksynyt</a:t>
            </a:r>
            <a:r>
              <a:rPr lang="en-US" sz="1200" u="sng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u="sng" err="1">
                <a:solidFill>
                  <a:schemeClr val="tx1"/>
                </a:solidFill>
                <a:ea typeface="+mn-lt"/>
                <a:cs typeface="+mn-lt"/>
              </a:rPr>
              <a:t>poissaoloa</a:t>
            </a:r>
            <a:r>
              <a:rPr lang="en-US" sz="1200" u="sng">
                <a:solidFill>
                  <a:schemeClr val="tx1"/>
                </a:solidFill>
                <a:ea typeface="+mn-lt"/>
                <a:cs typeface="+mn-lt"/>
              </a:rPr>
              <a:t> (tai </a:t>
            </a:r>
            <a:r>
              <a:rPr lang="en-US" sz="1200" u="sng" err="1">
                <a:solidFill>
                  <a:schemeClr val="tx1"/>
                </a:solidFill>
                <a:ea typeface="+mn-lt"/>
                <a:cs typeface="+mn-lt"/>
              </a:rPr>
              <a:t>poissaolon</a:t>
            </a:r>
            <a:r>
              <a:rPr lang="en-US" sz="1200" u="sng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u="sng" err="1">
                <a:solidFill>
                  <a:schemeClr val="tx1"/>
                </a:solidFill>
                <a:ea typeface="+mn-lt"/>
                <a:cs typeface="+mn-lt"/>
              </a:rPr>
              <a:t>syyt</a:t>
            </a:r>
            <a:r>
              <a:rPr lang="en-US" sz="1200" u="sng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u="sng" err="1">
                <a:solidFill>
                  <a:schemeClr val="tx1"/>
                </a:solidFill>
                <a:ea typeface="+mn-lt"/>
                <a:cs typeface="+mn-lt"/>
              </a:rPr>
              <a:t>eivät</a:t>
            </a:r>
            <a:r>
              <a:rPr lang="en-US" sz="1200" u="sng">
                <a:solidFill>
                  <a:schemeClr val="tx1"/>
                </a:solidFill>
                <a:ea typeface="+mn-lt"/>
                <a:cs typeface="+mn-lt"/>
              </a:rPr>
              <a:t> ole hyväksyttäviä).</a:t>
            </a:r>
          </a:p>
          <a:p>
            <a:pPr algn="ctr"/>
            <a:r>
              <a:rPr lang="en-US" sz="1200" b="1" err="1">
                <a:solidFill>
                  <a:schemeClr val="tx1"/>
                </a:solidFill>
                <a:ea typeface="+mn-lt"/>
                <a:cs typeface="+mn-lt"/>
              </a:rPr>
              <a:t>Luokanvalvoja</a:t>
            </a:r>
            <a:r>
              <a:rPr lang="en-US" sz="1200" b="1">
                <a:solidFill>
                  <a:schemeClr val="tx1"/>
                </a:solidFill>
                <a:ea typeface="+mn-lt"/>
                <a:cs typeface="+mn-lt"/>
              </a:rPr>
              <a:t>/-</a:t>
            </a:r>
            <a:r>
              <a:rPr lang="en-US" sz="1200" b="1" err="1">
                <a:solidFill>
                  <a:schemeClr val="tx1"/>
                </a:solidFill>
                <a:ea typeface="+mn-lt"/>
                <a:cs typeface="+mn-lt"/>
              </a:rPr>
              <a:t>opettaja</a:t>
            </a:r>
            <a:r>
              <a:rPr lang="en-US" sz="1200" b="1">
                <a:solidFill>
                  <a:schemeClr val="tx1"/>
                </a:solidFill>
                <a:ea typeface="+mn-lt"/>
                <a:cs typeface="+mn-lt"/>
              </a:rPr>
              <a:t>: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yhteys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kotiin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.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luokanvalvoja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/-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opettaja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ilmoittaa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aine-opettajalle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korvattavien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tehtävien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tarpeesta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ja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järjestää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oppilaalle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valvonnan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tehtävien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tekoon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.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Luokanvalvoja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/-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opettaja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infoaa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oppilaalle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missä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ja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milloin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tehtävät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tehdään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ja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antaa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jälki-istunnon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pinnaamisesta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.</a:t>
            </a:r>
            <a:r>
              <a:rPr lang="en-US" sz="1200">
                <a:ea typeface="+mn-lt"/>
                <a:cs typeface="+mn-lt"/>
              </a:rPr>
              <a:t/>
            </a:r>
            <a:br>
              <a:rPr lang="en-US" sz="1200">
                <a:ea typeface="+mn-lt"/>
                <a:cs typeface="+mn-lt"/>
              </a:rPr>
            </a:b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Luokanvalvoja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/-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opettaja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ohjaa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tarvittaessa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oppilaan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koulukuraattorille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tai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koulupsyykkarille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. Tieto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kotiin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ohjauksesta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eteenpäin.</a:t>
            </a:r>
            <a:r>
              <a:rPr lang="en-US" sz="1200">
                <a:ea typeface="+mn-lt"/>
                <a:cs typeface="+mn-lt"/>
              </a:rPr>
              <a:t/>
            </a:r>
            <a:br>
              <a:rPr lang="en-US" sz="1200">
                <a:ea typeface="+mn-lt"/>
                <a:cs typeface="+mn-lt"/>
              </a:rPr>
            </a:br>
            <a:endParaRPr lang="en-US" sz="1200">
              <a:solidFill>
                <a:schemeClr val="tx1"/>
              </a:solidFill>
              <a:ea typeface="+mn-lt"/>
              <a:cs typeface="+mn-lt"/>
            </a:endParaRPr>
          </a:p>
          <a:p>
            <a:pPr algn="ctr"/>
            <a:endParaRPr lang="en-US" sz="1200">
              <a:solidFill>
                <a:schemeClr val="tx1"/>
              </a:solidFill>
              <a:cs typeface="Calibri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16D1318D-351E-4A9C-8E7D-4BF8D3F21367}"/>
              </a:ext>
            </a:extLst>
          </p:cNvPr>
          <p:cNvSpPr txBox="1"/>
          <p:nvPr/>
        </p:nvSpPr>
        <p:spPr>
          <a:xfrm>
            <a:off x="4638675" y="6096000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/>
              <a:t>Jos </a:t>
            </a:r>
            <a:r>
              <a:rPr lang="en-US" err="1"/>
              <a:t>poissaolot</a:t>
            </a:r>
            <a:r>
              <a:rPr lang="en-US"/>
              <a:t> </a:t>
            </a:r>
            <a:r>
              <a:rPr lang="en-US" err="1"/>
              <a:t>jatkuvat</a:t>
            </a:r>
            <a:r>
              <a:rPr lang="en-US"/>
              <a:t>...</a:t>
            </a:r>
            <a:endParaRPr lang="en-US">
              <a:cs typeface="Calibri"/>
            </a:endParaRP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xmlns="" id="{97C8FA52-845C-4BA3-88F6-7C5212BDDBC6}"/>
              </a:ext>
            </a:extLst>
          </p:cNvPr>
          <p:cNvCxnSpPr/>
          <p:nvPr/>
        </p:nvCxnSpPr>
        <p:spPr>
          <a:xfrm>
            <a:off x="6962775" y="2352675"/>
            <a:ext cx="9525" cy="6286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xmlns="" id="{6B7EEE07-5ABC-4303-BEB7-4B2D23FD72E8}"/>
              </a:ext>
            </a:extLst>
          </p:cNvPr>
          <p:cNvCxnSpPr>
            <a:cxnSpLocks/>
          </p:cNvCxnSpPr>
          <p:nvPr/>
        </p:nvCxnSpPr>
        <p:spPr>
          <a:xfrm>
            <a:off x="4848225" y="2409824"/>
            <a:ext cx="9525" cy="5715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xmlns="" id="{3A139F5B-9E77-4569-86EF-A2301DEC3E99}"/>
              </a:ext>
            </a:extLst>
          </p:cNvPr>
          <p:cNvCxnSpPr>
            <a:cxnSpLocks/>
          </p:cNvCxnSpPr>
          <p:nvPr/>
        </p:nvCxnSpPr>
        <p:spPr>
          <a:xfrm>
            <a:off x="6962775" y="4991099"/>
            <a:ext cx="9525" cy="6286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xmlns="" id="{583CA261-E780-4971-9A2F-85A8412F661D}"/>
              </a:ext>
            </a:extLst>
          </p:cNvPr>
          <p:cNvCxnSpPr>
            <a:cxnSpLocks/>
          </p:cNvCxnSpPr>
          <p:nvPr/>
        </p:nvCxnSpPr>
        <p:spPr>
          <a:xfrm>
            <a:off x="4848225" y="5118099"/>
            <a:ext cx="9525" cy="6286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23008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6456D367-DF42-4540-BB9E-2AADB80913E3}"/>
              </a:ext>
            </a:extLst>
          </p:cNvPr>
          <p:cNvSpPr/>
          <p:nvPr/>
        </p:nvSpPr>
        <p:spPr>
          <a:xfrm>
            <a:off x="2609850" y="371475"/>
            <a:ext cx="6629400" cy="2028825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b="1" err="1">
                <a:solidFill>
                  <a:schemeClr val="tx1"/>
                </a:solidFill>
              </a:rPr>
              <a:t>Toimenpiteet</a:t>
            </a:r>
            <a:r>
              <a:rPr lang="en-US" b="1">
                <a:solidFill>
                  <a:schemeClr val="tx1"/>
                </a:solidFill>
              </a:rPr>
              <a:t> </a:t>
            </a:r>
            <a:r>
              <a:rPr lang="en-US" b="1" err="1">
                <a:solidFill>
                  <a:schemeClr val="tx1"/>
                </a:solidFill>
              </a:rPr>
              <a:t>viimeistään</a:t>
            </a:r>
            <a:r>
              <a:rPr lang="en-US" b="1">
                <a:solidFill>
                  <a:schemeClr val="tx1"/>
                </a:solidFill>
              </a:rPr>
              <a:t> </a:t>
            </a:r>
            <a:r>
              <a:rPr lang="en-US" b="1" err="1">
                <a:solidFill>
                  <a:schemeClr val="tx1"/>
                </a:solidFill>
              </a:rPr>
              <a:t>kun</a:t>
            </a:r>
            <a:r>
              <a:rPr lang="en-US" b="1">
                <a:solidFill>
                  <a:schemeClr val="tx1"/>
                </a:solidFill>
              </a:rPr>
              <a:t> </a:t>
            </a:r>
            <a:r>
              <a:rPr lang="en-US" b="1" err="1">
                <a:solidFill>
                  <a:schemeClr val="tx1"/>
                </a:solidFill>
              </a:rPr>
              <a:t>poissaoloja</a:t>
            </a:r>
            <a:r>
              <a:rPr lang="en-US" b="1">
                <a:solidFill>
                  <a:schemeClr val="tx1"/>
                </a:solidFill>
              </a:rPr>
              <a:t> 30 h</a:t>
            </a:r>
            <a:r>
              <a:rPr lang="en-US"/>
              <a:t/>
            </a:r>
            <a:br>
              <a:rPr lang="en-US"/>
            </a:br>
            <a:r>
              <a:rPr lang="en-US" sz="1200" err="1">
                <a:solidFill>
                  <a:schemeClr val="tx1"/>
                </a:solidFill>
              </a:rPr>
              <a:t>Mikäli</a:t>
            </a:r>
            <a:r>
              <a:rPr lang="en-US" sz="1200">
                <a:solidFill>
                  <a:schemeClr val="tx1"/>
                </a:solidFill>
              </a:rPr>
              <a:t> </a:t>
            </a:r>
            <a:r>
              <a:rPr lang="en-US" sz="1200" err="1">
                <a:solidFill>
                  <a:schemeClr val="tx1"/>
                </a:solidFill>
              </a:rPr>
              <a:t>poissaolot</a:t>
            </a:r>
            <a:r>
              <a:rPr lang="en-US" sz="1200">
                <a:solidFill>
                  <a:schemeClr val="tx1"/>
                </a:solidFill>
              </a:rPr>
              <a:t> </a:t>
            </a:r>
            <a:r>
              <a:rPr lang="en-US" sz="1200" err="1">
                <a:solidFill>
                  <a:schemeClr val="tx1"/>
                </a:solidFill>
              </a:rPr>
              <a:t>jatkuvat</a:t>
            </a:r>
            <a:r>
              <a:rPr lang="en-US" sz="1200">
                <a:solidFill>
                  <a:schemeClr val="tx1"/>
                </a:solidFill>
              </a:rPr>
              <a:t>, </a:t>
            </a:r>
            <a:r>
              <a:rPr lang="en-US" sz="1200" err="1">
                <a:solidFill>
                  <a:schemeClr val="tx1"/>
                </a:solidFill>
              </a:rPr>
              <a:t>tulisi</a:t>
            </a:r>
            <a:r>
              <a:rPr lang="en-US" sz="1200">
                <a:solidFill>
                  <a:schemeClr val="tx1"/>
                </a:solidFill>
              </a:rPr>
              <a:t> </a:t>
            </a:r>
            <a:r>
              <a:rPr lang="en-US" sz="1200" err="1">
                <a:solidFill>
                  <a:schemeClr val="tx1"/>
                </a:solidFill>
              </a:rPr>
              <a:t>järjestää</a:t>
            </a:r>
            <a:r>
              <a:rPr lang="en-US" sz="1200">
                <a:solidFill>
                  <a:schemeClr val="tx1"/>
                </a:solidFill>
              </a:rPr>
              <a:t> </a:t>
            </a:r>
            <a:r>
              <a:rPr lang="en-US" sz="1200" err="1">
                <a:solidFill>
                  <a:schemeClr val="tx1"/>
                </a:solidFill>
              </a:rPr>
              <a:t>keskustelu</a:t>
            </a:r>
            <a:r>
              <a:rPr lang="en-US" sz="1200">
                <a:solidFill>
                  <a:schemeClr val="tx1"/>
                </a:solidFill>
              </a:rPr>
              <a:t> </a:t>
            </a:r>
            <a:r>
              <a:rPr lang="en-US" sz="1200" err="1">
                <a:solidFill>
                  <a:schemeClr val="tx1"/>
                </a:solidFill>
              </a:rPr>
              <a:t>oppilaan</a:t>
            </a:r>
            <a:r>
              <a:rPr lang="en-US" sz="1200">
                <a:solidFill>
                  <a:schemeClr val="tx1"/>
                </a:solidFill>
              </a:rPr>
              <a:t> ja </a:t>
            </a:r>
            <a:r>
              <a:rPr lang="en-US" sz="1200" err="1">
                <a:solidFill>
                  <a:schemeClr val="tx1"/>
                </a:solidFill>
              </a:rPr>
              <a:t>huoltajan</a:t>
            </a:r>
            <a:r>
              <a:rPr lang="en-US" sz="1200">
                <a:solidFill>
                  <a:schemeClr val="tx1"/>
                </a:solidFill>
              </a:rPr>
              <a:t> </a:t>
            </a:r>
            <a:r>
              <a:rPr lang="en-US" sz="1200" err="1">
                <a:solidFill>
                  <a:schemeClr val="tx1"/>
                </a:solidFill>
              </a:rPr>
              <a:t>kanssa</a:t>
            </a:r>
            <a:r>
              <a:rPr lang="en-US" sz="1200">
                <a:solidFill>
                  <a:schemeClr val="tx1"/>
                </a:solidFill>
              </a:rPr>
              <a:t>. </a:t>
            </a:r>
            <a:r>
              <a:rPr lang="en-US" sz="1200" err="1">
                <a:solidFill>
                  <a:schemeClr val="tx1"/>
                </a:solidFill>
              </a:rPr>
              <a:t>Käydään</a:t>
            </a:r>
            <a:r>
              <a:rPr lang="en-US" sz="1200">
                <a:solidFill>
                  <a:schemeClr val="tx1"/>
                </a:solidFill>
              </a:rPr>
              <a:t> </a:t>
            </a:r>
            <a:r>
              <a:rPr lang="en-US" sz="1200" err="1">
                <a:solidFill>
                  <a:schemeClr val="tx1"/>
                </a:solidFill>
              </a:rPr>
              <a:t>yhdessä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oppilaan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tilannetta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läpi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ja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laaditaan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oppimissuunnitelma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. Mukana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voivat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olla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myös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kuraattori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tai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psyykkari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,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jos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oppilas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on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heille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jo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ohjautunut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.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Tässä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vaiheessa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muutoin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ohjaus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kuraattorille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tai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psyykkarille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,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jotka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tekevät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kartoituksen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poissaolojen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syistä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(ISAP- ja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vastaavat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lomakkeet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/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haastattelu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).</a:t>
            </a:r>
            <a:r>
              <a:rPr lang="en-US"/>
              <a:t/>
            </a:r>
            <a:br>
              <a:rPr lang="en-US"/>
            </a:b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Epäselvissä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tilanteissa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opettaja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voi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edelleen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konsultoida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oppilashuoltoa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.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Koulu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ja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koti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voivat olla myös yhdessä yhteydessä sosiaalitoimeen ja pyytää konsultaatiota/palvelutarpeen arviointia. </a:t>
            </a:r>
            <a:br>
              <a:rPr lang="en-US" sz="1200">
                <a:solidFill>
                  <a:schemeClr val="tx1"/>
                </a:solidFill>
                <a:ea typeface="+mn-lt"/>
                <a:cs typeface="+mn-lt"/>
              </a:rPr>
            </a:b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Yhteydenotto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sosiaalitoimeen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ei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tarkoita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automaattisesti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lastensuojeluasiakkuuden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alkamista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.</a:t>
            </a:r>
            <a:r>
              <a:rPr lang="en-US"/>
              <a:t/>
            </a:r>
            <a:br>
              <a:rPr lang="en-US"/>
            </a:br>
            <a:r>
              <a:rPr lang="en-US" sz="1200" u="sng" err="1">
                <a:solidFill>
                  <a:schemeClr val="tx1"/>
                </a:solidFill>
                <a:ea typeface="+mn-lt"/>
                <a:cs typeface="+mn-lt"/>
              </a:rPr>
              <a:t>Tärkeintä</a:t>
            </a:r>
            <a:r>
              <a:rPr lang="en-US" sz="1200" u="sng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u="sng" err="1">
                <a:solidFill>
                  <a:schemeClr val="tx1"/>
                </a:solidFill>
                <a:ea typeface="+mn-lt"/>
                <a:cs typeface="+mn-lt"/>
              </a:rPr>
              <a:t>saada</a:t>
            </a:r>
            <a:r>
              <a:rPr lang="en-US" sz="1200" u="sng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u="sng" err="1">
                <a:solidFill>
                  <a:schemeClr val="tx1"/>
                </a:solidFill>
                <a:ea typeface="+mn-lt"/>
                <a:cs typeface="+mn-lt"/>
              </a:rPr>
              <a:t>selvyys</a:t>
            </a:r>
            <a:r>
              <a:rPr lang="en-US" sz="1200" u="sng">
                <a:solidFill>
                  <a:schemeClr val="tx1"/>
                </a:solidFill>
                <a:ea typeface="+mn-lt"/>
                <a:cs typeface="+mn-lt"/>
              </a:rPr>
              <a:t>, </a:t>
            </a:r>
            <a:r>
              <a:rPr lang="en-US" sz="1200" u="sng" err="1">
                <a:solidFill>
                  <a:schemeClr val="tx1"/>
                </a:solidFill>
                <a:ea typeface="+mn-lt"/>
                <a:cs typeface="+mn-lt"/>
              </a:rPr>
              <a:t>miksi</a:t>
            </a:r>
            <a:r>
              <a:rPr lang="en-US" sz="1200" u="sng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u="sng" err="1">
                <a:solidFill>
                  <a:schemeClr val="tx1"/>
                </a:solidFill>
                <a:ea typeface="+mn-lt"/>
                <a:cs typeface="+mn-lt"/>
              </a:rPr>
              <a:t>poissaoloja</a:t>
            </a:r>
            <a:r>
              <a:rPr lang="en-US" sz="1200" u="sng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u="sng" err="1">
                <a:solidFill>
                  <a:schemeClr val="tx1"/>
                </a:solidFill>
                <a:ea typeface="+mn-lt"/>
                <a:cs typeface="+mn-lt"/>
              </a:rPr>
              <a:t>kertyy</a:t>
            </a:r>
            <a:r>
              <a:rPr lang="en-US" sz="1200" u="sng">
                <a:solidFill>
                  <a:schemeClr val="tx1"/>
                </a:solidFill>
                <a:ea typeface="+mn-lt"/>
                <a:cs typeface="+mn-lt"/>
              </a:rPr>
              <a:t> ja </a:t>
            </a:r>
            <a:r>
              <a:rPr lang="en-US" sz="1200" u="sng" err="1">
                <a:solidFill>
                  <a:schemeClr val="tx1"/>
                </a:solidFill>
                <a:ea typeface="+mn-lt"/>
                <a:cs typeface="+mn-lt"/>
              </a:rPr>
              <a:t>mitä</a:t>
            </a:r>
            <a:r>
              <a:rPr lang="en-US" sz="1200" u="sng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u="sng" err="1">
                <a:solidFill>
                  <a:schemeClr val="tx1"/>
                </a:solidFill>
                <a:ea typeface="+mn-lt"/>
                <a:cs typeface="+mn-lt"/>
              </a:rPr>
              <a:t>niiden</a:t>
            </a:r>
            <a:r>
              <a:rPr lang="en-US" sz="1200" u="sng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u="sng" err="1">
                <a:solidFill>
                  <a:schemeClr val="tx1"/>
                </a:solidFill>
                <a:ea typeface="+mn-lt"/>
                <a:cs typeface="+mn-lt"/>
              </a:rPr>
              <a:t>ehkäisemiseksi</a:t>
            </a:r>
            <a:r>
              <a:rPr lang="en-US" sz="1200" u="sng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u="sng" err="1">
                <a:solidFill>
                  <a:schemeClr val="tx1"/>
                </a:solidFill>
                <a:ea typeface="+mn-lt"/>
                <a:cs typeface="+mn-lt"/>
              </a:rPr>
              <a:t>voitaisiin</a:t>
            </a:r>
            <a:r>
              <a:rPr lang="en-US" sz="1200" u="sng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u="sng" err="1">
                <a:solidFill>
                  <a:schemeClr val="tx1"/>
                </a:solidFill>
                <a:ea typeface="+mn-lt"/>
                <a:cs typeface="+mn-lt"/>
              </a:rPr>
              <a:t>yhdessä</a:t>
            </a:r>
            <a:r>
              <a:rPr lang="en-US" sz="1200" u="sng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u="sng" err="1">
                <a:solidFill>
                  <a:schemeClr val="tx1"/>
                </a:solidFill>
                <a:ea typeface="+mn-lt"/>
                <a:cs typeface="+mn-lt"/>
              </a:rPr>
              <a:t>tehdä</a:t>
            </a:r>
            <a:r>
              <a:rPr lang="en-US" sz="1200" u="sng">
                <a:solidFill>
                  <a:schemeClr val="tx1"/>
                </a:solidFill>
                <a:ea typeface="+mn-lt"/>
                <a:cs typeface="+mn-lt"/>
              </a:rPr>
              <a:t>. </a:t>
            </a:r>
            <a:endParaRPr lang="en-US" sz="1200" u="sng">
              <a:solidFill>
                <a:schemeClr val="tx1"/>
              </a:solidFill>
              <a:cs typeface="Calibri" panose="020F0502020204030204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70C7FF4C-3591-4EB0-B2ED-CEFE84F5F859}"/>
              </a:ext>
            </a:extLst>
          </p:cNvPr>
          <p:cNvSpPr/>
          <p:nvPr/>
        </p:nvSpPr>
        <p:spPr>
          <a:xfrm>
            <a:off x="2523892" y="2698595"/>
            <a:ext cx="6983373" cy="3686639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b="1">
                <a:solidFill>
                  <a:schemeClr val="tx1"/>
                </a:solidFill>
                <a:cs typeface="Calibri"/>
              </a:rPr>
              <a:t>OHR-</a:t>
            </a:r>
            <a:r>
              <a:rPr lang="en-US" b="1" err="1">
                <a:solidFill>
                  <a:schemeClr val="tx1"/>
                </a:solidFill>
                <a:cs typeface="Calibri"/>
              </a:rPr>
              <a:t>palaveri</a:t>
            </a:r>
            <a:r>
              <a:rPr lang="en-US" b="1">
                <a:solidFill>
                  <a:schemeClr val="tx1"/>
                </a:solidFill>
                <a:cs typeface="Calibri"/>
              </a:rPr>
              <a:t> </a:t>
            </a:r>
            <a:r>
              <a:rPr lang="en-US" b="1" err="1">
                <a:solidFill>
                  <a:schemeClr val="tx1"/>
                </a:solidFill>
                <a:cs typeface="Calibri"/>
              </a:rPr>
              <a:t>viimeistään</a:t>
            </a:r>
            <a:r>
              <a:rPr lang="en-US" b="1">
                <a:solidFill>
                  <a:schemeClr val="tx1"/>
                </a:solidFill>
                <a:cs typeface="Calibri"/>
              </a:rPr>
              <a:t> </a:t>
            </a:r>
            <a:r>
              <a:rPr lang="en-US" b="1" err="1">
                <a:solidFill>
                  <a:schemeClr val="tx1"/>
                </a:solidFill>
                <a:cs typeface="Calibri"/>
              </a:rPr>
              <a:t>kun</a:t>
            </a:r>
            <a:r>
              <a:rPr lang="en-US" b="1">
                <a:solidFill>
                  <a:schemeClr val="tx1"/>
                </a:solidFill>
                <a:cs typeface="Calibri"/>
              </a:rPr>
              <a:t> </a:t>
            </a:r>
            <a:r>
              <a:rPr lang="en-US" b="1" err="1">
                <a:solidFill>
                  <a:schemeClr val="tx1"/>
                </a:solidFill>
                <a:cs typeface="Calibri"/>
              </a:rPr>
              <a:t>poissaoloja</a:t>
            </a:r>
            <a:r>
              <a:rPr lang="en-US" b="1">
                <a:solidFill>
                  <a:schemeClr val="tx1"/>
                </a:solidFill>
                <a:cs typeface="Calibri"/>
              </a:rPr>
              <a:t> 70 h</a:t>
            </a:r>
            <a:endParaRPr lang="en-US" sz="1200">
              <a:solidFill>
                <a:schemeClr val="tx1"/>
              </a:solidFill>
              <a:cs typeface="Calibri"/>
            </a:endParaRPr>
          </a:p>
          <a:p>
            <a:pPr algn="ctr"/>
            <a:r>
              <a:rPr lang="en-US" sz="1200" err="1">
                <a:solidFill>
                  <a:schemeClr val="tx1"/>
                </a:solidFill>
                <a:cs typeface="Calibri"/>
              </a:rPr>
              <a:t>Järjestetään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u="sng" err="1">
                <a:solidFill>
                  <a:schemeClr val="tx1"/>
                </a:solidFill>
                <a:ea typeface="+mn-lt"/>
                <a:cs typeface="+mn-lt"/>
              </a:rPr>
              <a:t>yhteistyössä</a:t>
            </a:r>
            <a:r>
              <a:rPr lang="en-US" sz="1200" u="sng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u="sng" err="1">
                <a:solidFill>
                  <a:schemeClr val="tx1"/>
                </a:solidFill>
                <a:ea typeface="+mn-lt"/>
                <a:cs typeface="+mn-lt"/>
              </a:rPr>
              <a:t>kodin</a:t>
            </a:r>
            <a:r>
              <a:rPr lang="en-US" sz="1200" u="sng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u="sng" err="1">
                <a:solidFill>
                  <a:schemeClr val="tx1"/>
                </a:solidFill>
                <a:ea typeface="+mn-lt"/>
                <a:cs typeface="+mn-lt"/>
              </a:rPr>
              <a:t>kanssa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yksilökohtainen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opiskeluhuoltopalaveri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.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Koollekutsujana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voi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olla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luokanvalvoja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taikka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oppilashuoltoryhmän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1200" err="1">
                <a:solidFill>
                  <a:schemeClr val="tx1"/>
                </a:solidFill>
                <a:ea typeface="+mn-lt"/>
                <a:cs typeface="+mn-lt"/>
              </a:rPr>
              <a:t>jäsen</a:t>
            </a:r>
            <a:r>
              <a:rPr lang="en-US" sz="1200">
                <a:solidFill>
                  <a:schemeClr val="tx1"/>
                </a:solidFill>
                <a:ea typeface="+mn-lt"/>
                <a:cs typeface="+mn-lt"/>
              </a:rPr>
              <a:t>. </a:t>
            </a:r>
          </a:p>
          <a:p>
            <a:pPr algn="ctr"/>
            <a:r>
              <a:rPr lang="en-US" sz="1200" i="1">
                <a:solidFill>
                  <a:schemeClr val="tx1"/>
                </a:solidFill>
                <a:cs typeface="Calibri" panose="020F0502020204030204"/>
              </a:rPr>
              <a:t>OHR-</a:t>
            </a:r>
            <a:r>
              <a:rPr lang="en-US" sz="1200" i="1" err="1">
                <a:solidFill>
                  <a:schemeClr val="tx1"/>
                </a:solidFill>
                <a:cs typeface="Calibri" panose="020F0502020204030204"/>
              </a:rPr>
              <a:t>palaverin</a:t>
            </a:r>
            <a:r>
              <a:rPr lang="en-US" sz="1200" i="1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i="1" err="1">
                <a:solidFill>
                  <a:schemeClr val="tx1"/>
                </a:solidFill>
                <a:cs typeface="Calibri" panose="020F0502020204030204"/>
              </a:rPr>
              <a:t>kokoonpanoa</a:t>
            </a:r>
            <a:r>
              <a:rPr lang="en-US" sz="1200" i="1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i="1" err="1">
                <a:solidFill>
                  <a:schemeClr val="tx1"/>
                </a:solidFill>
                <a:cs typeface="Calibri" panose="020F0502020204030204"/>
              </a:rPr>
              <a:t>voidaan</a:t>
            </a:r>
            <a:r>
              <a:rPr lang="en-US" sz="1200" i="1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i="1" err="1">
                <a:solidFill>
                  <a:schemeClr val="tx1"/>
                </a:solidFill>
                <a:cs typeface="Calibri" panose="020F0502020204030204"/>
              </a:rPr>
              <a:t>harkita</a:t>
            </a:r>
            <a:r>
              <a:rPr lang="en-US" sz="1200" i="1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i="1" err="1">
                <a:solidFill>
                  <a:schemeClr val="tx1"/>
                </a:solidFill>
                <a:cs typeface="Calibri" panose="020F0502020204030204"/>
              </a:rPr>
              <a:t>sen</a:t>
            </a:r>
            <a:r>
              <a:rPr lang="en-US" sz="1200" i="1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i="1" err="1">
                <a:solidFill>
                  <a:schemeClr val="tx1"/>
                </a:solidFill>
                <a:cs typeface="Calibri" panose="020F0502020204030204"/>
              </a:rPr>
              <a:t>mukaan</a:t>
            </a:r>
            <a:r>
              <a:rPr lang="en-US" sz="1200" i="1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i="1" err="1">
                <a:solidFill>
                  <a:schemeClr val="tx1"/>
                </a:solidFill>
                <a:cs typeface="Calibri" panose="020F0502020204030204"/>
              </a:rPr>
              <a:t>mitä</a:t>
            </a:r>
            <a:r>
              <a:rPr lang="en-US" sz="1200" i="1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i="1" err="1">
                <a:solidFill>
                  <a:schemeClr val="tx1"/>
                </a:solidFill>
                <a:cs typeface="Calibri" panose="020F0502020204030204"/>
              </a:rPr>
              <a:t>haasteita</a:t>
            </a:r>
            <a:r>
              <a:rPr lang="en-US" sz="1200" i="1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i="1" err="1">
                <a:solidFill>
                  <a:schemeClr val="tx1"/>
                </a:solidFill>
                <a:cs typeface="Calibri" panose="020F0502020204030204"/>
              </a:rPr>
              <a:t>oppilaalla</a:t>
            </a:r>
            <a:r>
              <a:rPr lang="en-US" sz="1200" i="1">
                <a:solidFill>
                  <a:schemeClr val="tx1"/>
                </a:solidFill>
                <a:cs typeface="Calibri" panose="020F0502020204030204"/>
              </a:rPr>
              <a:t> on </a:t>
            </a:r>
            <a:r>
              <a:rPr lang="en-US" sz="1200" i="1" err="1">
                <a:solidFill>
                  <a:schemeClr val="tx1"/>
                </a:solidFill>
                <a:cs typeface="Calibri" panose="020F0502020204030204"/>
              </a:rPr>
              <a:t>tiedossa</a:t>
            </a:r>
            <a:r>
              <a:rPr lang="en-US" sz="1200" i="1">
                <a:solidFill>
                  <a:schemeClr val="tx1"/>
                </a:solidFill>
                <a:cs typeface="Calibri" panose="020F0502020204030204"/>
              </a:rPr>
              <a:t> (</a:t>
            </a:r>
            <a:r>
              <a:rPr lang="en-US" sz="1200" i="1" err="1">
                <a:solidFill>
                  <a:schemeClr val="tx1"/>
                </a:solidFill>
                <a:cs typeface="Calibri" panose="020F0502020204030204"/>
              </a:rPr>
              <a:t>esim</a:t>
            </a:r>
            <a:r>
              <a:rPr lang="en-US" sz="1200" i="1">
                <a:solidFill>
                  <a:schemeClr val="tx1"/>
                </a:solidFill>
                <a:cs typeface="Calibri" panose="020F0502020204030204"/>
              </a:rPr>
              <a:t>. </a:t>
            </a:r>
            <a:r>
              <a:rPr lang="en-US" sz="1200" i="1" err="1">
                <a:solidFill>
                  <a:schemeClr val="tx1"/>
                </a:solidFill>
                <a:cs typeface="Calibri" panose="020F0502020204030204"/>
              </a:rPr>
              <a:t>oppimiseen</a:t>
            </a:r>
            <a:r>
              <a:rPr lang="en-US" sz="1200" i="1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i="1" err="1">
                <a:solidFill>
                  <a:schemeClr val="tx1"/>
                </a:solidFill>
                <a:cs typeface="Calibri" panose="020F0502020204030204"/>
              </a:rPr>
              <a:t>liittyvät</a:t>
            </a:r>
            <a:r>
              <a:rPr lang="en-US" sz="1200" i="1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i="1" err="1">
                <a:solidFill>
                  <a:schemeClr val="tx1"/>
                </a:solidFill>
                <a:cs typeface="Calibri" panose="020F0502020204030204"/>
              </a:rPr>
              <a:t>pulmat</a:t>
            </a:r>
            <a:r>
              <a:rPr lang="en-US" sz="1200" i="1">
                <a:solidFill>
                  <a:schemeClr val="tx1"/>
                </a:solidFill>
                <a:cs typeface="Calibri" panose="020F0502020204030204"/>
              </a:rPr>
              <a:t>, </a:t>
            </a:r>
            <a:r>
              <a:rPr lang="en-US" sz="1200" i="1" err="1">
                <a:solidFill>
                  <a:schemeClr val="tx1"/>
                </a:solidFill>
                <a:cs typeface="Calibri" panose="020F0502020204030204"/>
              </a:rPr>
              <a:t>jolloin</a:t>
            </a:r>
            <a:r>
              <a:rPr lang="en-US" sz="1200" i="1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i="1" err="1">
                <a:solidFill>
                  <a:schemeClr val="tx1"/>
                </a:solidFill>
                <a:cs typeface="Calibri" panose="020F0502020204030204"/>
              </a:rPr>
              <a:t>palaverissa</a:t>
            </a:r>
            <a:r>
              <a:rPr lang="en-US" sz="1200" i="1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i="1" err="1">
                <a:solidFill>
                  <a:schemeClr val="tx1"/>
                </a:solidFill>
                <a:cs typeface="Calibri" panose="020F0502020204030204"/>
              </a:rPr>
              <a:t>hyvä</a:t>
            </a:r>
            <a:r>
              <a:rPr lang="en-US" sz="1200" i="1">
                <a:solidFill>
                  <a:schemeClr val="tx1"/>
                </a:solidFill>
                <a:cs typeface="Calibri" panose="020F0502020204030204"/>
              </a:rPr>
              <a:t> olla </a:t>
            </a:r>
            <a:r>
              <a:rPr lang="en-US" sz="1200" i="1" err="1">
                <a:solidFill>
                  <a:schemeClr val="tx1"/>
                </a:solidFill>
                <a:cs typeface="Calibri" panose="020F0502020204030204"/>
              </a:rPr>
              <a:t>mukana</a:t>
            </a:r>
            <a:r>
              <a:rPr lang="en-US" sz="1200" i="1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i="1" err="1">
                <a:solidFill>
                  <a:schemeClr val="tx1"/>
                </a:solidFill>
                <a:cs typeface="Calibri" panose="020F0502020204030204"/>
              </a:rPr>
              <a:t>tukipäätöksistä</a:t>
            </a:r>
            <a:r>
              <a:rPr lang="en-US" sz="1200" i="1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i="1" err="1">
                <a:solidFill>
                  <a:schemeClr val="tx1"/>
                </a:solidFill>
                <a:cs typeface="Calibri" panose="020F0502020204030204"/>
              </a:rPr>
              <a:t>vastaava</a:t>
            </a:r>
            <a:r>
              <a:rPr lang="en-US" sz="1200" i="1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i="1" err="1">
                <a:solidFill>
                  <a:schemeClr val="tx1"/>
                </a:solidFill>
                <a:cs typeface="Calibri" panose="020F0502020204030204"/>
              </a:rPr>
              <a:t>taho</a:t>
            </a:r>
            <a:r>
              <a:rPr lang="en-US" sz="1200" i="1">
                <a:solidFill>
                  <a:schemeClr val="tx1"/>
                </a:solidFill>
                <a:cs typeface="Calibri" panose="020F0502020204030204"/>
              </a:rPr>
              <a:t>). </a:t>
            </a:r>
            <a:br>
              <a:rPr lang="en-US" sz="1200" i="1">
                <a:solidFill>
                  <a:schemeClr val="tx1"/>
                </a:solidFill>
                <a:cs typeface="Calibri" panose="020F0502020204030204"/>
              </a:rPr>
            </a:br>
            <a:r>
              <a:rPr lang="en-US" sz="1200" i="1">
                <a:solidFill>
                  <a:schemeClr val="tx1"/>
                </a:solidFill>
                <a:cs typeface="Calibri" panose="020F0502020204030204"/>
              </a:rPr>
              <a:t>Lupa </a:t>
            </a:r>
            <a:r>
              <a:rPr lang="en-US" sz="1200" i="1" err="1">
                <a:solidFill>
                  <a:schemeClr val="tx1"/>
                </a:solidFill>
                <a:cs typeface="Calibri" panose="020F0502020204030204"/>
              </a:rPr>
              <a:t>osallistujista</a:t>
            </a:r>
            <a:r>
              <a:rPr lang="en-US" sz="1200" i="1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i="1" err="1">
                <a:solidFill>
                  <a:schemeClr val="tx1"/>
                </a:solidFill>
                <a:cs typeface="Calibri" panose="020F0502020204030204"/>
              </a:rPr>
              <a:t>tarvitaan</a:t>
            </a:r>
            <a:r>
              <a:rPr lang="en-US" sz="1200" i="1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i="1" err="1">
                <a:solidFill>
                  <a:schemeClr val="tx1"/>
                </a:solidFill>
                <a:cs typeface="Calibri" panose="020F0502020204030204"/>
              </a:rPr>
              <a:t>nuorelta</a:t>
            </a:r>
            <a:r>
              <a:rPr lang="en-US" sz="1200" i="1">
                <a:solidFill>
                  <a:schemeClr val="tx1"/>
                </a:solidFill>
                <a:cs typeface="Calibri" panose="020F0502020204030204"/>
              </a:rPr>
              <a:t> ja </a:t>
            </a:r>
            <a:r>
              <a:rPr lang="en-US" sz="1200" i="1" err="1">
                <a:solidFill>
                  <a:schemeClr val="tx1"/>
                </a:solidFill>
                <a:cs typeface="Calibri" panose="020F0502020204030204"/>
              </a:rPr>
              <a:t>kotiväeltä</a:t>
            </a:r>
            <a:r>
              <a:rPr lang="en-US" sz="1200" i="1">
                <a:solidFill>
                  <a:schemeClr val="tx1"/>
                </a:solidFill>
                <a:cs typeface="Calibri" panose="020F0502020204030204"/>
              </a:rPr>
              <a:t>.  </a:t>
            </a:r>
          </a:p>
          <a:p>
            <a:pPr algn="ctr"/>
            <a:endParaRPr lang="en-US" sz="1200" i="1">
              <a:solidFill>
                <a:schemeClr val="tx1"/>
              </a:solidFill>
              <a:cs typeface="Calibri" panose="020F0502020204030204"/>
            </a:endParaRPr>
          </a:p>
          <a:p>
            <a:pPr algn="ctr"/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Huoltajilla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/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oppilaalla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on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oikeus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myös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kieltää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palaverin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pitäminen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.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Koululta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voidaan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konsultoida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tarpeen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vaatiessa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sosiaalitoimea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oppilaan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asioissa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ja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tarvittaessa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tehdä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lastensuojeluilmoitus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.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Sosiaalitoimi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voi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tarvittaessa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pyytää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koululta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tietoja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oppilaasta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lastensuojelutarpeen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selvityksessä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.</a:t>
            </a:r>
            <a:endParaRPr lang="en-US">
              <a:solidFill>
                <a:schemeClr val="tx1"/>
              </a:solidFill>
              <a:cs typeface="Calibri"/>
            </a:endParaRPr>
          </a:p>
          <a:p>
            <a:pPr algn="ctr"/>
            <a:endParaRPr lang="en-US" sz="1200" i="1">
              <a:solidFill>
                <a:schemeClr val="tx1"/>
              </a:solidFill>
              <a:cs typeface="Calibri" panose="020F0502020204030204"/>
            </a:endParaRPr>
          </a:p>
          <a:p>
            <a:pPr algn="ctr"/>
            <a:r>
              <a:rPr lang="en-US" sz="1200" b="1" err="1">
                <a:solidFill>
                  <a:schemeClr val="tx1"/>
                </a:solidFill>
                <a:cs typeface="Calibri" panose="020F0502020204030204"/>
              </a:rPr>
              <a:t>Yksilökohtaisen</a:t>
            </a:r>
            <a:r>
              <a:rPr lang="en-US" sz="1200" b="1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b="1" err="1">
                <a:solidFill>
                  <a:schemeClr val="tx1"/>
                </a:solidFill>
                <a:cs typeface="Calibri" panose="020F0502020204030204"/>
              </a:rPr>
              <a:t>oppilashuoltoryhmän</a:t>
            </a:r>
            <a:r>
              <a:rPr lang="en-US" sz="1200" b="1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b="1" err="1">
                <a:solidFill>
                  <a:schemeClr val="tx1"/>
                </a:solidFill>
                <a:cs typeface="Calibri" panose="020F0502020204030204"/>
              </a:rPr>
              <a:t>palaverissa</a:t>
            </a:r>
          </a:p>
          <a:p>
            <a:pPr algn="ctr"/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- OHR-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palaverista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laaditaan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muistio</a:t>
            </a:r>
            <a:endParaRPr lang="en-US" sz="1200">
              <a:solidFill>
                <a:schemeClr val="tx1"/>
              </a:solidFill>
              <a:cs typeface="Calibri" panose="020F0502020204030204"/>
            </a:endParaRPr>
          </a:p>
          <a:p>
            <a:pPr algn="ctr"/>
            <a:r>
              <a:rPr lang="en-US" sz="1200" b="1">
                <a:cs typeface="Calibri" panose="020F0502020204030204"/>
              </a:rPr>
              <a:t>-</a:t>
            </a:r>
            <a:r>
              <a:rPr lang="en-US" sz="1200" b="1" err="1">
                <a:cs typeface="Calibri" panose="020F0502020204030204"/>
              </a:rPr>
              <a:t>s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Käydään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läpi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yhteisesti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poissaolojen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syitä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: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mitä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on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tehty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,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mitä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tukia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oppilaalle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on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tarjottu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ja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kuinka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oppilas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on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näihin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sitoutunut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.</a:t>
            </a:r>
            <a:r>
              <a:rPr lang="en-US" sz="1200">
                <a:cs typeface="Calibri" panose="020F0502020204030204"/>
              </a:rPr>
              <a:t/>
            </a:r>
            <a:br>
              <a:rPr lang="en-US" sz="1200">
                <a:cs typeface="Calibri" panose="020F0502020204030204"/>
              </a:rPr>
            </a:b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-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Sovitaan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tarvittavista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tukitoimista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(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koulukuraattorin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,-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psyykkarin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, -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terveydenhoitajan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, -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lääkärin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, -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psykologin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palvelut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taikka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ohjaus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perheneuvolaan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tai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sosiaalitoimeen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) tai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erityisistä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opetusjärjestelyistä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(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ohjaus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lääkärinlausunnon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hakemiseen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ja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koulutyöskentelyn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kevennykseen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määräaikaisesti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).</a:t>
            </a:r>
            <a:r>
              <a:rPr lang="en-US" sz="1200">
                <a:cs typeface="Calibri" panose="020F0502020204030204"/>
              </a:rPr>
              <a:t/>
            </a:r>
            <a:br>
              <a:rPr lang="en-US" sz="1200">
                <a:cs typeface="Calibri" panose="020F0502020204030204"/>
              </a:rPr>
            </a:b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-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Sovitaan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seurantapalaveri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 1-2 kk </a:t>
            </a:r>
            <a:r>
              <a:rPr lang="en-US" sz="1200" err="1">
                <a:solidFill>
                  <a:schemeClr val="tx1"/>
                </a:solidFill>
                <a:cs typeface="Calibri" panose="020F0502020204030204"/>
              </a:rPr>
              <a:t>päähän</a:t>
            </a:r>
            <a:r>
              <a:rPr lang="en-US" sz="1200">
                <a:solidFill>
                  <a:schemeClr val="tx1"/>
                </a:solidFill>
                <a:cs typeface="Calibri" panose="020F0502020204030204"/>
              </a:rPr>
              <a:t>.</a:t>
            </a:r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xmlns="" id="{84D36B21-544A-41FB-9874-D21F556168F2}"/>
              </a:ext>
            </a:extLst>
          </p:cNvPr>
          <p:cNvCxnSpPr/>
          <p:nvPr/>
        </p:nvCxnSpPr>
        <p:spPr>
          <a:xfrm>
            <a:off x="5886450" y="38100"/>
            <a:ext cx="9525" cy="2952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xmlns="" id="{5B0300AB-1C2F-4D63-A3E2-F048E2C9AD46}"/>
              </a:ext>
            </a:extLst>
          </p:cNvPr>
          <p:cNvCxnSpPr>
            <a:cxnSpLocks/>
          </p:cNvCxnSpPr>
          <p:nvPr/>
        </p:nvCxnSpPr>
        <p:spPr>
          <a:xfrm>
            <a:off x="5886218" y="2401694"/>
            <a:ext cx="9525" cy="2286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" name="Straight Arrow Connector 1">
            <a:extLst>
              <a:ext uri="{FF2B5EF4-FFF2-40B4-BE49-F238E27FC236}">
                <a16:creationId xmlns:a16="http://schemas.microsoft.com/office/drawing/2014/main" xmlns="" id="{502ACE81-D1ED-4024-950F-B5F84E701596}"/>
              </a:ext>
            </a:extLst>
          </p:cNvPr>
          <p:cNvCxnSpPr/>
          <p:nvPr/>
        </p:nvCxnSpPr>
        <p:spPr>
          <a:xfrm flipH="1">
            <a:off x="5955371" y="6385235"/>
            <a:ext cx="6350" cy="2508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73239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05047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53A81B1C-27B8-4058-9FA2-0D31C5DBA65C}"/>
              </a:ext>
            </a:extLst>
          </p:cNvPr>
          <p:cNvSpPr/>
          <p:nvPr/>
        </p:nvSpPr>
        <p:spPr>
          <a:xfrm>
            <a:off x="2932538" y="956661"/>
            <a:ext cx="6217163" cy="3484416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b="1" err="1">
                <a:solidFill>
                  <a:srgbClr val="C00000"/>
                </a:solidFill>
                <a:cs typeface="Calibri"/>
              </a:rPr>
              <a:t>Lastensuojeluilmoitus</a:t>
            </a:r>
            <a:r>
              <a:rPr lang="en-US" b="1">
                <a:solidFill>
                  <a:srgbClr val="C00000"/>
                </a:solidFill>
                <a:cs typeface="Calibri"/>
              </a:rPr>
              <a:t> </a:t>
            </a:r>
            <a:r>
              <a:rPr lang="en-US" b="1" err="1">
                <a:solidFill>
                  <a:srgbClr val="C00000"/>
                </a:solidFill>
                <a:cs typeface="Calibri"/>
              </a:rPr>
              <a:t>kun</a:t>
            </a:r>
            <a:r>
              <a:rPr lang="en-US" b="1">
                <a:solidFill>
                  <a:srgbClr val="C00000"/>
                </a:solidFill>
                <a:cs typeface="Calibri"/>
              </a:rPr>
              <a:t> </a:t>
            </a:r>
            <a:r>
              <a:rPr lang="en-US" b="1" err="1">
                <a:solidFill>
                  <a:srgbClr val="C00000"/>
                </a:solidFill>
                <a:cs typeface="Calibri"/>
              </a:rPr>
              <a:t>poissaoloja</a:t>
            </a:r>
            <a:r>
              <a:rPr lang="en-US" b="1">
                <a:solidFill>
                  <a:srgbClr val="C00000"/>
                </a:solidFill>
                <a:cs typeface="Calibri"/>
              </a:rPr>
              <a:t> 100h</a:t>
            </a:r>
          </a:p>
          <a:p>
            <a:pPr algn="ctr"/>
            <a:r>
              <a:rPr lang="en-US" sz="1400" err="1">
                <a:solidFill>
                  <a:srgbClr val="C00000"/>
                </a:solidFill>
                <a:cs typeface="Calibri"/>
              </a:rPr>
              <a:t>Tuntiraja</a:t>
            </a:r>
            <a:r>
              <a:rPr lang="en-US" sz="1400">
                <a:solidFill>
                  <a:srgbClr val="C00000"/>
                </a:solidFill>
                <a:cs typeface="Calibri"/>
              </a:rPr>
              <a:t> </a:t>
            </a:r>
            <a:r>
              <a:rPr lang="en-US" sz="1400" err="1">
                <a:solidFill>
                  <a:srgbClr val="C00000"/>
                </a:solidFill>
                <a:cs typeface="Calibri"/>
              </a:rPr>
              <a:t>viitteellinen</a:t>
            </a:r>
            <a:r>
              <a:rPr lang="en-US" sz="1400">
                <a:solidFill>
                  <a:srgbClr val="C00000"/>
                </a:solidFill>
                <a:cs typeface="Calibri"/>
              </a:rPr>
              <a:t>, </a:t>
            </a:r>
            <a:r>
              <a:rPr lang="en-US" sz="1400" err="1">
                <a:solidFill>
                  <a:srgbClr val="C00000"/>
                </a:solidFill>
                <a:cs typeface="Calibri"/>
              </a:rPr>
              <a:t>ei</a:t>
            </a:r>
            <a:r>
              <a:rPr lang="en-US" sz="1400">
                <a:solidFill>
                  <a:srgbClr val="C00000"/>
                </a:solidFill>
                <a:cs typeface="Calibri"/>
              </a:rPr>
              <a:t> </a:t>
            </a:r>
            <a:r>
              <a:rPr lang="en-US" sz="1400" err="1">
                <a:solidFill>
                  <a:srgbClr val="C00000"/>
                </a:solidFill>
                <a:cs typeface="Calibri"/>
              </a:rPr>
              <a:t>automaattinen</a:t>
            </a:r>
            <a:r>
              <a:rPr lang="en-US" sz="1400">
                <a:solidFill>
                  <a:srgbClr val="C00000"/>
                </a:solidFill>
                <a:cs typeface="Calibri"/>
              </a:rPr>
              <a:t>. </a:t>
            </a:r>
            <a:endParaRPr lang="en-US" sz="1400">
              <a:solidFill>
                <a:srgbClr val="FF0000"/>
              </a:solidFill>
              <a:ea typeface="+mn-lt"/>
              <a:cs typeface="+mn-lt"/>
            </a:endParaRPr>
          </a:p>
          <a:p>
            <a:pPr algn="ctr"/>
            <a:r>
              <a:rPr lang="en-US" sz="1400" err="1">
                <a:solidFill>
                  <a:srgbClr val="C00000"/>
                </a:solidFill>
                <a:ea typeface="+mn-lt"/>
                <a:cs typeface="+mn-lt"/>
              </a:rPr>
              <a:t>Koulu</a:t>
            </a:r>
            <a:r>
              <a:rPr lang="en-US" sz="1400">
                <a:solidFill>
                  <a:srgbClr val="C00000"/>
                </a:solidFill>
                <a:ea typeface="+mn-lt"/>
                <a:cs typeface="+mn-lt"/>
              </a:rPr>
              <a:t> on </a:t>
            </a:r>
            <a:r>
              <a:rPr lang="en-US" sz="1400" err="1">
                <a:solidFill>
                  <a:srgbClr val="C00000"/>
                </a:solidFill>
                <a:ea typeface="+mn-lt"/>
                <a:cs typeface="+mn-lt"/>
              </a:rPr>
              <a:t>tässä</a:t>
            </a:r>
            <a:r>
              <a:rPr lang="en-US" sz="1400">
                <a:solidFill>
                  <a:srgbClr val="C00000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C00000"/>
                </a:solidFill>
                <a:ea typeface="+mn-lt"/>
                <a:cs typeface="+mn-lt"/>
              </a:rPr>
              <a:t>vaiheessa</a:t>
            </a:r>
            <a:r>
              <a:rPr lang="en-US" sz="1400">
                <a:solidFill>
                  <a:srgbClr val="C00000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C00000"/>
                </a:solidFill>
                <a:ea typeface="+mn-lt"/>
                <a:cs typeface="+mn-lt"/>
              </a:rPr>
              <a:t>selvittänyt</a:t>
            </a:r>
            <a:r>
              <a:rPr lang="en-US" sz="1400">
                <a:solidFill>
                  <a:srgbClr val="C00000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C00000"/>
                </a:solidFill>
                <a:ea typeface="+mn-lt"/>
                <a:cs typeface="+mn-lt"/>
              </a:rPr>
              <a:t>poissaolojen</a:t>
            </a:r>
            <a:r>
              <a:rPr lang="en-US" sz="1400">
                <a:solidFill>
                  <a:srgbClr val="C00000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C00000"/>
                </a:solidFill>
                <a:ea typeface="+mn-lt"/>
                <a:cs typeface="+mn-lt"/>
              </a:rPr>
              <a:t>syitä</a:t>
            </a:r>
            <a:r>
              <a:rPr lang="en-US" sz="1400">
                <a:solidFill>
                  <a:srgbClr val="C00000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C00000"/>
                </a:solidFill>
                <a:ea typeface="+mn-lt"/>
                <a:cs typeface="+mn-lt"/>
              </a:rPr>
              <a:t>omalta</a:t>
            </a:r>
            <a:r>
              <a:rPr lang="en-US" sz="1400">
                <a:solidFill>
                  <a:srgbClr val="C00000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C00000"/>
                </a:solidFill>
                <a:ea typeface="+mn-lt"/>
                <a:cs typeface="+mn-lt"/>
              </a:rPr>
              <a:t>osaltaan</a:t>
            </a:r>
            <a:r>
              <a:rPr lang="en-US" sz="1400">
                <a:solidFill>
                  <a:srgbClr val="C00000"/>
                </a:solidFill>
                <a:ea typeface="+mn-lt"/>
                <a:cs typeface="+mn-lt"/>
              </a:rPr>
              <a:t> ja </a:t>
            </a:r>
            <a:r>
              <a:rPr lang="en-US" sz="1400" err="1">
                <a:solidFill>
                  <a:srgbClr val="C00000"/>
                </a:solidFill>
                <a:ea typeface="+mn-lt"/>
                <a:cs typeface="+mn-lt"/>
              </a:rPr>
              <a:t>käyttänyt</a:t>
            </a:r>
            <a:r>
              <a:rPr lang="en-US" sz="1400">
                <a:solidFill>
                  <a:srgbClr val="C00000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C00000"/>
                </a:solidFill>
                <a:ea typeface="+mn-lt"/>
                <a:cs typeface="+mn-lt"/>
              </a:rPr>
              <a:t>koulun</a:t>
            </a:r>
            <a:r>
              <a:rPr lang="en-US" sz="1400">
                <a:solidFill>
                  <a:srgbClr val="C00000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C00000"/>
                </a:solidFill>
                <a:ea typeface="+mn-lt"/>
                <a:cs typeface="+mn-lt"/>
              </a:rPr>
              <a:t>tukitoimia</a:t>
            </a:r>
            <a:r>
              <a:rPr lang="en-US" sz="1400">
                <a:solidFill>
                  <a:srgbClr val="C00000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C00000"/>
                </a:solidFill>
                <a:ea typeface="+mn-lt"/>
                <a:cs typeface="+mn-lt"/>
              </a:rPr>
              <a:t>monipuolisesti</a:t>
            </a:r>
            <a:r>
              <a:rPr lang="en-US" sz="1400">
                <a:solidFill>
                  <a:srgbClr val="C00000"/>
                </a:solidFill>
                <a:ea typeface="+mn-lt"/>
                <a:cs typeface="+mn-lt"/>
              </a:rPr>
              <a:t>. </a:t>
            </a:r>
          </a:p>
          <a:p>
            <a:pPr algn="ctr"/>
            <a:endParaRPr lang="en-US" sz="1400">
              <a:solidFill>
                <a:srgbClr val="C00000"/>
              </a:solidFill>
              <a:ea typeface="+mn-lt"/>
              <a:cs typeface="+mn-lt"/>
            </a:endParaRPr>
          </a:p>
          <a:p>
            <a:pPr algn="ctr"/>
            <a:r>
              <a:rPr lang="en-US" sz="1400" err="1">
                <a:solidFill>
                  <a:srgbClr val="C00000"/>
                </a:solidFill>
                <a:ea typeface="+mn-lt"/>
                <a:cs typeface="+mn-lt"/>
              </a:rPr>
              <a:t>Lastensuojeluilmoituksen</a:t>
            </a:r>
            <a:r>
              <a:rPr lang="en-US" sz="1400">
                <a:solidFill>
                  <a:srgbClr val="C00000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C00000"/>
                </a:solidFill>
                <a:ea typeface="+mn-lt"/>
                <a:cs typeface="+mn-lt"/>
              </a:rPr>
              <a:t>pohjana</a:t>
            </a:r>
            <a:r>
              <a:rPr lang="en-US" sz="1400">
                <a:solidFill>
                  <a:srgbClr val="C00000"/>
                </a:solidFill>
                <a:ea typeface="+mn-lt"/>
                <a:cs typeface="+mn-lt"/>
              </a:rPr>
              <a:t> on </a:t>
            </a:r>
            <a:r>
              <a:rPr lang="en-US" sz="1400" err="1">
                <a:solidFill>
                  <a:srgbClr val="C00000"/>
                </a:solidFill>
                <a:ea typeface="+mn-lt"/>
                <a:cs typeface="+mn-lt"/>
              </a:rPr>
              <a:t>huoli</a:t>
            </a:r>
            <a:r>
              <a:rPr lang="en-US" sz="1400">
                <a:solidFill>
                  <a:srgbClr val="C00000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C00000"/>
                </a:solidFill>
                <a:ea typeface="+mn-lt"/>
                <a:cs typeface="+mn-lt"/>
              </a:rPr>
              <a:t>poissaolojen</a:t>
            </a:r>
            <a:r>
              <a:rPr lang="en-US" sz="1400">
                <a:solidFill>
                  <a:srgbClr val="C00000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C00000"/>
                </a:solidFill>
                <a:ea typeface="+mn-lt"/>
                <a:cs typeface="+mn-lt"/>
              </a:rPr>
              <a:t>aiheuttamasta</a:t>
            </a:r>
            <a:r>
              <a:rPr lang="en-US" sz="1400">
                <a:solidFill>
                  <a:srgbClr val="C00000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C00000"/>
                </a:solidFill>
                <a:ea typeface="+mn-lt"/>
                <a:cs typeface="+mn-lt"/>
              </a:rPr>
              <a:t>syrjäytymisriskistä</a:t>
            </a:r>
            <a:r>
              <a:rPr lang="en-US" sz="1400">
                <a:solidFill>
                  <a:srgbClr val="C00000"/>
                </a:solidFill>
                <a:ea typeface="+mn-lt"/>
                <a:cs typeface="+mn-lt"/>
              </a:rPr>
              <a:t> ja </a:t>
            </a:r>
            <a:r>
              <a:rPr lang="en-US" sz="1400" err="1">
                <a:solidFill>
                  <a:srgbClr val="C00000"/>
                </a:solidFill>
                <a:ea typeface="+mn-lt"/>
                <a:cs typeface="+mn-lt"/>
              </a:rPr>
              <a:t>normaalin</a:t>
            </a:r>
            <a:r>
              <a:rPr lang="en-US" sz="1400">
                <a:solidFill>
                  <a:srgbClr val="C00000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C00000"/>
                </a:solidFill>
                <a:ea typeface="+mn-lt"/>
                <a:cs typeface="+mn-lt"/>
              </a:rPr>
              <a:t>kehityksen</a:t>
            </a:r>
            <a:r>
              <a:rPr lang="en-US" sz="1400">
                <a:solidFill>
                  <a:srgbClr val="C00000"/>
                </a:solidFill>
                <a:ea typeface="+mn-lt"/>
                <a:cs typeface="+mn-lt"/>
              </a:rPr>
              <a:t> ja </a:t>
            </a:r>
            <a:r>
              <a:rPr lang="en-US" sz="1400" err="1">
                <a:solidFill>
                  <a:srgbClr val="C00000"/>
                </a:solidFill>
                <a:ea typeface="+mn-lt"/>
                <a:cs typeface="+mn-lt"/>
              </a:rPr>
              <a:t>koulunkäynnin</a:t>
            </a:r>
            <a:r>
              <a:rPr lang="en-US" sz="1400">
                <a:solidFill>
                  <a:srgbClr val="C00000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C00000"/>
                </a:solidFill>
                <a:ea typeface="+mn-lt"/>
                <a:cs typeface="+mn-lt"/>
              </a:rPr>
              <a:t>vaarantumisesta</a:t>
            </a:r>
            <a:r>
              <a:rPr lang="en-US" sz="1400">
                <a:solidFill>
                  <a:srgbClr val="C00000"/>
                </a:solidFill>
                <a:ea typeface="+mn-lt"/>
                <a:cs typeface="+mn-lt"/>
              </a:rPr>
              <a:t>.</a:t>
            </a:r>
          </a:p>
          <a:p>
            <a:pPr algn="ctr"/>
            <a:endParaRPr lang="en-US" sz="1400" b="1">
              <a:solidFill>
                <a:srgbClr val="C00000"/>
              </a:solidFill>
              <a:highlight>
                <a:srgbClr val="FFFF00"/>
              </a:highlight>
              <a:cs typeface="Calibri"/>
            </a:endParaRPr>
          </a:p>
          <a:p>
            <a:pPr algn="ctr"/>
            <a:r>
              <a:rPr lang="en-US" sz="1400" err="1">
                <a:solidFill>
                  <a:srgbClr val="C00000"/>
                </a:solidFill>
                <a:cs typeface="Calibri"/>
              </a:rPr>
              <a:t>Koululta</a:t>
            </a:r>
            <a:r>
              <a:rPr lang="en-US" sz="1400">
                <a:solidFill>
                  <a:srgbClr val="C00000"/>
                </a:solidFill>
                <a:cs typeface="Calibri"/>
              </a:rPr>
              <a:t> </a:t>
            </a:r>
            <a:r>
              <a:rPr lang="en-US" sz="1400" err="1">
                <a:solidFill>
                  <a:srgbClr val="C00000"/>
                </a:solidFill>
                <a:cs typeface="Calibri"/>
              </a:rPr>
              <a:t>tehdään</a:t>
            </a:r>
            <a:r>
              <a:rPr lang="en-US" sz="1400">
                <a:solidFill>
                  <a:srgbClr val="C00000"/>
                </a:solidFill>
                <a:cs typeface="Calibri"/>
              </a:rPr>
              <a:t> </a:t>
            </a:r>
            <a:r>
              <a:rPr lang="en-US" sz="1400" err="1">
                <a:solidFill>
                  <a:srgbClr val="C00000"/>
                </a:solidFill>
                <a:cs typeface="Calibri"/>
              </a:rPr>
              <a:t>lastensuojeluilmoitus</a:t>
            </a:r>
            <a:r>
              <a:rPr lang="en-US" sz="1400">
                <a:solidFill>
                  <a:srgbClr val="C00000"/>
                </a:solidFill>
                <a:cs typeface="Calibri"/>
              </a:rPr>
              <a:t> ja </a:t>
            </a:r>
            <a:r>
              <a:rPr lang="en-US" sz="1400" err="1">
                <a:solidFill>
                  <a:srgbClr val="C00000"/>
                </a:solidFill>
                <a:cs typeface="Calibri"/>
              </a:rPr>
              <a:t>ilmoitetaan</a:t>
            </a:r>
            <a:r>
              <a:rPr lang="en-US" sz="1400">
                <a:solidFill>
                  <a:srgbClr val="C00000"/>
                </a:solidFill>
                <a:cs typeface="Calibri"/>
              </a:rPr>
              <a:t> </a:t>
            </a:r>
            <a:r>
              <a:rPr lang="en-US" sz="1400" err="1">
                <a:solidFill>
                  <a:srgbClr val="C00000"/>
                </a:solidFill>
                <a:cs typeface="Calibri"/>
              </a:rPr>
              <a:t>tässä</a:t>
            </a:r>
            <a:r>
              <a:rPr lang="en-US" sz="1400">
                <a:solidFill>
                  <a:srgbClr val="C00000"/>
                </a:solidFill>
                <a:cs typeface="Calibri"/>
              </a:rPr>
              <a:t> </a:t>
            </a:r>
            <a:r>
              <a:rPr lang="en-US" sz="1400" err="1">
                <a:solidFill>
                  <a:srgbClr val="C00000"/>
                </a:solidFill>
                <a:cs typeface="Calibri"/>
              </a:rPr>
              <a:t>yhteydessä</a:t>
            </a:r>
            <a:r>
              <a:rPr lang="en-US" sz="1400">
                <a:solidFill>
                  <a:srgbClr val="C00000"/>
                </a:solidFill>
                <a:cs typeface="Calibri"/>
              </a:rPr>
              <a:t> </a:t>
            </a:r>
            <a:r>
              <a:rPr lang="en-US" sz="1400" err="1">
                <a:solidFill>
                  <a:srgbClr val="C00000"/>
                </a:solidFill>
                <a:cs typeface="Calibri"/>
              </a:rPr>
              <a:t>poissaolojen</a:t>
            </a:r>
            <a:r>
              <a:rPr lang="en-US" sz="1400">
                <a:solidFill>
                  <a:srgbClr val="C00000"/>
                </a:solidFill>
                <a:cs typeface="Calibri"/>
              </a:rPr>
              <a:t> </a:t>
            </a:r>
            <a:r>
              <a:rPr lang="en-US" sz="1400" err="1">
                <a:solidFill>
                  <a:srgbClr val="C00000"/>
                </a:solidFill>
                <a:cs typeface="Calibri"/>
              </a:rPr>
              <a:t>määrästä</a:t>
            </a:r>
            <a:r>
              <a:rPr lang="en-US" sz="1400">
                <a:solidFill>
                  <a:srgbClr val="C00000"/>
                </a:solidFill>
                <a:cs typeface="Calibri"/>
              </a:rPr>
              <a:t>, </a:t>
            </a:r>
            <a:r>
              <a:rPr lang="en-US" sz="1400" err="1">
                <a:solidFill>
                  <a:srgbClr val="C00000"/>
                </a:solidFill>
                <a:cs typeface="Calibri"/>
              </a:rPr>
              <a:t>tehdyistä</a:t>
            </a:r>
            <a:r>
              <a:rPr lang="en-US" sz="1400">
                <a:solidFill>
                  <a:srgbClr val="C00000"/>
                </a:solidFill>
                <a:cs typeface="Calibri"/>
              </a:rPr>
              <a:t> </a:t>
            </a:r>
            <a:r>
              <a:rPr lang="en-US" sz="1400" err="1">
                <a:solidFill>
                  <a:srgbClr val="C00000"/>
                </a:solidFill>
                <a:cs typeface="Calibri"/>
              </a:rPr>
              <a:t>tukitoimista</a:t>
            </a:r>
            <a:r>
              <a:rPr lang="en-US" sz="1400">
                <a:solidFill>
                  <a:srgbClr val="C00000"/>
                </a:solidFill>
                <a:cs typeface="Calibri"/>
              </a:rPr>
              <a:t> </a:t>
            </a:r>
            <a:r>
              <a:rPr lang="en-US" sz="1400" err="1">
                <a:solidFill>
                  <a:srgbClr val="C00000"/>
                </a:solidFill>
                <a:cs typeface="Calibri"/>
              </a:rPr>
              <a:t>sekä</a:t>
            </a:r>
            <a:r>
              <a:rPr lang="en-US" sz="1400">
                <a:solidFill>
                  <a:srgbClr val="C00000"/>
                </a:solidFill>
                <a:cs typeface="Calibri"/>
              </a:rPr>
              <a:t> </a:t>
            </a:r>
            <a:r>
              <a:rPr lang="en-US" sz="1400" err="1">
                <a:solidFill>
                  <a:srgbClr val="C00000"/>
                </a:solidFill>
                <a:cs typeface="Calibri"/>
              </a:rPr>
              <a:t>palaveritarpeesta</a:t>
            </a:r>
            <a:r>
              <a:rPr lang="en-US" sz="1400">
                <a:solidFill>
                  <a:srgbClr val="C00000"/>
                </a:solidFill>
                <a:cs typeface="Calibri"/>
              </a:rPr>
              <a:t>. </a:t>
            </a:r>
            <a:r>
              <a:rPr lang="en-US" sz="1400" err="1">
                <a:solidFill>
                  <a:srgbClr val="C00000"/>
                </a:solidFill>
                <a:cs typeface="Calibri"/>
              </a:rPr>
              <a:t>Koululta</a:t>
            </a:r>
            <a:r>
              <a:rPr lang="en-US" sz="1400">
                <a:solidFill>
                  <a:srgbClr val="C00000"/>
                </a:solidFill>
                <a:cs typeface="Calibri"/>
              </a:rPr>
              <a:t> </a:t>
            </a:r>
            <a:r>
              <a:rPr lang="en-US" sz="1400" err="1">
                <a:solidFill>
                  <a:srgbClr val="C00000"/>
                </a:solidFill>
                <a:cs typeface="Calibri"/>
              </a:rPr>
              <a:t>osallistutaan</a:t>
            </a:r>
            <a:r>
              <a:rPr lang="en-US" sz="1400">
                <a:solidFill>
                  <a:srgbClr val="C00000"/>
                </a:solidFill>
                <a:cs typeface="Calibri"/>
              </a:rPr>
              <a:t> </a:t>
            </a:r>
            <a:r>
              <a:rPr lang="en-US" sz="1400" err="1">
                <a:solidFill>
                  <a:srgbClr val="C00000"/>
                </a:solidFill>
                <a:cs typeface="Calibri"/>
              </a:rPr>
              <a:t>kutsuttuna</a:t>
            </a:r>
            <a:r>
              <a:rPr lang="en-US" sz="1400">
                <a:solidFill>
                  <a:srgbClr val="C00000"/>
                </a:solidFill>
                <a:cs typeface="Calibri"/>
              </a:rPr>
              <a:t> </a:t>
            </a:r>
            <a:r>
              <a:rPr lang="en-US" sz="1400" err="1">
                <a:solidFill>
                  <a:srgbClr val="C00000"/>
                </a:solidFill>
                <a:cs typeface="Calibri"/>
              </a:rPr>
              <a:t>sosiaalitoimen</a:t>
            </a:r>
            <a:r>
              <a:rPr lang="en-US" sz="1400">
                <a:solidFill>
                  <a:srgbClr val="C00000"/>
                </a:solidFill>
                <a:cs typeface="Calibri"/>
              </a:rPr>
              <a:t>/</a:t>
            </a:r>
            <a:r>
              <a:rPr lang="en-US" sz="1400" err="1">
                <a:solidFill>
                  <a:srgbClr val="C00000"/>
                </a:solidFill>
                <a:cs typeface="Calibri"/>
              </a:rPr>
              <a:t>lastensuojelun</a:t>
            </a:r>
            <a:r>
              <a:rPr lang="en-US" sz="1400">
                <a:solidFill>
                  <a:srgbClr val="C00000"/>
                </a:solidFill>
                <a:cs typeface="Calibri"/>
              </a:rPr>
              <a:t> </a:t>
            </a:r>
            <a:r>
              <a:rPr lang="en-US" sz="1400" err="1">
                <a:solidFill>
                  <a:srgbClr val="C00000"/>
                </a:solidFill>
                <a:cs typeface="Calibri"/>
              </a:rPr>
              <a:t>järjestämään</a:t>
            </a:r>
            <a:r>
              <a:rPr lang="en-US" sz="1400">
                <a:solidFill>
                  <a:srgbClr val="C00000"/>
                </a:solidFill>
                <a:cs typeface="Calibri"/>
              </a:rPr>
              <a:t> </a:t>
            </a:r>
            <a:r>
              <a:rPr lang="en-US" sz="1400" err="1">
                <a:solidFill>
                  <a:srgbClr val="C00000"/>
                </a:solidFill>
                <a:cs typeface="Calibri"/>
              </a:rPr>
              <a:t>palaveriin</a:t>
            </a:r>
            <a:r>
              <a:rPr lang="en-US" sz="1400">
                <a:solidFill>
                  <a:srgbClr val="C00000"/>
                </a:solidFill>
                <a:cs typeface="Calibri"/>
              </a:rPr>
              <a:t> </a:t>
            </a:r>
            <a:r>
              <a:rPr lang="en-US" sz="1400" err="1">
                <a:solidFill>
                  <a:srgbClr val="C00000"/>
                </a:solidFill>
                <a:cs typeface="Calibri"/>
              </a:rPr>
              <a:t>siinä</a:t>
            </a:r>
            <a:r>
              <a:rPr lang="en-US" sz="1400">
                <a:solidFill>
                  <a:srgbClr val="C00000"/>
                </a:solidFill>
                <a:cs typeface="Calibri"/>
              </a:rPr>
              <a:t> </a:t>
            </a:r>
            <a:r>
              <a:rPr lang="en-US" sz="1400" err="1">
                <a:solidFill>
                  <a:srgbClr val="C00000"/>
                </a:solidFill>
                <a:cs typeface="Calibri"/>
              </a:rPr>
              <a:t>määrin</a:t>
            </a:r>
            <a:r>
              <a:rPr lang="en-US" sz="1400">
                <a:solidFill>
                  <a:srgbClr val="C00000"/>
                </a:solidFill>
                <a:cs typeface="Calibri"/>
              </a:rPr>
              <a:t> </a:t>
            </a:r>
            <a:r>
              <a:rPr lang="en-US" sz="1400" err="1">
                <a:solidFill>
                  <a:srgbClr val="C00000"/>
                </a:solidFill>
                <a:cs typeface="Calibri"/>
              </a:rPr>
              <a:t>kun</a:t>
            </a:r>
            <a:r>
              <a:rPr lang="en-US" sz="1400">
                <a:solidFill>
                  <a:srgbClr val="C00000"/>
                </a:solidFill>
                <a:cs typeface="Calibri"/>
              </a:rPr>
              <a:t> on </a:t>
            </a:r>
            <a:r>
              <a:rPr lang="en-US" sz="1400" err="1">
                <a:solidFill>
                  <a:srgbClr val="C00000"/>
                </a:solidFill>
                <a:cs typeface="Calibri"/>
              </a:rPr>
              <a:t>tarpeellista</a:t>
            </a:r>
            <a:r>
              <a:rPr lang="en-US" sz="1400">
                <a:solidFill>
                  <a:srgbClr val="C00000"/>
                </a:solidFill>
                <a:cs typeface="Calibri"/>
              </a:rPr>
              <a:t>. </a:t>
            </a:r>
            <a:r>
              <a:rPr lang="en-US" sz="1400" err="1">
                <a:solidFill>
                  <a:srgbClr val="C00000"/>
                </a:solidFill>
                <a:cs typeface="Calibri"/>
              </a:rPr>
              <a:t>Sosiaalitoimi</a:t>
            </a:r>
            <a:r>
              <a:rPr lang="en-US" sz="1400">
                <a:solidFill>
                  <a:srgbClr val="C00000"/>
                </a:solidFill>
                <a:cs typeface="Calibri"/>
              </a:rPr>
              <a:t> </a:t>
            </a:r>
            <a:r>
              <a:rPr lang="en-US" sz="1400" err="1">
                <a:solidFill>
                  <a:srgbClr val="C00000"/>
                </a:solidFill>
                <a:cs typeface="Calibri"/>
              </a:rPr>
              <a:t>arvioi</a:t>
            </a:r>
            <a:r>
              <a:rPr lang="en-US" sz="1400">
                <a:solidFill>
                  <a:srgbClr val="C00000"/>
                </a:solidFill>
                <a:cs typeface="Calibri"/>
              </a:rPr>
              <a:t> </a:t>
            </a:r>
            <a:r>
              <a:rPr lang="en-US" sz="1400" err="1">
                <a:solidFill>
                  <a:srgbClr val="C00000"/>
                </a:solidFill>
                <a:cs typeface="Calibri"/>
              </a:rPr>
              <a:t>oppilaan</a:t>
            </a:r>
            <a:r>
              <a:rPr lang="en-US" sz="1400">
                <a:solidFill>
                  <a:srgbClr val="C00000"/>
                </a:solidFill>
                <a:cs typeface="Calibri"/>
              </a:rPr>
              <a:t> </a:t>
            </a:r>
            <a:r>
              <a:rPr lang="en-US" sz="1400" err="1">
                <a:solidFill>
                  <a:srgbClr val="C00000"/>
                </a:solidFill>
                <a:cs typeface="Calibri"/>
              </a:rPr>
              <a:t>tuen</a:t>
            </a:r>
            <a:r>
              <a:rPr lang="en-US" sz="1400">
                <a:solidFill>
                  <a:srgbClr val="C00000"/>
                </a:solidFill>
                <a:cs typeface="Calibri"/>
              </a:rPr>
              <a:t> </a:t>
            </a:r>
            <a:r>
              <a:rPr lang="en-US" sz="1400" err="1">
                <a:solidFill>
                  <a:srgbClr val="C00000"/>
                </a:solidFill>
                <a:cs typeface="Calibri"/>
              </a:rPr>
              <a:t>tarpeita</a:t>
            </a:r>
            <a:r>
              <a:rPr lang="en-US" sz="1400">
                <a:solidFill>
                  <a:srgbClr val="C00000"/>
                </a:solidFill>
                <a:cs typeface="Calibri"/>
              </a:rPr>
              <a:t> ja </a:t>
            </a:r>
            <a:r>
              <a:rPr lang="en-US" sz="1400" err="1">
                <a:solidFill>
                  <a:srgbClr val="C00000"/>
                </a:solidFill>
                <a:cs typeface="Calibri"/>
              </a:rPr>
              <a:t>pyytää</a:t>
            </a:r>
            <a:r>
              <a:rPr lang="en-US" sz="1400">
                <a:solidFill>
                  <a:srgbClr val="C00000"/>
                </a:solidFill>
                <a:cs typeface="Calibri"/>
              </a:rPr>
              <a:t> </a:t>
            </a:r>
            <a:r>
              <a:rPr lang="en-US" sz="1400" err="1">
                <a:solidFill>
                  <a:srgbClr val="C00000"/>
                </a:solidFill>
                <a:cs typeface="Calibri"/>
              </a:rPr>
              <a:t>koululta</a:t>
            </a:r>
            <a:r>
              <a:rPr lang="en-US" sz="1400">
                <a:solidFill>
                  <a:srgbClr val="C00000"/>
                </a:solidFill>
                <a:cs typeface="Calibri"/>
              </a:rPr>
              <a:t> </a:t>
            </a:r>
            <a:r>
              <a:rPr lang="en-US" sz="1400" err="1">
                <a:solidFill>
                  <a:srgbClr val="C00000"/>
                </a:solidFill>
                <a:cs typeface="Calibri"/>
              </a:rPr>
              <a:t>tarvittavia</a:t>
            </a:r>
            <a:r>
              <a:rPr lang="en-US" sz="1400">
                <a:solidFill>
                  <a:srgbClr val="C00000"/>
                </a:solidFill>
                <a:cs typeface="Calibri"/>
              </a:rPr>
              <a:t> </a:t>
            </a:r>
            <a:r>
              <a:rPr lang="en-US" sz="1400" err="1">
                <a:solidFill>
                  <a:srgbClr val="C00000"/>
                </a:solidFill>
                <a:cs typeface="Calibri"/>
              </a:rPr>
              <a:t>tietoja</a:t>
            </a:r>
            <a:r>
              <a:rPr lang="en-US" sz="1400">
                <a:solidFill>
                  <a:srgbClr val="C00000"/>
                </a:solidFill>
                <a:cs typeface="Calibri"/>
              </a:rPr>
              <a:t>. </a:t>
            </a:r>
            <a:endParaRPr lang="en-US" sz="1400">
              <a:solidFill>
                <a:srgbClr val="FF0000"/>
              </a:solidFill>
              <a:highlight>
                <a:srgbClr val="FFFF00"/>
              </a:highlight>
              <a:cs typeface="Calibri"/>
            </a:endParaRPr>
          </a:p>
          <a:p>
            <a:pPr algn="ctr"/>
            <a:r>
              <a:rPr lang="en-US" sz="1400" err="1">
                <a:solidFill>
                  <a:srgbClr val="C00000"/>
                </a:solidFill>
                <a:cs typeface="Calibri"/>
              </a:rPr>
              <a:t>Lisäksi</a:t>
            </a:r>
            <a:r>
              <a:rPr lang="en-US" sz="1400">
                <a:solidFill>
                  <a:srgbClr val="C00000"/>
                </a:solidFill>
                <a:cs typeface="Calibri"/>
              </a:rPr>
              <a:t> </a:t>
            </a:r>
            <a:r>
              <a:rPr lang="en-US" sz="1400" err="1">
                <a:solidFill>
                  <a:srgbClr val="C00000"/>
                </a:solidFill>
                <a:cs typeface="Calibri"/>
              </a:rPr>
              <a:t>käsitellään</a:t>
            </a:r>
            <a:r>
              <a:rPr lang="en-US" sz="1400">
                <a:solidFill>
                  <a:srgbClr val="C00000"/>
                </a:solidFill>
                <a:cs typeface="Calibri"/>
              </a:rPr>
              <a:t> </a:t>
            </a:r>
            <a:r>
              <a:rPr lang="en-US" sz="1400" err="1">
                <a:solidFill>
                  <a:srgbClr val="C00000"/>
                </a:solidFill>
                <a:cs typeface="Calibri"/>
              </a:rPr>
              <a:t>mahdollinen</a:t>
            </a:r>
            <a:r>
              <a:rPr lang="en-US" sz="1400">
                <a:solidFill>
                  <a:srgbClr val="C00000"/>
                </a:solidFill>
                <a:cs typeface="Calibri"/>
              </a:rPr>
              <a:t> </a:t>
            </a:r>
            <a:r>
              <a:rPr lang="en-US" sz="1400" err="1">
                <a:solidFill>
                  <a:srgbClr val="C00000"/>
                </a:solidFill>
                <a:cs typeface="Calibri"/>
              </a:rPr>
              <a:t>luokallejäämis-vaara</a:t>
            </a:r>
            <a:r>
              <a:rPr lang="en-US" sz="1400">
                <a:solidFill>
                  <a:srgbClr val="C00000"/>
                </a:solidFill>
                <a:cs typeface="Calibri"/>
              </a:rPr>
              <a:t> tai </a:t>
            </a:r>
            <a:r>
              <a:rPr lang="en-US" sz="1400" err="1">
                <a:solidFill>
                  <a:srgbClr val="C00000"/>
                </a:solidFill>
                <a:cs typeface="Calibri"/>
              </a:rPr>
              <a:t>tarve</a:t>
            </a:r>
            <a:r>
              <a:rPr lang="en-US" sz="1400">
                <a:solidFill>
                  <a:srgbClr val="C00000"/>
                </a:solidFill>
                <a:cs typeface="Calibri"/>
              </a:rPr>
              <a:t> </a:t>
            </a:r>
            <a:r>
              <a:rPr lang="en-US" sz="1400" err="1">
                <a:solidFill>
                  <a:srgbClr val="C00000"/>
                </a:solidFill>
                <a:cs typeface="Calibri"/>
              </a:rPr>
              <a:t>siirtyä</a:t>
            </a:r>
            <a:r>
              <a:rPr lang="en-US" sz="1400">
                <a:solidFill>
                  <a:srgbClr val="C00000"/>
                </a:solidFill>
                <a:cs typeface="Calibri"/>
              </a:rPr>
              <a:t> </a:t>
            </a:r>
            <a:r>
              <a:rPr lang="en-US" sz="1400" err="1">
                <a:solidFill>
                  <a:srgbClr val="C00000"/>
                </a:solidFill>
                <a:cs typeface="Calibri"/>
              </a:rPr>
              <a:t>vuosiluokkiin</a:t>
            </a:r>
            <a:r>
              <a:rPr lang="en-US" sz="1400">
                <a:solidFill>
                  <a:srgbClr val="C00000"/>
                </a:solidFill>
                <a:cs typeface="Calibri"/>
              </a:rPr>
              <a:t> </a:t>
            </a:r>
            <a:r>
              <a:rPr lang="en-US" sz="1400" err="1">
                <a:solidFill>
                  <a:srgbClr val="C00000"/>
                </a:solidFill>
                <a:cs typeface="Calibri"/>
              </a:rPr>
              <a:t>sitomattomaan</a:t>
            </a:r>
            <a:r>
              <a:rPr lang="en-US" sz="1400">
                <a:solidFill>
                  <a:srgbClr val="C00000"/>
                </a:solidFill>
                <a:cs typeface="Calibri"/>
              </a:rPr>
              <a:t> </a:t>
            </a:r>
            <a:r>
              <a:rPr lang="en-US" sz="1400" err="1">
                <a:solidFill>
                  <a:srgbClr val="C00000"/>
                </a:solidFill>
                <a:cs typeface="Calibri"/>
              </a:rPr>
              <a:t>opiskeluun</a:t>
            </a:r>
            <a:r>
              <a:rPr lang="en-US" sz="1400">
                <a:solidFill>
                  <a:srgbClr val="C00000"/>
                </a:solidFill>
                <a:cs typeface="Calibri"/>
              </a:rPr>
              <a:t> (</a:t>
            </a:r>
            <a:r>
              <a:rPr lang="en-US" sz="1400" err="1">
                <a:solidFill>
                  <a:srgbClr val="C00000"/>
                </a:solidFill>
                <a:cs typeface="Calibri"/>
              </a:rPr>
              <a:t>eritoten</a:t>
            </a:r>
            <a:r>
              <a:rPr lang="en-US" sz="1400">
                <a:solidFill>
                  <a:srgbClr val="C00000"/>
                </a:solidFill>
                <a:cs typeface="Calibri"/>
              </a:rPr>
              <a:t> 9. </a:t>
            </a:r>
            <a:r>
              <a:rPr lang="en-US" sz="1400" err="1">
                <a:solidFill>
                  <a:srgbClr val="C00000"/>
                </a:solidFill>
                <a:cs typeface="Calibri"/>
              </a:rPr>
              <a:t>luokkalaisten</a:t>
            </a:r>
            <a:r>
              <a:rPr lang="en-US" sz="1400">
                <a:solidFill>
                  <a:srgbClr val="C00000"/>
                </a:solidFill>
                <a:cs typeface="Calibri"/>
              </a:rPr>
              <a:t> </a:t>
            </a:r>
            <a:r>
              <a:rPr lang="en-US" sz="1400" err="1">
                <a:solidFill>
                  <a:srgbClr val="C00000"/>
                </a:solidFill>
                <a:cs typeface="Calibri"/>
              </a:rPr>
              <a:t>kohdalla</a:t>
            </a:r>
            <a:r>
              <a:rPr lang="en-US" sz="1400">
                <a:solidFill>
                  <a:srgbClr val="C00000"/>
                </a:solidFill>
                <a:cs typeface="Calibri"/>
              </a:rPr>
              <a:t>.)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1313E9C7-E4EB-47B2-A103-6ECF03ED7A7C}"/>
              </a:ext>
            </a:extLst>
          </p:cNvPr>
          <p:cNvSpPr/>
          <p:nvPr/>
        </p:nvSpPr>
        <p:spPr>
          <a:xfrm>
            <a:off x="2933700" y="5117945"/>
            <a:ext cx="6067425" cy="104775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b="1" err="1">
                <a:solidFill>
                  <a:srgbClr val="C00000"/>
                </a:solidFill>
                <a:cs typeface="Calibri"/>
              </a:rPr>
              <a:t>Rikosilmoitus</a:t>
            </a:r>
            <a:r>
              <a:rPr lang="en-US" b="1">
                <a:solidFill>
                  <a:srgbClr val="C00000"/>
                </a:solidFill>
                <a:cs typeface="Calibri"/>
              </a:rPr>
              <a:t> </a:t>
            </a:r>
            <a:r>
              <a:rPr lang="en-US" b="1" err="1">
                <a:solidFill>
                  <a:srgbClr val="C00000"/>
                </a:solidFill>
                <a:cs typeface="Calibri"/>
              </a:rPr>
              <a:t>vanhemmista</a:t>
            </a:r>
            <a:r>
              <a:rPr lang="en-US" b="1">
                <a:solidFill>
                  <a:srgbClr val="C00000"/>
                </a:solidFill>
                <a:cs typeface="Calibri"/>
              </a:rPr>
              <a:t> </a:t>
            </a:r>
            <a:r>
              <a:rPr lang="en-US" b="1" err="1">
                <a:solidFill>
                  <a:srgbClr val="C00000"/>
                </a:solidFill>
                <a:cs typeface="Calibri"/>
              </a:rPr>
              <a:t>koulunkäynnin</a:t>
            </a:r>
            <a:r>
              <a:rPr lang="en-US" b="1">
                <a:solidFill>
                  <a:srgbClr val="C00000"/>
                </a:solidFill>
                <a:cs typeface="Calibri"/>
              </a:rPr>
              <a:t> </a:t>
            </a:r>
            <a:r>
              <a:rPr lang="en-US" b="1" err="1">
                <a:solidFill>
                  <a:srgbClr val="C00000"/>
                </a:solidFill>
                <a:cs typeface="Calibri"/>
              </a:rPr>
              <a:t>valvonnan</a:t>
            </a:r>
            <a:r>
              <a:rPr lang="en-US" b="1">
                <a:solidFill>
                  <a:srgbClr val="C00000"/>
                </a:solidFill>
                <a:cs typeface="Calibri"/>
              </a:rPr>
              <a:t> </a:t>
            </a:r>
            <a:r>
              <a:rPr lang="en-US" b="1" err="1">
                <a:solidFill>
                  <a:srgbClr val="C00000"/>
                </a:solidFill>
                <a:cs typeface="Calibri"/>
              </a:rPr>
              <a:t>laiminlyönnistä</a:t>
            </a:r>
            <a:endParaRPr lang="en-US" b="1">
              <a:solidFill>
                <a:srgbClr val="C00000"/>
              </a:solidFill>
              <a:cs typeface="Calibri"/>
            </a:endParaRPr>
          </a:p>
          <a:p>
            <a:pPr algn="ctr"/>
            <a:r>
              <a:rPr lang="en-US" sz="1400" err="1">
                <a:solidFill>
                  <a:srgbClr val="C00000"/>
                </a:solidFill>
                <a:cs typeface="Calibri"/>
              </a:rPr>
              <a:t>Ilmoituksen</a:t>
            </a:r>
            <a:r>
              <a:rPr lang="en-US" sz="1400">
                <a:solidFill>
                  <a:srgbClr val="C00000"/>
                </a:solidFill>
                <a:cs typeface="Calibri"/>
              </a:rPr>
              <a:t> </a:t>
            </a:r>
            <a:r>
              <a:rPr lang="en-US" sz="1400" err="1">
                <a:solidFill>
                  <a:srgbClr val="C00000"/>
                </a:solidFill>
                <a:cs typeface="Calibri"/>
              </a:rPr>
              <a:t>teko</a:t>
            </a:r>
            <a:r>
              <a:rPr lang="en-US" sz="1400">
                <a:solidFill>
                  <a:srgbClr val="C00000"/>
                </a:solidFill>
                <a:cs typeface="Calibri"/>
              </a:rPr>
              <a:t> </a:t>
            </a:r>
            <a:r>
              <a:rPr lang="en-US" sz="1400" err="1">
                <a:solidFill>
                  <a:srgbClr val="C00000"/>
                </a:solidFill>
                <a:cs typeface="Calibri"/>
              </a:rPr>
              <a:t>rehtorin</a:t>
            </a:r>
            <a:r>
              <a:rPr lang="en-US" sz="1400">
                <a:solidFill>
                  <a:srgbClr val="C00000"/>
                </a:solidFill>
                <a:cs typeface="Calibri"/>
              </a:rPr>
              <a:t> </a:t>
            </a:r>
            <a:r>
              <a:rPr lang="en-US" sz="1400" err="1">
                <a:solidFill>
                  <a:srgbClr val="C00000"/>
                </a:solidFill>
                <a:cs typeface="Calibri"/>
              </a:rPr>
              <a:t>toimesta</a:t>
            </a:r>
            <a:r>
              <a:rPr lang="en-US" sz="1400">
                <a:solidFill>
                  <a:srgbClr val="C00000"/>
                </a:solidFill>
                <a:cs typeface="Calibri"/>
              </a:rPr>
              <a:t> </a:t>
            </a:r>
            <a:r>
              <a:rPr lang="en-US" sz="1400" err="1">
                <a:solidFill>
                  <a:srgbClr val="C00000"/>
                </a:solidFill>
                <a:cs typeface="Calibri"/>
              </a:rPr>
              <a:t>mikäli</a:t>
            </a:r>
            <a:r>
              <a:rPr lang="en-US" sz="1400">
                <a:solidFill>
                  <a:srgbClr val="C00000"/>
                </a:solidFill>
                <a:cs typeface="Calibri"/>
              </a:rPr>
              <a:t> </a:t>
            </a:r>
            <a:r>
              <a:rPr lang="en-US" sz="1400" err="1">
                <a:solidFill>
                  <a:srgbClr val="C00000"/>
                </a:solidFill>
                <a:cs typeface="Calibri"/>
              </a:rPr>
              <a:t>poissaolot</a:t>
            </a:r>
            <a:r>
              <a:rPr lang="en-US" sz="1400">
                <a:solidFill>
                  <a:srgbClr val="C00000"/>
                </a:solidFill>
                <a:cs typeface="Calibri"/>
              </a:rPr>
              <a:t> </a:t>
            </a:r>
            <a:r>
              <a:rPr lang="en-US" sz="1400" err="1">
                <a:solidFill>
                  <a:srgbClr val="C00000"/>
                </a:solidFill>
                <a:cs typeface="Calibri"/>
              </a:rPr>
              <a:t>jatkuvat</a:t>
            </a:r>
            <a:r>
              <a:rPr lang="en-US" sz="1400">
                <a:solidFill>
                  <a:srgbClr val="C00000"/>
                </a:solidFill>
                <a:cs typeface="Calibri"/>
              </a:rPr>
              <a:t>.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xmlns="" id="{9776DC8F-AE24-4337-919D-AA8B40B12653}"/>
              </a:ext>
            </a:extLst>
          </p:cNvPr>
          <p:cNvCxnSpPr/>
          <p:nvPr/>
        </p:nvCxnSpPr>
        <p:spPr>
          <a:xfrm>
            <a:off x="6010275" y="285750"/>
            <a:ext cx="0" cy="6667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xmlns="" id="{5F18695D-AC88-47F1-B4E3-ECE665B47788}"/>
              </a:ext>
            </a:extLst>
          </p:cNvPr>
          <p:cNvCxnSpPr>
            <a:cxnSpLocks/>
          </p:cNvCxnSpPr>
          <p:nvPr/>
        </p:nvCxnSpPr>
        <p:spPr>
          <a:xfrm>
            <a:off x="6010275" y="4449739"/>
            <a:ext cx="0" cy="6667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85231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FA3C7DEA-BCC2-4295-8850-14799329618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C289949D-B9F6-468A-86FE-2694DC5AE77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3B17B7B4-E667-4CF1-8F64-6BBDD8FC57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4001" y="126298"/>
            <a:ext cx="9833548" cy="742952"/>
          </a:xfrm>
        </p:spPr>
        <p:txBody>
          <a:bodyPr anchor="b">
            <a:normAutofit/>
          </a:bodyPr>
          <a:lstStyle/>
          <a:p>
            <a:pPr algn="ctr"/>
            <a:r>
              <a:rPr lang="en-US" sz="3600" err="1">
                <a:solidFill>
                  <a:schemeClr val="tx2"/>
                </a:solidFill>
                <a:cs typeface="Calibri Light"/>
              </a:rPr>
              <a:t>Porrasmalli</a:t>
            </a:r>
            <a:endParaRPr lang="en-US" sz="3600">
              <a:solidFill>
                <a:schemeClr val="tx2"/>
              </a:solidFill>
              <a:cs typeface="Calibri Light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xmlns="" id="{E4DF0958-0C87-4C28-9554-2FADC788C2B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7867135" y="0"/>
            <a:ext cx="4324865" cy="264114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xmlns="" id="{DEC53B48-7B73-49D1-A6FD-9DBF5141EA7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xmlns="" id="{7DEDDC41-2C98-4AF1-A0EA-AEEC34827C2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xmlns="" id="{D2208F20-F93C-4530-8370-FC7818BABB3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xmlns="" id="{E52F51E0-B50B-43EA-B6AC-C16BD29C3ED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EC67A75-3153-4B4A-BCD7-CD7C6CD3CF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3049325"/>
            <a:ext cx="9833548" cy="2945574"/>
          </a:xfrm>
        </p:spPr>
        <p:txBody>
          <a:bodyPr anchor="ctr">
            <a:normAutofit/>
          </a:bodyPr>
          <a:lstStyle/>
          <a:p>
            <a:endParaRPr lang="en-US" sz="1800">
              <a:solidFill>
                <a:schemeClr val="tx2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65D5DFD1-2AD1-4DBD-A987-08B4C846A8B3}"/>
              </a:ext>
            </a:extLst>
          </p:cNvPr>
          <p:cNvSpPr/>
          <p:nvPr/>
        </p:nvSpPr>
        <p:spPr>
          <a:xfrm>
            <a:off x="904875" y="3952875"/>
            <a:ext cx="1343025" cy="20383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000" b="1">
                <a:cs typeface="Calibri"/>
              </a:rPr>
              <a:t/>
            </a:r>
            <a:br>
              <a:rPr lang="en-US" sz="1000" b="1">
                <a:cs typeface="Calibri"/>
              </a:rPr>
            </a:br>
            <a:r>
              <a:rPr lang="en-US" sz="1000" b="1" err="1">
                <a:cs typeface="Calibri"/>
              </a:rPr>
              <a:t>Normaali</a:t>
            </a:r>
            <a:r>
              <a:rPr lang="en-US" sz="1000" b="1">
                <a:cs typeface="Calibri"/>
              </a:rPr>
              <a:t> </a:t>
            </a:r>
            <a:r>
              <a:rPr lang="en-US" sz="1000" b="1" err="1">
                <a:cs typeface="Calibri"/>
              </a:rPr>
              <a:t>poissaolo</a:t>
            </a:r>
            <a:r>
              <a:rPr lang="en-US" sz="1000" b="1">
                <a:cs typeface="Calibri"/>
              </a:rPr>
              <a:t/>
            </a:r>
            <a:br>
              <a:rPr lang="en-US" sz="1000" b="1">
                <a:cs typeface="Calibri"/>
              </a:rPr>
            </a:br>
            <a:r>
              <a:rPr lang="en-US" sz="1000" b="1">
                <a:cs typeface="Calibri"/>
              </a:rPr>
              <a:t/>
            </a:r>
            <a:br>
              <a:rPr lang="en-US" sz="1000" b="1">
                <a:cs typeface="Calibri"/>
              </a:rPr>
            </a:br>
            <a:r>
              <a:rPr lang="en-US" sz="1000" err="1">
                <a:cs typeface="Calibri"/>
              </a:rPr>
              <a:t>Poissaolo</a:t>
            </a:r>
            <a:r>
              <a:rPr lang="en-US" sz="1000">
                <a:cs typeface="Calibri"/>
              </a:rPr>
              <a:t> on </a:t>
            </a:r>
            <a:r>
              <a:rPr lang="en-US" sz="1000" err="1">
                <a:cs typeface="Calibri"/>
              </a:rPr>
              <a:t>ilmoitettu</a:t>
            </a:r>
            <a:r>
              <a:rPr lang="en-US" sz="1000">
                <a:cs typeface="Calibri"/>
              </a:rPr>
              <a:t> tai </a:t>
            </a:r>
            <a:r>
              <a:rPr lang="en-US" sz="1000" err="1">
                <a:cs typeface="Calibri"/>
              </a:rPr>
              <a:t>kuitattu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huoltajan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toimesta</a:t>
            </a:r>
            <a:r>
              <a:rPr lang="en-US" sz="1000">
                <a:cs typeface="Calibri"/>
              </a:rPr>
              <a:t>. </a:t>
            </a:r>
            <a:r>
              <a:rPr lang="en-US" sz="1000" err="1">
                <a:cs typeface="Calibri"/>
              </a:rPr>
              <a:t>Yli</a:t>
            </a:r>
            <a:r>
              <a:rPr lang="en-US" sz="1000">
                <a:cs typeface="Calibri"/>
              </a:rPr>
              <a:t> 5 </a:t>
            </a:r>
            <a:r>
              <a:rPr lang="en-US" sz="1000" err="1">
                <a:cs typeface="Calibri"/>
              </a:rPr>
              <a:t>päivän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poissaolot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anottava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erikseen</a:t>
            </a:r>
            <a:r>
              <a:rPr lang="en-US" sz="1000">
                <a:cs typeface="Calibri"/>
              </a:rPr>
              <a:t>. </a:t>
            </a:r>
            <a:r>
              <a:rPr lang="en-US" sz="1000" err="1">
                <a:cs typeface="Calibri"/>
              </a:rPr>
              <a:t>Luokanvalvoja</a:t>
            </a:r>
            <a:r>
              <a:rPr lang="en-US" sz="1000">
                <a:cs typeface="Calibri"/>
              </a:rPr>
              <a:t>/-</a:t>
            </a:r>
            <a:r>
              <a:rPr lang="en-US" sz="1000" err="1">
                <a:cs typeface="Calibri"/>
              </a:rPr>
              <a:t>opettaja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seuraa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merkintöjä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säännöllisesti</a:t>
            </a:r>
            <a:r>
              <a:rPr lang="en-US" sz="1000">
                <a:cs typeface="Calibri"/>
              </a:rPr>
              <a:t> 2*</a:t>
            </a:r>
            <a:r>
              <a:rPr lang="en-US" sz="1000" err="1">
                <a:cs typeface="Calibri"/>
              </a:rPr>
              <a:t>vk</a:t>
            </a:r>
            <a:r>
              <a:rPr lang="en-US" sz="1000">
                <a:cs typeface="Calibri"/>
              </a:rPr>
              <a:t>. Oppilas </a:t>
            </a:r>
            <a:r>
              <a:rPr lang="en-US" sz="1000" err="1">
                <a:cs typeface="Calibri"/>
              </a:rPr>
              <a:t>huolehtii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itse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korvattavat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tehtävät</a:t>
            </a:r>
            <a:r>
              <a:rPr lang="en-US" sz="1000">
                <a:cs typeface="Calibri"/>
              </a:rPr>
              <a:t>.</a:t>
            </a:r>
            <a:br>
              <a:rPr lang="en-US" sz="1000">
                <a:cs typeface="Calibri"/>
              </a:rPr>
            </a:br>
            <a:endParaRPr lang="en-US" sz="1000">
              <a:cs typeface="Calibri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506B5C00-7B6C-4514-B836-6CFAA5C17A3A}"/>
              </a:ext>
            </a:extLst>
          </p:cNvPr>
          <p:cNvSpPr/>
          <p:nvPr/>
        </p:nvSpPr>
        <p:spPr>
          <a:xfrm>
            <a:off x="2343150" y="3086100"/>
            <a:ext cx="1638300" cy="29051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000" b="1">
                <a:cs typeface="Calibri"/>
              </a:rPr>
              <a:t/>
            </a:r>
            <a:br>
              <a:rPr lang="en-US" sz="1000" b="1">
                <a:cs typeface="Calibri"/>
              </a:rPr>
            </a:br>
            <a:r>
              <a:rPr lang="en-US" sz="1000" b="1" err="1">
                <a:cs typeface="Calibri"/>
              </a:rPr>
              <a:t>Sairaspoissaolot</a:t>
            </a:r>
            <a:r>
              <a:rPr lang="en-US" sz="1000" b="1">
                <a:cs typeface="Calibri"/>
              </a:rPr>
              <a:t>, </a:t>
            </a:r>
            <a:r>
              <a:rPr lang="en-US" sz="1000" b="1" err="1">
                <a:cs typeface="Calibri"/>
              </a:rPr>
              <a:t>luvattomat</a:t>
            </a:r>
            <a:r>
              <a:rPr lang="en-US" sz="1000" b="1">
                <a:cs typeface="Calibri"/>
              </a:rPr>
              <a:t> ja </a:t>
            </a:r>
            <a:r>
              <a:rPr lang="en-US" sz="1000" b="1" err="1">
                <a:cs typeface="Calibri"/>
              </a:rPr>
              <a:t>muut</a:t>
            </a:r>
            <a:r>
              <a:rPr lang="en-US" sz="1000" b="1">
                <a:cs typeface="Calibri"/>
              </a:rPr>
              <a:t> </a:t>
            </a:r>
            <a:r>
              <a:rPr lang="en-US" sz="1000" b="1" err="1">
                <a:cs typeface="Calibri"/>
              </a:rPr>
              <a:t>huolta</a:t>
            </a:r>
            <a:r>
              <a:rPr lang="en-US" sz="1000" b="1">
                <a:cs typeface="Calibri"/>
              </a:rPr>
              <a:t> </a:t>
            </a:r>
            <a:r>
              <a:rPr lang="en-US" sz="1000" b="1" err="1">
                <a:cs typeface="Calibri"/>
              </a:rPr>
              <a:t>herättävät</a:t>
            </a:r>
            <a:r>
              <a:rPr lang="en-US" sz="1000" b="1">
                <a:cs typeface="Calibri"/>
              </a:rPr>
              <a:t> </a:t>
            </a:r>
            <a:r>
              <a:rPr lang="en-US" sz="1000" b="1" err="1">
                <a:cs typeface="Calibri"/>
              </a:rPr>
              <a:t>poissaolot</a:t>
            </a:r>
            <a:r>
              <a:rPr lang="en-US" sz="1000" b="1">
                <a:cs typeface="Calibri"/>
              </a:rPr>
              <a:t> 15 h</a:t>
            </a:r>
          </a:p>
          <a:p>
            <a:pPr algn="ctr"/>
            <a:r>
              <a:rPr lang="en-US" sz="1000" b="1">
                <a:cs typeface="Calibri"/>
              </a:rPr>
              <a:t/>
            </a:r>
            <a:br>
              <a:rPr lang="en-US" sz="1000" b="1">
                <a:cs typeface="Calibri"/>
              </a:rPr>
            </a:br>
            <a:endParaRPr lang="en-US" sz="1000" b="1">
              <a:cs typeface="Calibri"/>
            </a:endParaRPr>
          </a:p>
          <a:p>
            <a:pPr algn="ctr"/>
            <a:r>
              <a:rPr lang="en-US" sz="1000" err="1">
                <a:cs typeface="Calibri"/>
              </a:rPr>
              <a:t>Luokanvalvoja</a:t>
            </a:r>
            <a:r>
              <a:rPr lang="en-US" sz="1000">
                <a:cs typeface="Calibri"/>
              </a:rPr>
              <a:t>/-</a:t>
            </a:r>
            <a:r>
              <a:rPr lang="en-US" sz="1000" err="1">
                <a:cs typeface="Calibri"/>
              </a:rPr>
              <a:t>opettaja</a:t>
            </a:r>
            <a:r>
              <a:rPr lang="en-US" sz="1000">
                <a:cs typeface="Calibri"/>
              </a:rPr>
              <a:t> </a:t>
            </a:r>
            <a:r>
              <a:rPr lang="en-US" sz="1000" u="sng" err="1">
                <a:cs typeface="Calibri"/>
              </a:rPr>
              <a:t>keskustelee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oppilaan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kanssa</a:t>
            </a:r>
            <a:r>
              <a:rPr lang="en-US" sz="1000">
                <a:cs typeface="Calibri"/>
              </a:rPr>
              <a:t>. </a:t>
            </a:r>
            <a:r>
              <a:rPr lang="en-US" sz="1000" err="1">
                <a:cs typeface="Calibri"/>
              </a:rPr>
              <a:t>Ohjaus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tarpeen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vaatiessa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kouluterveydenhoitajalle</a:t>
            </a:r>
            <a:r>
              <a:rPr lang="en-US" sz="1000">
                <a:cs typeface="Calibri"/>
              </a:rPr>
              <a:t>, </a:t>
            </a:r>
            <a:r>
              <a:rPr lang="en-US" sz="1000" err="1">
                <a:cs typeface="Calibri"/>
              </a:rPr>
              <a:t>kuraattorille</a:t>
            </a:r>
            <a:r>
              <a:rPr lang="en-US" sz="1000">
                <a:cs typeface="Calibri"/>
              </a:rPr>
              <a:t> tai </a:t>
            </a:r>
            <a:r>
              <a:rPr lang="en-US" sz="1000" err="1">
                <a:cs typeface="Calibri"/>
              </a:rPr>
              <a:t>psyykkarille</a:t>
            </a:r>
            <a:r>
              <a:rPr lang="en-US" sz="1000">
                <a:cs typeface="Calibri"/>
              </a:rPr>
              <a:t>. </a:t>
            </a:r>
            <a:r>
              <a:rPr lang="en-US" sz="1000" u="sng" err="1">
                <a:cs typeface="Calibri"/>
              </a:rPr>
              <a:t>Yhteys</a:t>
            </a:r>
            <a:r>
              <a:rPr lang="en-US" sz="1000" u="sng">
                <a:cs typeface="Calibri"/>
              </a:rPr>
              <a:t> </a:t>
            </a:r>
            <a:r>
              <a:rPr lang="en-US" sz="1000" u="sng" err="1">
                <a:cs typeface="Calibri"/>
              </a:rPr>
              <a:t>kotiin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luokanvalvojan</a:t>
            </a:r>
            <a:r>
              <a:rPr lang="en-US" sz="1000">
                <a:cs typeface="Calibri"/>
              </a:rPr>
              <a:t>/-opettajan tai </a:t>
            </a:r>
            <a:r>
              <a:rPr lang="en-US" sz="1000" err="1">
                <a:cs typeface="Calibri"/>
              </a:rPr>
              <a:t>terveydenhoitajan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toimesta</a:t>
            </a:r>
            <a:r>
              <a:rPr lang="en-US" sz="1000">
                <a:cs typeface="Calibri"/>
              </a:rPr>
              <a:t>. Oppilas </a:t>
            </a:r>
            <a:r>
              <a:rPr lang="en-US" sz="1000" err="1">
                <a:cs typeface="Calibri"/>
              </a:rPr>
              <a:t>korvaa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poissaolot</a:t>
            </a:r>
            <a:r>
              <a:rPr lang="en-US" sz="1000">
                <a:cs typeface="Calibri"/>
              </a:rPr>
              <a:t> ja </a:t>
            </a:r>
            <a:r>
              <a:rPr lang="en-US" sz="1000" err="1">
                <a:cs typeface="Calibri"/>
              </a:rPr>
              <a:t>suorittaa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jälki-istunnon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mikäli</a:t>
            </a:r>
            <a:r>
              <a:rPr lang="en-US" sz="1000">
                <a:cs typeface="Calibri"/>
              </a:rPr>
              <a:t> on </a:t>
            </a:r>
            <a:r>
              <a:rPr lang="en-US" sz="1000" err="1">
                <a:cs typeface="Calibri"/>
              </a:rPr>
              <a:t>pinnannut</a:t>
            </a:r>
            <a:r>
              <a:rPr lang="en-US" sz="1000">
                <a:cs typeface="Calibri"/>
              </a:rPr>
              <a:t>. </a:t>
            </a:r>
          </a:p>
          <a:p>
            <a:pPr algn="ctr"/>
            <a:endParaRPr lang="en-US" sz="1000" b="1">
              <a:cs typeface="Calibri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271757A1-019E-4307-8C58-8CEE48CFD736}"/>
              </a:ext>
            </a:extLst>
          </p:cNvPr>
          <p:cNvSpPr/>
          <p:nvPr/>
        </p:nvSpPr>
        <p:spPr>
          <a:xfrm>
            <a:off x="4076700" y="2390775"/>
            <a:ext cx="1762125" cy="36004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000" b="1" err="1">
                <a:cs typeface="Calibri"/>
              </a:rPr>
              <a:t>Seuranta-aika</a:t>
            </a:r>
            <a:r>
              <a:rPr lang="en-US" sz="1000" b="1">
                <a:cs typeface="Calibri"/>
              </a:rPr>
              <a:t> ja </a:t>
            </a:r>
            <a:r>
              <a:rPr lang="en-US" sz="1000" b="1" err="1">
                <a:cs typeface="Calibri"/>
              </a:rPr>
              <a:t>toimenpiteet</a:t>
            </a:r>
            <a:r>
              <a:rPr lang="en-US" sz="1000" b="1">
                <a:cs typeface="Calibri"/>
              </a:rPr>
              <a:t> </a:t>
            </a:r>
            <a:r>
              <a:rPr lang="en-US" sz="1000" b="1" err="1">
                <a:cs typeface="Calibri"/>
              </a:rPr>
              <a:t>poissaolojen</a:t>
            </a:r>
            <a:r>
              <a:rPr lang="en-US" sz="1000" b="1">
                <a:cs typeface="Calibri"/>
              </a:rPr>
              <a:t> </a:t>
            </a:r>
            <a:r>
              <a:rPr lang="en-US" sz="1000" b="1" err="1">
                <a:cs typeface="Calibri"/>
              </a:rPr>
              <a:t>jatkuessa</a:t>
            </a:r>
            <a:r>
              <a:rPr lang="en-US" sz="1000" b="1">
                <a:cs typeface="Calibri"/>
              </a:rPr>
              <a:t> 30 h</a:t>
            </a:r>
          </a:p>
          <a:p>
            <a:pPr algn="ctr"/>
            <a:r>
              <a:rPr lang="en-US" sz="1000">
                <a:cs typeface="Calibri"/>
              </a:rPr>
              <a:t/>
            </a:r>
            <a:br>
              <a:rPr lang="en-US" sz="1000">
                <a:cs typeface="Calibri"/>
              </a:rPr>
            </a:br>
            <a:r>
              <a:rPr lang="en-US" sz="1000" err="1">
                <a:cs typeface="Calibri"/>
              </a:rPr>
              <a:t>Luokanvalvoja</a:t>
            </a:r>
            <a:r>
              <a:rPr lang="en-US" sz="1000">
                <a:cs typeface="Calibri"/>
              </a:rPr>
              <a:t>/-</a:t>
            </a:r>
            <a:r>
              <a:rPr lang="en-US" sz="1000" err="1">
                <a:cs typeface="Calibri"/>
              </a:rPr>
              <a:t>opettaja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tapaa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oppilasta</a:t>
            </a:r>
            <a:r>
              <a:rPr lang="en-US" sz="1000">
                <a:cs typeface="Calibri"/>
              </a:rPr>
              <a:t> ja </a:t>
            </a:r>
            <a:r>
              <a:rPr lang="en-US" sz="1000" err="1">
                <a:cs typeface="Calibri"/>
              </a:rPr>
              <a:t>huoltajaa</a:t>
            </a:r>
            <a:r>
              <a:rPr lang="en-US" sz="1000">
                <a:cs typeface="Calibri"/>
              </a:rPr>
              <a:t>, ja </a:t>
            </a:r>
            <a:r>
              <a:rPr lang="en-US" sz="1000" err="1">
                <a:cs typeface="Calibri"/>
              </a:rPr>
              <a:t>laaditaan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oppimissuunnitelma</a:t>
            </a:r>
            <a:r>
              <a:rPr lang="en-US" sz="1000">
                <a:cs typeface="Calibri"/>
              </a:rPr>
              <a:t>. Mukana </a:t>
            </a:r>
            <a:r>
              <a:rPr lang="en-US" sz="1000" err="1">
                <a:cs typeface="Calibri"/>
              </a:rPr>
              <a:t>voi</a:t>
            </a:r>
            <a:r>
              <a:rPr lang="en-US" sz="1000">
                <a:cs typeface="Calibri"/>
              </a:rPr>
              <a:t> olla </a:t>
            </a:r>
            <a:r>
              <a:rPr lang="en-US" sz="1000" err="1">
                <a:cs typeface="Calibri"/>
              </a:rPr>
              <a:t>myös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kuraattori</a:t>
            </a:r>
            <a:r>
              <a:rPr lang="en-US" sz="1000">
                <a:cs typeface="Calibri"/>
              </a:rPr>
              <a:t> tai </a:t>
            </a:r>
            <a:r>
              <a:rPr lang="en-US" sz="1000" err="1">
                <a:cs typeface="Calibri"/>
              </a:rPr>
              <a:t>psyykkari</a:t>
            </a:r>
            <a:r>
              <a:rPr lang="en-US" sz="1000">
                <a:cs typeface="Calibri"/>
              </a:rPr>
              <a:t>. </a:t>
            </a:r>
            <a:r>
              <a:rPr lang="en-US" sz="1000" err="1">
                <a:cs typeface="Calibri"/>
              </a:rPr>
              <a:t>Viimeistään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tässä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vaiheessa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ohjaus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kuraattorille</a:t>
            </a:r>
            <a:r>
              <a:rPr lang="en-US" sz="1000">
                <a:cs typeface="Calibri"/>
              </a:rPr>
              <a:t> tai </a:t>
            </a:r>
            <a:r>
              <a:rPr lang="en-US" sz="1000" err="1">
                <a:cs typeface="Calibri"/>
              </a:rPr>
              <a:t>psyykkarille</a:t>
            </a:r>
            <a:r>
              <a:rPr lang="en-US" sz="1000">
                <a:cs typeface="Calibri"/>
              </a:rPr>
              <a:t>. </a:t>
            </a:r>
            <a:r>
              <a:rPr lang="en-US" sz="1000" err="1">
                <a:cs typeface="Calibri"/>
              </a:rPr>
              <a:t>Opettaja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voi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konsultoida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oppilashuoltoa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oppilaan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asioissa</a:t>
            </a:r>
            <a:r>
              <a:rPr lang="en-US" sz="1000">
                <a:cs typeface="Calibri"/>
              </a:rPr>
              <a:t>. </a:t>
            </a:r>
            <a:r>
              <a:rPr lang="en-US" sz="1000" err="1">
                <a:cs typeface="Calibri"/>
              </a:rPr>
              <a:t>Mahdollisuus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ottaa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yhdessä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yhteyttä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sosiaalitoimeen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palvelutarpeen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arvioimiseksi</a:t>
            </a:r>
            <a:r>
              <a:rPr lang="en-US" sz="1000">
                <a:cs typeface="Calibri"/>
              </a:rPr>
              <a:t>.</a:t>
            </a:r>
            <a:br>
              <a:rPr lang="en-US" sz="1000">
                <a:cs typeface="Calibri"/>
              </a:rPr>
            </a:br>
            <a:r>
              <a:rPr lang="en-US" sz="1000" err="1">
                <a:cs typeface="Calibri"/>
              </a:rPr>
              <a:t>Muistutetaan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oppilasta</a:t>
            </a:r>
            <a:r>
              <a:rPr lang="en-US" sz="1000">
                <a:cs typeface="Calibri"/>
              </a:rPr>
              <a:t> ja </a:t>
            </a:r>
            <a:r>
              <a:rPr lang="en-US" sz="1000" err="1">
                <a:cs typeface="Calibri"/>
              </a:rPr>
              <a:t>huoltajaa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koulun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toimenpiteistä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poissaolojen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jatkuessa</a:t>
            </a:r>
            <a:endParaRPr lang="en-US" sz="1000">
              <a:cs typeface="Calibri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A287D6C6-A1A5-4006-B4F1-91E0DA52160F}"/>
              </a:ext>
            </a:extLst>
          </p:cNvPr>
          <p:cNvSpPr/>
          <p:nvPr/>
        </p:nvSpPr>
        <p:spPr>
          <a:xfrm>
            <a:off x="5915024" y="1628775"/>
            <a:ext cx="1866900" cy="43624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000" b="1">
                <a:cs typeface="Calibri"/>
              </a:rPr>
              <a:t>OHR-</a:t>
            </a:r>
            <a:r>
              <a:rPr lang="en-US" sz="1000" b="1" err="1">
                <a:cs typeface="Calibri"/>
              </a:rPr>
              <a:t>palaveri</a:t>
            </a:r>
            <a:r>
              <a:rPr lang="en-US" sz="1000" b="1">
                <a:cs typeface="Calibri"/>
              </a:rPr>
              <a:t> </a:t>
            </a:r>
            <a:r>
              <a:rPr lang="en-US" sz="1000" b="1" err="1">
                <a:cs typeface="Calibri"/>
              </a:rPr>
              <a:t>viimeistään</a:t>
            </a:r>
            <a:r>
              <a:rPr lang="en-US" sz="1000" b="1">
                <a:cs typeface="Calibri"/>
              </a:rPr>
              <a:t> </a:t>
            </a:r>
            <a:r>
              <a:rPr lang="en-US" sz="1000" b="1" err="1">
                <a:cs typeface="Calibri"/>
              </a:rPr>
              <a:t>kun</a:t>
            </a:r>
            <a:r>
              <a:rPr lang="en-US" sz="1000" b="1">
                <a:cs typeface="Calibri"/>
              </a:rPr>
              <a:t> </a:t>
            </a:r>
            <a:r>
              <a:rPr lang="en-US" sz="1000" b="1" err="1">
                <a:cs typeface="Calibri"/>
              </a:rPr>
              <a:t>poissaoloja</a:t>
            </a:r>
            <a:r>
              <a:rPr lang="en-US" sz="1000" b="1">
                <a:cs typeface="Calibri"/>
              </a:rPr>
              <a:t> 70 h</a:t>
            </a:r>
          </a:p>
          <a:p>
            <a:pPr algn="ctr"/>
            <a:endParaRPr lang="en-US" sz="1000" b="1">
              <a:cs typeface="Calibri"/>
            </a:endParaRPr>
          </a:p>
          <a:p>
            <a:pPr algn="ctr"/>
            <a:endParaRPr lang="en-US" sz="1000" b="1">
              <a:cs typeface="Calibri"/>
            </a:endParaRPr>
          </a:p>
          <a:p>
            <a:pPr algn="ctr"/>
            <a:endParaRPr lang="en-US" sz="1000" b="1">
              <a:cs typeface="Calibri"/>
            </a:endParaRPr>
          </a:p>
          <a:p>
            <a:pPr algn="ctr"/>
            <a:r>
              <a:rPr lang="en-US" sz="1000" err="1">
                <a:cs typeface="Calibri"/>
              </a:rPr>
              <a:t>Yksilökohtaisen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oppilashuoltoryhmän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palaveri</a:t>
            </a:r>
            <a:r>
              <a:rPr lang="en-US" sz="1000">
                <a:cs typeface="Calibri"/>
              </a:rPr>
              <a:t>. </a:t>
            </a:r>
            <a:r>
              <a:rPr lang="en-US" sz="1000" err="1">
                <a:cs typeface="Calibri"/>
              </a:rPr>
              <a:t>Koollekutsujana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luokanvalvoja</a:t>
            </a:r>
            <a:r>
              <a:rPr lang="en-US" sz="1000">
                <a:cs typeface="Calibri"/>
              </a:rPr>
              <a:t>/-</a:t>
            </a:r>
            <a:r>
              <a:rPr lang="en-US" sz="1000" err="1">
                <a:cs typeface="Calibri"/>
              </a:rPr>
              <a:t>opettaja</a:t>
            </a:r>
            <a:r>
              <a:rPr lang="en-US" sz="1000">
                <a:cs typeface="Calibri"/>
              </a:rPr>
              <a:t> tai </a:t>
            </a:r>
            <a:r>
              <a:rPr lang="en-US" sz="1000" err="1">
                <a:cs typeface="Calibri"/>
              </a:rPr>
              <a:t>oppilashuoltoryhmän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jäsen</a:t>
            </a:r>
            <a:r>
              <a:rPr lang="en-US" sz="1000">
                <a:cs typeface="Calibri"/>
              </a:rPr>
              <a:t>, ja </a:t>
            </a:r>
            <a:r>
              <a:rPr lang="en-US" sz="1000" err="1">
                <a:cs typeface="Calibri"/>
              </a:rPr>
              <a:t>kokoonpano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tapauskohtainen</a:t>
            </a:r>
            <a:r>
              <a:rPr lang="en-US" sz="1000">
                <a:cs typeface="Calibri"/>
              </a:rPr>
              <a:t>. </a:t>
            </a:r>
            <a:r>
              <a:rPr lang="en-US" sz="1000" u="sng" err="1">
                <a:cs typeface="Calibri"/>
              </a:rPr>
              <a:t>Palaveri</a:t>
            </a:r>
            <a:r>
              <a:rPr lang="en-US" sz="1000" u="sng">
                <a:cs typeface="Calibri"/>
              </a:rPr>
              <a:t> </a:t>
            </a:r>
            <a:r>
              <a:rPr lang="en-US" sz="1000" u="sng" err="1">
                <a:cs typeface="Calibri"/>
              </a:rPr>
              <a:t>järjestetään</a:t>
            </a:r>
            <a:r>
              <a:rPr lang="en-US" sz="1000" u="sng">
                <a:cs typeface="Calibri"/>
              </a:rPr>
              <a:t> </a:t>
            </a:r>
            <a:r>
              <a:rPr lang="en-US" sz="1000" u="sng" err="1">
                <a:cs typeface="Calibri"/>
              </a:rPr>
              <a:t>yhteistyössä</a:t>
            </a:r>
            <a:r>
              <a:rPr lang="en-US" sz="1000" u="sng">
                <a:cs typeface="Calibri"/>
              </a:rPr>
              <a:t> </a:t>
            </a:r>
            <a:r>
              <a:rPr lang="en-US" sz="1000" u="sng" err="1">
                <a:cs typeface="Calibri"/>
              </a:rPr>
              <a:t>kodin</a:t>
            </a:r>
            <a:r>
              <a:rPr lang="en-US" sz="1000" u="sng">
                <a:cs typeface="Calibri"/>
              </a:rPr>
              <a:t> </a:t>
            </a:r>
            <a:r>
              <a:rPr lang="en-US" sz="1000" u="sng" err="1">
                <a:cs typeface="Calibri"/>
              </a:rPr>
              <a:t>kanssa</a:t>
            </a:r>
            <a:r>
              <a:rPr lang="en-US" sz="1000" u="sng">
                <a:cs typeface="Calibri"/>
              </a:rPr>
              <a:t>.</a:t>
            </a:r>
          </a:p>
          <a:p>
            <a:pPr algn="ctr"/>
            <a:endParaRPr lang="en-US" sz="1000" u="sng">
              <a:cs typeface="Calibri"/>
            </a:endParaRPr>
          </a:p>
          <a:p>
            <a:pPr algn="ctr"/>
            <a:r>
              <a:rPr lang="en-US" sz="1000" err="1">
                <a:cs typeface="Calibri"/>
              </a:rPr>
              <a:t>Huoltajilla</a:t>
            </a:r>
            <a:r>
              <a:rPr lang="en-US" sz="1000">
                <a:cs typeface="Calibri"/>
              </a:rPr>
              <a:t>/</a:t>
            </a:r>
            <a:r>
              <a:rPr lang="en-US" sz="1000" err="1">
                <a:cs typeface="Calibri"/>
              </a:rPr>
              <a:t>oppilaalla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oikeus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kieltäytyä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palaverista</a:t>
            </a:r>
            <a:r>
              <a:rPr lang="en-US" sz="1000">
                <a:cs typeface="Calibri"/>
              </a:rPr>
              <a:t>. </a:t>
            </a:r>
            <a:r>
              <a:rPr lang="en-US" sz="1000" err="1">
                <a:cs typeface="Calibri"/>
              </a:rPr>
              <a:t>Voidaan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tarvittaessa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konsultoida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sosiaalitoimea</a:t>
            </a:r>
            <a:r>
              <a:rPr lang="en-US" sz="1000">
                <a:cs typeface="Calibri"/>
              </a:rPr>
              <a:t> ja </a:t>
            </a:r>
            <a:r>
              <a:rPr lang="en-US" sz="1000" err="1">
                <a:cs typeface="Calibri"/>
              </a:rPr>
              <a:t>tehdä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lastensuojeluilmoitus</a:t>
            </a:r>
            <a:r>
              <a:rPr lang="en-US" sz="1000">
                <a:cs typeface="Calibri"/>
              </a:rPr>
              <a:t>.</a:t>
            </a:r>
          </a:p>
          <a:p>
            <a:pPr algn="ctr"/>
            <a:endParaRPr lang="en-US" sz="1000">
              <a:cs typeface="Calibri"/>
            </a:endParaRPr>
          </a:p>
          <a:p>
            <a:pPr algn="ctr"/>
            <a:r>
              <a:rPr lang="en-US" sz="1000" err="1">
                <a:cs typeface="Calibri"/>
              </a:rPr>
              <a:t>Palaverissa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käydään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läpi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poissaolojen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syitä</a:t>
            </a:r>
            <a:r>
              <a:rPr lang="en-US" sz="1000">
                <a:cs typeface="Calibri"/>
              </a:rPr>
              <a:t>, </a:t>
            </a:r>
            <a:r>
              <a:rPr lang="en-US" sz="1000" err="1">
                <a:cs typeface="Calibri"/>
              </a:rPr>
              <a:t>tähänastiset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tukitoimet</a:t>
            </a:r>
            <a:r>
              <a:rPr lang="en-US" sz="1000">
                <a:cs typeface="Calibri"/>
              </a:rPr>
              <a:t> ja </a:t>
            </a:r>
            <a:r>
              <a:rPr lang="en-US" sz="1000" err="1">
                <a:cs typeface="Calibri"/>
              </a:rPr>
              <a:t>oppilaan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sitoutuminen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niihin</a:t>
            </a:r>
            <a:r>
              <a:rPr lang="en-US" sz="1000">
                <a:cs typeface="Calibri"/>
              </a:rPr>
              <a:t>. </a:t>
            </a:r>
            <a:r>
              <a:rPr lang="en-US" sz="1000" err="1">
                <a:cs typeface="Calibri"/>
              </a:rPr>
              <a:t>Sovitaan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jatkon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tuesta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sekä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seurantapalaverista</a:t>
            </a:r>
            <a:r>
              <a:rPr lang="en-US" sz="1000">
                <a:cs typeface="Calibri"/>
              </a:rPr>
              <a:t> 1-2 kk </a:t>
            </a:r>
            <a:r>
              <a:rPr lang="en-US" sz="1000" err="1">
                <a:cs typeface="Calibri"/>
              </a:rPr>
              <a:t>päähän</a:t>
            </a:r>
            <a:r>
              <a:rPr lang="en-US" sz="1000">
                <a:cs typeface="Calibri"/>
              </a:rPr>
              <a:t>. OHR-</a:t>
            </a:r>
            <a:r>
              <a:rPr lang="en-US" sz="1000" err="1">
                <a:cs typeface="Calibri"/>
              </a:rPr>
              <a:t>palaverista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tehdään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muistio</a:t>
            </a:r>
            <a:r>
              <a:rPr lang="en-US" sz="1000">
                <a:cs typeface="Calibri"/>
              </a:rPr>
              <a:t>.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EEB42748-313E-469A-AE0A-34C94B57491D}"/>
              </a:ext>
            </a:extLst>
          </p:cNvPr>
          <p:cNvSpPr/>
          <p:nvPr/>
        </p:nvSpPr>
        <p:spPr>
          <a:xfrm>
            <a:off x="7867649" y="1133475"/>
            <a:ext cx="1866900" cy="4857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000" b="1" err="1">
                <a:cs typeface="Calibri"/>
              </a:rPr>
              <a:t>Lastensuojeluilmoitus</a:t>
            </a:r>
            <a:r>
              <a:rPr lang="en-US" sz="1000" b="1">
                <a:cs typeface="Calibri"/>
              </a:rPr>
              <a:t> </a:t>
            </a:r>
            <a:r>
              <a:rPr lang="en-US" sz="1000" b="1" err="1">
                <a:cs typeface="Calibri"/>
              </a:rPr>
              <a:t>kun</a:t>
            </a:r>
            <a:r>
              <a:rPr lang="en-US" sz="1000" b="1">
                <a:cs typeface="Calibri"/>
              </a:rPr>
              <a:t> </a:t>
            </a:r>
            <a:r>
              <a:rPr lang="en-US" sz="1000" b="1" err="1">
                <a:cs typeface="Calibri"/>
              </a:rPr>
              <a:t>poissaoloja</a:t>
            </a:r>
            <a:r>
              <a:rPr lang="en-US" sz="1000" b="1">
                <a:cs typeface="Calibri"/>
              </a:rPr>
              <a:t> 100 h</a:t>
            </a:r>
          </a:p>
          <a:p>
            <a:pPr algn="ctr"/>
            <a:endParaRPr lang="en-US" sz="1000" b="1">
              <a:cs typeface="Calibri"/>
            </a:endParaRPr>
          </a:p>
          <a:p>
            <a:pPr algn="ctr"/>
            <a:endParaRPr lang="en-US" sz="1000" b="1">
              <a:cs typeface="Calibri"/>
            </a:endParaRPr>
          </a:p>
          <a:p>
            <a:pPr algn="ctr"/>
            <a:endParaRPr lang="en-US" sz="1000" b="1">
              <a:solidFill>
                <a:srgbClr val="FFFFFF"/>
              </a:solidFill>
              <a:cs typeface="Calibri"/>
            </a:endParaRPr>
          </a:p>
          <a:p>
            <a:pPr algn="ctr"/>
            <a:r>
              <a:rPr lang="en-US" sz="1000" err="1">
                <a:solidFill>
                  <a:schemeClr val="bg1"/>
                </a:solidFill>
                <a:cs typeface="Calibri"/>
              </a:rPr>
              <a:t>Ilmoituksen</a:t>
            </a:r>
            <a:r>
              <a:rPr lang="en-US" sz="1000">
                <a:solidFill>
                  <a:schemeClr val="bg1"/>
                </a:solidFill>
                <a:cs typeface="Calibri"/>
              </a:rPr>
              <a:t> </a:t>
            </a:r>
            <a:r>
              <a:rPr lang="en-US" sz="1000" err="1">
                <a:solidFill>
                  <a:schemeClr val="bg1"/>
                </a:solidFill>
                <a:cs typeface="Calibri"/>
              </a:rPr>
              <a:t>tekee</a:t>
            </a:r>
            <a:r>
              <a:rPr lang="en-US" sz="1000">
                <a:solidFill>
                  <a:schemeClr val="bg1"/>
                </a:solidFill>
                <a:cs typeface="Calibri"/>
              </a:rPr>
              <a:t> </a:t>
            </a:r>
            <a:r>
              <a:rPr lang="en-US" sz="1000" err="1">
                <a:solidFill>
                  <a:schemeClr val="bg1"/>
                </a:solidFill>
                <a:cs typeface="Calibri"/>
              </a:rPr>
              <a:t>oppilaan</a:t>
            </a:r>
            <a:r>
              <a:rPr lang="en-US" sz="1000">
                <a:solidFill>
                  <a:schemeClr val="bg1"/>
                </a:solidFill>
                <a:cs typeface="Calibri"/>
              </a:rPr>
              <a:t> </a:t>
            </a:r>
            <a:r>
              <a:rPr lang="en-US" sz="1000" err="1">
                <a:solidFill>
                  <a:schemeClr val="bg1"/>
                </a:solidFill>
                <a:cs typeface="Calibri"/>
              </a:rPr>
              <a:t>asioita</a:t>
            </a:r>
            <a:r>
              <a:rPr lang="en-US" sz="1000">
                <a:solidFill>
                  <a:schemeClr val="bg1"/>
                </a:solidFill>
                <a:cs typeface="Calibri"/>
              </a:rPr>
              <a:t> </a:t>
            </a:r>
            <a:r>
              <a:rPr lang="en-US" sz="1000" err="1">
                <a:solidFill>
                  <a:schemeClr val="bg1"/>
                </a:solidFill>
                <a:cs typeface="Calibri"/>
              </a:rPr>
              <a:t>hoitanut</a:t>
            </a:r>
            <a:r>
              <a:rPr lang="en-US" sz="1000">
                <a:solidFill>
                  <a:schemeClr val="bg1"/>
                </a:solidFill>
                <a:cs typeface="Calibri"/>
              </a:rPr>
              <a:t> </a:t>
            </a:r>
            <a:r>
              <a:rPr lang="en-US" sz="1000" err="1">
                <a:solidFill>
                  <a:schemeClr val="bg1"/>
                </a:solidFill>
                <a:cs typeface="Calibri"/>
              </a:rPr>
              <a:t>työntekijä</a:t>
            </a:r>
            <a:r>
              <a:rPr lang="en-US" sz="1000">
                <a:solidFill>
                  <a:schemeClr val="bg1"/>
                </a:solidFill>
                <a:cs typeface="Calibri"/>
              </a:rPr>
              <a:t>; </a:t>
            </a:r>
            <a:r>
              <a:rPr lang="en-US" sz="1000" err="1">
                <a:solidFill>
                  <a:schemeClr val="bg1"/>
                </a:solidFill>
                <a:cs typeface="Calibri"/>
              </a:rPr>
              <a:t>opettaja</a:t>
            </a:r>
            <a:r>
              <a:rPr lang="en-US" sz="1000">
                <a:solidFill>
                  <a:schemeClr val="bg1"/>
                </a:solidFill>
                <a:cs typeface="Calibri"/>
              </a:rPr>
              <a:t>, </a:t>
            </a:r>
            <a:r>
              <a:rPr lang="en-US" sz="1000" err="1">
                <a:solidFill>
                  <a:schemeClr val="bg1"/>
                </a:solidFill>
                <a:cs typeface="Calibri"/>
              </a:rPr>
              <a:t>oppilashuollon</a:t>
            </a:r>
            <a:r>
              <a:rPr lang="en-US" sz="1000">
                <a:solidFill>
                  <a:schemeClr val="bg1"/>
                </a:solidFill>
                <a:cs typeface="Calibri"/>
              </a:rPr>
              <a:t> </a:t>
            </a:r>
            <a:r>
              <a:rPr lang="en-US" sz="1000" err="1">
                <a:solidFill>
                  <a:schemeClr val="bg1"/>
                </a:solidFill>
                <a:cs typeface="Calibri"/>
              </a:rPr>
              <a:t>työntekijä</a:t>
            </a:r>
            <a:r>
              <a:rPr lang="en-US" sz="1000">
                <a:solidFill>
                  <a:schemeClr val="bg1"/>
                </a:solidFill>
                <a:cs typeface="Calibri"/>
              </a:rPr>
              <a:t> tai </a:t>
            </a:r>
            <a:r>
              <a:rPr lang="en-US" sz="1000" err="1">
                <a:solidFill>
                  <a:schemeClr val="bg1"/>
                </a:solidFill>
                <a:cs typeface="Calibri"/>
              </a:rPr>
              <a:t>rehtori</a:t>
            </a:r>
            <a:r>
              <a:rPr lang="en-US" sz="1000">
                <a:solidFill>
                  <a:schemeClr val="bg1"/>
                </a:solidFill>
                <a:cs typeface="Calibri"/>
              </a:rPr>
              <a:t>.</a:t>
            </a:r>
          </a:p>
          <a:p>
            <a:pPr algn="ctr"/>
            <a:endParaRPr lang="en-US" sz="1000" b="1">
              <a:cs typeface="Calibri"/>
            </a:endParaRPr>
          </a:p>
          <a:p>
            <a:pPr algn="ctr"/>
            <a:r>
              <a:rPr lang="en-US" sz="1000" err="1">
                <a:cs typeface="Calibri"/>
              </a:rPr>
              <a:t>Ilmoituksen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yhteydessä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tieto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sosiaalitoimeen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poissaolojen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määrästä</a:t>
            </a:r>
            <a:r>
              <a:rPr lang="en-US" sz="1000">
                <a:cs typeface="Calibri"/>
              </a:rPr>
              <a:t>, </a:t>
            </a:r>
            <a:r>
              <a:rPr lang="en-US" sz="1000" err="1">
                <a:cs typeface="Calibri"/>
              </a:rPr>
              <a:t>tehdyistä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tukitoimista</a:t>
            </a:r>
            <a:r>
              <a:rPr lang="en-US" sz="1000">
                <a:cs typeface="Calibri"/>
              </a:rPr>
              <a:t> ja </a:t>
            </a:r>
            <a:r>
              <a:rPr lang="en-US" sz="1000" err="1">
                <a:cs typeface="Calibri"/>
              </a:rPr>
              <a:t>palaverin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tarpeesta</a:t>
            </a:r>
            <a:r>
              <a:rPr lang="en-US" sz="1000">
                <a:cs typeface="Calibri"/>
              </a:rPr>
              <a:t>. </a:t>
            </a:r>
            <a:br>
              <a:rPr lang="en-US" sz="1000">
                <a:cs typeface="Calibri"/>
              </a:rPr>
            </a:br>
            <a:r>
              <a:rPr lang="en-US" sz="1000">
                <a:cs typeface="Calibri"/>
              </a:rPr>
              <a:t/>
            </a:r>
            <a:br>
              <a:rPr lang="en-US" sz="1000">
                <a:cs typeface="Calibri"/>
              </a:rPr>
            </a:br>
            <a:r>
              <a:rPr lang="en-US" sz="1000" err="1">
                <a:cs typeface="Calibri"/>
              </a:rPr>
              <a:t>Koulu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luovuttaa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tarvittavat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tiedot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sosiaalitoimelle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tuen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tarpeen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selvityksessä</a:t>
            </a:r>
            <a:r>
              <a:rPr lang="en-US" sz="1000">
                <a:cs typeface="Calibri"/>
              </a:rPr>
              <a:t>. </a:t>
            </a:r>
            <a:br>
              <a:rPr lang="en-US" sz="1000">
                <a:cs typeface="Calibri"/>
              </a:rPr>
            </a:br>
            <a:endParaRPr lang="en-US" sz="1000">
              <a:cs typeface="Calibri"/>
            </a:endParaRPr>
          </a:p>
          <a:p>
            <a:pPr algn="ctr"/>
            <a:r>
              <a:rPr lang="en-US" sz="1000" err="1">
                <a:cs typeface="Calibri"/>
              </a:rPr>
              <a:t>Koulu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osallistuu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kutsuttuna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sosiaalitoimen</a:t>
            </a:r>
            <a:r>
              <a:rPr lang="en-US" sz="1000">
                <a:cs typeface="Calibri"/>
              </a:rPr>
              <a:t>/</a:t>
            </a:r>
            <a:r>
              <a:rPr lang="en-US" sz="1000" err="1">
                <a:cs typeface="Calibri"/>
              </a:rPr>
              <a:t>lastensuojelun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järjestämään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palaveriin</a:t>
            </a:r>
            <a:r>
              <a:rPr lang="en-US" sz="1000">
                <a:cs typeface="Calibri"/>
              </a:rPr>
              <a:t>.</a:t>
            </a:r>
          </a:p>
          <a:p>
            <a:pPr algn="ctr"/>
            <a:endParaRPr lang="en-US" sz="1000">
              <a:cs typeface="Calibri"/>
            </a:endParaRPr>
          </a:p>
          <a:p>
            <a:pPr algn="ctr"/>
            <a:r>
              <a:rPr lang="en-US" sz="1000" err="1">
                <a:cs typeface="Calibri"/>
              </a:rPr>
              <a:t>Huomioidaan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mahdollinen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luokallejäämis-vaara</a:t>
            </a:r>
            <a:r>
              <a:rPr lang="en-US" sz="1000">
                <a:cs typeface="Calibri"/>
              </a:rPr>
              <a:t> tai VSO-</a:t>
            </a:r>
            <a:r>
              <a:rPr lang="en-US" sz="1000" err="1">
                <a:cs typeface="Calibri"/>
              </a:rPr>
              <a:t>järjestelyjen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teko</a:t>
            </a:r>
            <a:r>
              <a:rPr lang="en-US" sz="1000">
                <a:cs typeface="Calibri"/>
              </a:rPr>
              <a:t>.</a:t>
            </a:r>
          </a:p>
          <a:p>
            <a:pPr algn="ctr"/>
            <a:endParaRPr lang="en-US" sz="1000">
              <a:cs typeface="Calibri"/>
            </a:endParaRPr>
          </a:p>
          <a:p>
            <a:pPr algn="ctr"/>
            <a:endParaRPr lang="en-US" sz="1000" b="1">
              <a:cs typeface="Calibri"/>
            </a:endParaRPr>
          </a:p>
          <a:p>
            <a:pPr algn="ctr"/>
            <a:endParaRPr lang="en-US" sz="1000">
              <a:cs typeface="Calibri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6FA865EB-BB29-4E1B-85F6-FB1DE052B014}"/>
              </a:ext>
            </a:extLst>
          </p:cNvPr>
          <p:cNvSpPr/>
          <p:nvPr/>
        </p:nvSpPr>
        <p:spPr>
          <a:xfrm>
            <a:off x="10096499" y="1133475"/>
            <a:ext cx="1085850" cy="484822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000" b="1" err="1">
                <a:cs typeface="Calibri"/>
              </a:rPr>
              <a:t>Rikosilmoitus</a:t>
            </a:r>
            <a:r>
              <a:rPr lang="en-US" sz="1000" b="1">
                <a:cs typeface="Calibri"/>
              </a:rPr>
              <a:t> </a:t>
            </a:r>
            <a:r>
              <a:rPr lang="en-US" sz="1000" b="1" err="1">
                <a:cs typeface="Calibri"/>
              </a:rPr>
              <a:t>vanhemmista</a:t>
            </a:r>
            <a:r>
              <a:rPr lang="en-US" sz="1000" b="1">
                <a:cs typeface="Calibri"/>
              </a:rPr>
              <a:t> </a:t>
            </a:r>
            <a:r>
              <a:rPr lang="en-US" sz="1000" b="1" err="1">
                <a:cs typeface="Calibri"/>
              </a:rPr>
              <a:t>lapsen</a:t>
            </a:r>
            <a:r>
              <a:rPr lang="en-US" sz="1000" b="1">
                <a:cs typeface="Calibri"/>
              </a:rPr>
              <a:t> </a:t>
            </a:r>
            <a:r>
              <a:rPr lang="en-US" sz="1000" b="1" err="1">
                <a:cs typeface="Calibri"/>
              </a:rPr>
              <a:t>koulunkäynnin</a:t>
            </a:r>
            <a:r>
              <a:rPr lang="en-US" sz="1000" b="1">
                <a:cs typeface="Calibri"/>
              </a:rPr>
              <a:t> </a:t>
            </a:r>
            <a:r>
              <a:rPr lang="en-US" sz="1000" b="1" err="1">
                <a:cs typeface="Calibri"/>
              </a:rPr>
              <a:t>valvonnan</a:t>
            </a:r>
            <a:r>
              <a:rPr lang="en-US" sz="1000" b="1">
                <a:cs typeface="Calibri"/>
              </a:rPr>
              <a:t> </a:t>
            </a:r>
            <a:r>
              <a:rPr lang="en-US" sz="1000" b="1" err="1">
                <a:cs typeface="Calibri"/>
              </a:rPr>
              <a:t>laiminlyönnistä</a:t>
            </a:r>
            <a:endParaRPr lang="en-US" sz="1000" b="1">
              <a:cs typeface="Calibri"/>
            </a:endParaRPr>
          </a:p>
          <a:p>
            <a:pPr algn="ctr"/>
            <a:endParaRPr lang="en-US" sz="1000" b="1">
              <a:cs typeface="Calibri"/>
            </a:endParaRPr>
          </a:p>
          <a:p>
            <a:pPr algn="ctr"/>
            <a:endParaRPr lang="en-US" sz="1000" b="1">
              <a:cs typeface="Calibri"/>
            </a:endParaRPr>
          </a:p>
          <a:p>
            <a:pPr algn="ctr"/>
            <a:endParaRPr lang="en-US" sz="1000" b="1">
              <a:cs typeface="Calibri"/>
            </a:endParaRPr>
          </a:p>
          <a:p>
            <a:pPr algn="ctr"/>
            <a:endParaRPr lang="en-US" sz="1000" b="1">
              <a:cs typeface="Calibri"/>
            </a:endParaRPr>
          </a:p>
          <a:p>
            <a:pPr algn="ctr"/>
            <a:r>
              <a:rPr lang="en-US" sz="1000" err="1">
                <a:cs typeface="Calibri"/>
              </a:rPr>
              <a:t>Rehtori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tekee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rikosilmoituksen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mikäli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poissaolot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jatkuvat</a:t>
            </a:r>
            <a:r>
              <a:rPr lang="en-US" sz="1000">
                <a:cs typeface="Calibri"/>
              </a:rPr>
              <a:t>.</a:t>
            </a:r>
          </a:p>
          <a:p>
            <a:pPr algn="ctr"/>
            <a:endParaRPr lang="en-US" sz="1000">
              <a:cs typeface="Calibri"/>
            </a:endParaRPr>
          </a:p>
          <a:p>
            <a:pPr algn="ctr"/>
            <a:endParaRPr lang="en-US" sz="1000" i="1">
              <a:cs typeface="Calibri"/>
            </a:endParaRPr>
          </a:p>
          <a:p>
            <a:pPr algn="ctr"/>
            <a:r>
              <a:rPr lang="en-US" sz="1000" err="1">
                <a:cs typeface="Calibri"/>
              </a:rPr>
              <a:t>Tarpeen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vaatiessa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erotodistus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mikäli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suorituksia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ei</a:t>
            </a:r>
            <a:r>
              <a:rPr lang="en-US" sz="1000">
                <a:cs typeface="Calibri"/>
              </a:rPr>
              <a:t> ole </a:t>
            </a:r>
            <a:r>
              <a:rPr lang="en-US" sz="1000" err="1">
                <a:cs typeface="Calibri"/>
              </a:rPr>
              <a:t>tullut</a:t>
            </a:r>
            <a:r>
              <a:rPr lang="en-US" sz="1000">
                <a:cs typeface="Calibri"/>
              </a:rPr>
              <a:t>. </a:t>
            </a:r>
            <a:r>
              <a:rPr lang="en-US" sz="1000" err="1">
                <a:cs typeface="Calibri"/>
              </a:rPr>
              <a:t>Oppilas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jää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ilman</a:t>
            </a:r>
            <a:r>
              <a:rPr lang="en-US" sz="1000">
                <a:cs typeface="Calibri"/>
              </a:rPr>
              <a:t> </a:t>
            </a:r>
            <a:r>
              <a:rPr lang="en-US" sz="1000" err="1">
                <a:cs typeface="Calibri"/>
              </a:rPr>
              <a:t>päättötodistusta</a:t>
            </a:r>
            <a:r>
              <a:rPr lang="en-US" sz="1000">
                <a:cs typeface="Calibri"/>
              </a:rPr>
              <a:t>.</a:t>
            </a:r>
          </a:p>
          <a:p>
            <a:pPr algn="ctr"/>
            <a:endParaRPr lang="en-US" sz="1000" b="1" i="1">
              <a:cs typeface="Calibri"/>
            </a:endParaRPr>
          </a:p>
          <a:p>
            <a:pPr algn="ctr"/>
            <a:endParaRPr lang="en-US" sz="1000" b="1">
              <a:cs typeface="Calibri"/>
            </a:endParaRPr>
          </a:p>
          <a:p>
            <a:pPr algn="ctr"/>
            <a:endParaRPr lang="en-US" sz="1000">
              <a:cs typeface="Calibri"/>
            </a:endParaRPr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xmlns="" id="{14DDC0F0-6419-4897-838C-F9BC79737CB1}"/>
              </a:ext>
            </a:extLst>
          </p:cNvPr>
          <p:cNvSpPr/>
          <p:nvPr/>
        </p:nvSpPr>
        <p:spPr>
          <a:xfrm>
            <a:off x="9731120" y="3253358"/>
            <a:ext cx="466725" cy="485775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5001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222</Words>
  <Application>Microsoft Office PowerPoint</Application>
  <PresentationFormat>Mukautettu</PresentationFormat>
  <Paragraphs>77</Paragraphs>
  <Slides>8</Slides>
  <Notes>0</Notes>
  <HiddenSlides>1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9" baseType="lpstr">
      <vt:lpstr>office theme</vt:lpstr>
      <vt:lpstr>Varhaisen puuttumisen malli koulupoissaoloihin Lapinlahti</vt:lpstr>
      <vt:lpstr>Varhaisen puuttumisen malli koulupoissaoloihin Lapinlahti</vt:lpstr>
      <vt:lpstr>PowerPoint-esitys</vt:lpstr>
      <vt:lpstr>PowerPoint-esitys</vt:lpstr>
      <vt:lpstr>PowerPoint-esitys</vt:lpstr>
      <vt:lpstr>PowerPoint-esitys</vt:lpstr>
      <vt:lpstr>PowerPoint-esitys</vt:lpstr>
      <vt:lpstr>Porrasmalli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Heikkinen Maija</dc:creator>
  <cp:lastModifiedBy>Heikkinen Maija</cp:lastModifiedBy>
  <cp:revision>4</cp:revision>
  <dcterms:created xsi:type="dcterms:W3CDTF">2021-08-09T09:07:41Z</dcterms:created>
  <dcterms:modified xsi:type="dcterms:W3CDTF">2022-09-07T12:15:51Z</dcterms:modified>
</cp:coreProperties>
</file>