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hasCustomPrompt="1"/>
          </p:nvPr>
        </p:nvSpPr>
        <p:spPr>
          <a:xfrm>
            <a:off x="914400" y="2130425"/>
            <a:ext cx="10363200" cy="1470025"/>
          </a:xfrm>
        </p:spPr>
        <p:txBody>
          <a:bodyPr/>
          <a:lstStyle/>
          <a:p>
            <a:r>
              <a:rPr lang="fi-FI"/>
              <a:t>Muokkaa perustyyl. napsautt.</a:t>
            </a:r>
            <a:endParaRPr lang="fi-FI"/>
          </a:p>
        </p:txBody>
      </p:sp>
      <p:sp>
        <p:nvSpPr>
          <p:cNvPr id="3" name="Alaotsikko 2"/>
          <p:cNvSpPr>
            <a:spLocks noGrp="1"/>
          </p:cNvSpPr>
          <p:nvPr>
            <p:ph type="subTitle" idx="1" hasCustomPrompt="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i-FI"/>
              <a:t>Muokkaa alaotsikon perustyyliä napsautt.</a:t>
            </a:r>
            <a:endParaRPr lang="fi-FI"/>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Pystysuoran tekstin paikkamerkki 2"/>
          <p:cNvSpPr>
            <a:spLocks noGrp="1"/>
          </p:cNvSpPr>
          <p:nvPr>
            <p:ph type="body" orient="vert" idx="1" hasCustomPrompt="1"/>
          </p:nvPr>
        </p:nvSpPr>
        <p:spPr/>
        <p:txBody>
          <a:bodyPr vert="eaVert"/>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hasCustomPrompt="1"/>
          </p:nvPr>
        </p:nvSpPr>
        <p:spPr>
          <a:xfrm>
            <a:off x="8839200" y="274638"/>
            <a:ext cx="2743200" cy="5851525"/>
          </a:xfrm>
        </p:spPr>
        <p:txBody>
          <a:bodyPr vert="eaVert"/>
          <a:lstStyle/>
          <a:p>
            <a:r>
              <a:rPr lang="fi-FI"/>
              <a:t>Muokkaa perustyyl. napsautt.</a:t>
            </a:r>
            <a:endParaRPr lang="fi-FI"/>
          </a:p>
        </p:txBody>
      </p:sp>
      <p:sp>
        <p:nvSpPr>
          <p:cNvPr id="3" name="Pystysuoran tekstin paikkamerkki 2"/>
          <p:cNvSpPr>
            <a:spLocks noGrp="1"/>
          </p:cNvSpPr>
          <p:nvPr>
            <p:ph type="body" orient="vert" idx="1" hasCustomPrompt="1"/>
          </p:nvPr>
        </p:nvSpPr>
        <p:spPr>
          <a:xfrm>
            <a:off x="609600" y="274638"/>
            <a:ext cx="8026400" cy="5851525"/>
          </a:xfrm>
        </p:spPr>
        <p:txBody>
          <a:bodyPr vert="eaVert"/>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Sisällön paikkamerkki 2"/>
          <p:cNvSpPr>
            <a:spLocks noGrp="1"/>
          </p:cNvSpPr>
          <p:nvPr>
            <p:ph idx="1" hasCustomPrompt="1"/>
          </p:nvPr>
        </p:nvSpPr>
        <p:spPr/>
        <p:txBody>
          <a:body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963084" y="4406900"/>
            <a:ext cx="10363200" cy="1362075"/>
          </a:xfrm>
        </p:spPr>
        <p:txBody>
          <a:bodyPr anchor="t"/>
          <a:lstStyle>
            <a:lvl1pPr algn="l">
              <a:defRPr sz="4000" b="1" cap="all"/>
            </a:lvl1pPr>
          </a:lstStyle>
          <a:p>
            <a:r>
              <a:rPr lang="fi-FI"/>
              <a:t>Muokkaa perustyyl. napsautt.</a:t>
            </a:r>
            <a:endParaRPr lang="fi-FI"/>
          </a:p>
        </p:txBody>
      </p:sp>
      <p:sp>
        <p:nvSpPr>
          <p:cNvPr id="3" name="Tekstin paikkamerkki 2"/>
          <p:cNvSpPr>
            <a:spLocks noGrp="1"/>
          </p:cNvSpPr>
          <p:nvPr>
            <p:ph type="body" idx="1" hasCustomPrompt="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a:t>Muokkaa tekstin perustyylejä napsauttamalla</a:t>
            </a:r>
            <a:endParaRPr lang="fi-FI"/>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Sisällön paikkamerkki 2"/>
          <p:cNvSpPr>
            <a:spLocks noGrp="1"/>
          </p:cNvSpPr>
          <p:nvPr>
            <p:ph sz="half" idx="1" hasCustomPrompt="1"/>
          </p:nvPr>
        </p:nvSpPr>
        <p:spPr>
          <a:xfrm>
            <a:off x="609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Sisällön paikkamerkki 3"/>
          <p:cNvSpPr>
            <a:spLocks noGrp="1"/>
          </p:cNvSpPr>
          <p:nvPr>
            <p:ph sz="half" idx="2" hasCustomPrompt="1"/>
          </p:nvPr>
        </p:nvSpPr>
        <p:spPr>
          <a:xfrm>
            <a:off x="6197600" y="1600200"/>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a:lvl1pPr>
          </a:lstStyle>
          <a:p>
            <a:r>
              <a:rPr lang="fi-FI"/>
              <a:t>Muokkaa perustyyl. napsautt.</a:t>
            </a:r>
            <a:endParaRPr lang="fi-FI"/>
          </a:p>
        </p:txBody>
      </p:sp>
      <p:sp>
        <p:nvSpPr>
          <p:cNvPr id="3" name="Tekstin paikkamerkki 2"/>
          <p:cNvSpPr>
            <a:spLocks noGrp="1"/>
          </p:cNvSpPr>
          <p:nvPr>
            <p:ph type="body" idx="1" hasCustomPrompt="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endParaRPr lang="fi-FI"/>
          </a:p>
        </p:txBody>
      </p:sp>
      <p:sp>
        <p:nvSpPr>
          <p:cNvPr id="4" name="Sisällön paikkamerkki 3"/>
          <p:cNvSpPr>
            <a:spLocks noGrp="1"/>
          </p:cNvSpPr>
          <p:nvPr>
            <p:ph sz="half" idx="2" hasCustomPrompt="1"/>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5" name="Tekstin paikkamerkki 4"/>
          <p:cNvSpPr>
            <a:spLocks noGrp="1"/>
          </p:cNvSpPr>
          <p:nvPr>
            <p:ph type="body" sz="quarter" idx="3" hasCustomPrompt="1"/>
          </p:nvPr>
        </p:nvSpPr>
        <p:spPr>
          <a:xfrm>
            <a:off x="6193367"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endParaRPr lang="fi-FI"/>
          </a:p>
        </p:txBody>
      </p:sp>
      <p:sp>
        <p:nvSpPr>
          <p:cNvPr id="6" name="Sisällön paikkamerkki 5"/>
          <p:cNvSpPr>
            <a:spLocks noGrp="1"/>
          </p:cNvSpPr>
          <p:nvPr>
            <p:ph sz="quarter" idx="4" hasCustomPrompt="1"/>
          </p:nvPr>
        </p:nvSpPr>
        <p:spPr>
          <a:xfrm>
            <a:off x="6193367"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p>
            <a:r>
              <a:rPr lang="fi-FI"/>
              <a:t>Muokkaa perustyyl. napsautt.</a:t>
            </a:r>
            <a:endParaRPr lang="fi-FI"/>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609600" y="273050"/>
            <a:ext cx="4011084" cy="1162050"/>
          </a:xfrm>
        </p:spPr>
        <p:txBody>
          <a:bodyPr anchor="b"/>
          <a:lstStyle>
            <a:lvl1pPr algn="l">
              <a:defRPr sz="2000" b="1"/>
            </a:lvl1pPr>
          </a:lstStyle>
          <a:p>
            <a:r>
              <a:rPr lang="fi-FI"/>
              <a:t>Muokkaa perustyyl. napsautt.</a:t>
            </a:r>
            <a:endParaRPr lang="fi-FI"/>
          </a:p>
        </p:txBody>
      </p:sp>
      <p:sp>
        <p:nvSpPr>
          <p:cNvPr id="3" name="Sisällön paikkamerkki 2"/>
          <p:cNvSpPr>
            <a:spLocks noGrp="1"/>
          </p:cNvSpPr>
          <p:nvPr>
            <p:ph idx="1" hasCustomPrompt="1"/>
          </p:nvPr>
        </p:nvSpPr>
        <p:spPr>
          <a:xfrm>
            <a:off x="4766733" y="273050"/>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endParaRPr lang="fi-FI"/>
          </a:p>
          <a:p>
            <a:pPr lvl="1"/>
            <a:r>
              <a:rPr lang="fi-FI"/>
              <a:t>toinen taso</a:t>
            </a:r>
            <a:endParaRPr lang="fi-FI"/>
          </a:p>
          <a:p>
            <a:pPr lvl="2"/>
            <a:r>
              <a:rPr lang="fi-FI"/>
              <a:t>kolmas taso</a:t>
            </a:r>
            <a:endParaRPr lang="fi-FI"/>
          </a:p>
          <a:p>
            <a:pPr lvl="3"/>
            <a:r>
              <a:rPr lang="fi-FI"/>
              <a:t>neljäs taso</a:t>
            </a:r>
            <a:endParaRPr lang="fi-FI"/>
          </a:p>
          <a:p>
            <a:pPr lvl="4"/>
            <a:r>
              <a:rPr lang="fi-FI"/>
              <a:t>viides taso</a:t>
            </a:r>
            <a:endParaRPr lang="fi-FI"/>
          </a:p>
        </p:txBody>
      </p:sp>
      <p:sp>
        <p:nvSpPr>
          <p:cNvPr id="4" name="Tekstin paikkamerkki 3"/>
          <p:cNvSpPr>
            <a:spLocks noGrp="1"/>
          </p:cNvSpPr>
          <p:nvPr>
            <p:ph type="body" sz="half" idx="2" hasCustomPrompt="1"/>
          </p:nvPr>
        </p:nvSpPr>
        <p:spPr>
          <a:xfrm>
            <a:off x="609600" y="1435100"/>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endParaRPr lang="fi-FI"/>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2389717" y="4800600"/>
            <a:ext cx="7315200" cy="566738"/>
          </a:xfrm>
        </p:spPr>
        <p:txBody>
          <a:bodyPr anchor="b"/>
          <a:lstStyle>
            <a:lvl1pPr algn="l">
              <a:defRPr sz="2000" b="1"/>
            </a:lvl1pPr>
          </a:lstStyle>
          <a:p>
            <a:r>
              <a:rPr lang="fi-FI"/>
              <a:t>Muokkaa perustyyl. napsautt.</a:t>
            </a:r>
            <a:endParaRPr lang="fi-FI"/>
          </a:p>
        </p:txBody>
      </p:sp>
      <p:sp>
        <p:nvSpPr>
          <p:cNvPr id="3" name="Kuvan paikkamerkki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fi-FI" sz="3200" b="0" i="0" u="none" strike="noStrike" kern="0" cap="none" spc="0" normalizeH="0" baseline="0" noProof="0">
              <a:ln>
                <a:noFill/>
              </a:ln>
              <a:solidFill>
                <a:schemeClr val="tx1"/>
              </a:solidFill>
              <a:effectLst/>
              <a:uLnTx/>
              <a:uFillTx/>
              <a:latin typeface="+mn-lt"/>
              <a:ea typeface="+mn-ea"/>
              <a:cs typeface="+mn-cs"/>
            </a:endParaRPr>
          </a:p>
        </p:txBody>
      </p:sp>
      <p:sp>
        <p:nvSpPr>
          <p:cNvPr id="4" name="Tekstin paikkamerkki 3"/>
          <p:cNvSpPr>
            <a:spLocks noGrp="1"/>
          </p:cNvSpPr>
          <p:nvPr>
            <p:ph type="body" sz="half" idx="2" hasCustomPrompt="1"/>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endParaRPr lang="fi-FI"/>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p:cNvSpPr>
          <p:nvPr>
            <p:ph type="title"/>
          </p:nvPr>
        </p:nvSpPr>
        <p:spPr>
          <a:xfrm>
            <a:off x="609600" y="274638"/>
            <a:ext cx="10972800" cy="1143000"/>
          </a:xfrm>
          <a:prstGeom prst="rect">
            <a:avLst/>
          </a:prstGeom>
          <a:noFill/>
          <a:ln w="9525">
            <a:noFill/>
          </a:ln>
        </p:spPr>
        <p:txBody>
          <a:bodyPr anchor="ctr" anchorCtr="0"/>
          <a:lstStyle/>
          <a:p>
            <a:pPr lvl="0"/>
            <a:r>
              <a:rPr lang="fi-FI" altLang="fi-FI" dirty="0"/>
              <a:t>Muokkaa perustyyl. napsautt.</a:t>
            </a:r>
            <a:endParaRPr lang="fi-FI" altLang="fi-FI" dirty="0"/>
          </a:p>
        </p:txBody>
      </p:sp>
      <p:sp>
        <p:nvSpPr>
          <p:cNvPr id="4099" name="Rectangle 3"/>
          <p:cNvSpPr>
            <a:spLocks noGrp="1"/>
          </p:cNvSpPr>
          <p:nvPr>
            <p:ph type="body" idx="1"/>
          </p:nvPr>
        </p:nvSpPr>
        <p:spPr>
          <a:xfrm>
            <a:off x="609600" y="1600200"/>
            <a:ext cx="10972800" cy="4525963"/>
          </a:xfrm>
          <a:prstGeom prst="rect">
            <a:avLst/>
          </a:prstGeom>
          <a:noFill/>
          <a:ln w="9525">
            <a:noFill/>
          </a:ln>
        </p:spPr>
        <p:txBody>
          <a:bodyPr/>
          <a:lstStyle/>
          <a:p>
            <a:pPr lvl="0"/>
            <a:r>
              <a:rPr lang="fi-FI" altLang="fi-FI" dirty="0"/>
              <a:t>Muokkaa tekstin perustyylejä napsauttamalla</a:t>
            </a:r>
            <a:endParaRPr lang="fi-FI" altLang="fi-FI" dirty="0"/>
          </a:p>
          <a:p>
            <a:pPr lvl="1"/>
            <a:r>
              <a:rPr lang="fi-FI" altLang="fi-FI" dirty="0"/>
              <a:t>toinen taso</a:t>
            </a:r>
            <a:endParaRPr lang="fi-FI" altLang="fi-FI" dirty="0"/>
          </a:p>
          <a:p>
            <a:pPr lvl="2"/>
            <a:r>
              <a:rPr lang="fi-FI" altLang="fi-FI" dirty="0"/>
              <a:t>kolmas taso</a:t>
            </a:r>
            <a:endParaRPr lang="fi-FI" altLang="fi-FI" dirty="0"/>
          </a:p>
          <a:p>
            <a:pPr lvl="3"/>
            <a:r>
              <a:rPr lang="fi-FI" altLang="fi-FI" dirty="0"/>
              <a:t>neljäs taso</a:t>
            </a:r>
            <a:endParaRPr lang="fi-FI" altLang="fi-FI" dirty="0"/>
          </a:p>
          <a:p>
            <a:pPr lvl="4"/>
            <a:r>
              <a:rPr lang="fi-FI" altLang="fi-FI" dirty="0"/>
              <a:t>viides taso</a:t>
            </a:r>
            <a:endParaRPr lang="fi-FI" altLang="fi-FI" dirty="0"/>
          </a:p>
        </p:txBody>
      </p:sp>
      <p:sp>
        <p:nvSpPr>
          <p:cNvPr id="141316" name="Rectangle 4"/>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lstStyle>
            <a:lvl1pPr eaLnBrk="1" hangingPunct="1">
              <a:defRPr sz="1400">
                <a:solidFill>
                  <a:srgbClr val="000000"/>
                </a:solidFill>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27EED40A-F173-4E69-B146-4CFC2878348A}" type="datetimeFigureOut">
              <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41317" name="Rectangle 5"/>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lstStyle>
            <a:lvl1pPr algn="ctr" eaLnBrk="1" hangingPunct="1">
              <a:defRPr sz="1400">
                <a:solidFill>
                  <a:srgbClr val="000000"/>
                </a:solidFill>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41318" name="Rectangle 6"/>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lstStyle>
            <a:lvl1pPr algn="r" eaLnBrk="1" hangingPunct="1">
              <a:defRPr sz="1400">
                <a:solidFill>
                  <a:srgbClr val="000000"/>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5023DAC-8050-4AE4-9487-7579A66FFB5C}" type="slidenum">
              <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fld>
            <a:endParaRPr kumimoji="0" lang="fi-FI" altLang="fi-FI"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Otsikko 1"/>
          <p:cNvSpPr>
            <a:spLocks noGrp="1"/>
          </p:cNvSpPr>
          <p:nvPr>
            <p:ph type="title" hasCustomPrompt="1"/>
          </p:nvPr>
        </p:nvSpPr>
        <p:spPr>
          <a:xfrm>
            <a:off x="1524000" y="0"/>
            <a:ext cx="9144000" cy="1052513"/>
          </a:xfrm>
        </p:spPr>
        <p:txBody>
          <a:bodyPr vert="horz" wrap="square" lIns="91440" tIns="45720" rIns="91440" bIns="45720" anchor="ctr" anchorCtr="0"/>
          <a:lstStyle/>
          <a:p>
            <a:r>
              <a:rPr lang="fi-FI" altLang="fi-FI" sz="4000" b="1" dirty="0">
                <a:solidFill>
                  <a:srgbClr val="FF0000"/>
                </a:solidFill>
                <a:latin typeface="Calibri" panose="020F0502020204030204" charset="0"/>
                <a:cs typeface="Calibri" panose="020F0502020204030204" charset="0"/>
              </a:rPr>
              <a:t>K2021/1: Kansanedustajan tehtävät</a:t>
            </a:r>
            <a:endParaRPr lang="fi-FI" altLang="fi-FI" sz="4000" b="1" dirty="0">
              <a:solidFill>
                <a:srgbClr val="FF0000"/>
              </a:solidFill>
              <a:latin typeface="Calibri" panose="020F0502020204030204" charset="0"/>
              <a:ea typeface="Calibri" panose="020F0502020204030204" charset="0"/>
            </a:endParaRPr>
          </a:p>
        </p:txBody>
      </p:sp>
      <p:sp>
        <p:nvSpPr>
          <p:cNvPr id="376835" name="Sisällön paikkamerkki 2"/>
          <p:cNvSpPr>
            <a:spLocks noGrp="1"/>
          </p:cNvSpPr>
          <p:nvPr>
            <p:ph idx="1" hasCustomPrompt="1"/>
          </p:nvPr>
        </p:nvSpPr>
        <p:spPr>
          <a:xfrm>
            <a:off x="1524000" y="1196975"/>
            <a:ext cx="9144000" cy="5661025"/>
          </a:xfrm>
        </p:spPr>
        <p:txBody>
          <a:bodyPr vert="horz" wrap="square" lIns="91440" tIns="45720" rIns="91440" bIns="45720" anchor="t" anchorCtr="0"/>
          <a:lstStyle/>
          <a:p>
            <a:r>
              <a:rPr lang="fi-FI" altLang="fi-FI" sz="2800" dirty="0"/>
              <a:t>Eduskunnan verkkosivuilla otsikon ”Kansanedustajan työ ja tehtävä” alla todetaan seuraavasti:</a:t>
            </a:r>
            <a:endParaRPr lang="fi-FI" altLang="fi-FI" sz="2800" dirty="0"/>
          </a:p>
          <a:p>
            <a:pPr lvl="1"/>
            <a:r>
              <a:rPr lang="fi-FI" altLang="fi-FI" b="1" dirty="0">
                <a:solidFill>
                  <a:srgbClr val="0070C0"/>
                </a:solidFill>
              </a:rPr>
              <a:t>”Kansanedustaja on lainsäätäjä, yhteiskunnallinen vaikuttaja, alueensa edusmies ja kansainvälinen toimija.”</a:t>
            </a:r>
            <a:endParaRPr lang="fi-FI" altLang="fi-FI" b="1" dirty="0">
              <a:solidFill>
                <a:srgbClr val="0070C0"/>
              </a:solidFill>
            </a:endParaRPr>
          </a:p>
          <a:p>
            <a:pPr>
              <a:buFont typeface="Calibri Light" panose="020F0302020204030204" charset="0"/>
              <a:buChar char="→"/>
            </a:pPr>
            <a:r>
              <a:rPr lang="fi-FI" altLang="fi-FI" sz="3600" b="1" dirty="0"/>
              <a:t>Erittele, miten kansanedustajat käytännössä toteuttavat näitä neljää perustehtäväänsä.</a:t>
            </a:r>
            <a:endParaRPr lang="fi-FI" altLang="fi-FI" sz="36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Otsikko 1"/>
          <p:cNvSpPr>
            <a:spLocks noGrp="1"/>
          </p:cNvSpPr>
          <p:nvPr>
            <p:ph type="title" hasCustomPrompt="1"/>
          </p:nvPr>
        </p:nvSpPr>
        <p:spPr>
          <a:xfrm>
            <a:off x="1524000" y="0"/>
            <a:ext cx="9144000" cy="1052513"/>
          </a:xfrm>
        </p:spPr>
        <p:txBody>
          <a:bodyPr vert="horz" wrap="square" lIns="91440" tIns="45720" rIns="91440" bIns="45720" anchor="ctr" anchorCtr="0"/>
          <a:lstStyle/>
          <a:p>
            <a:r>
              <a:rPr lang="fi-FI" altLang="fi-FI" sz="4000" b="1" dirty="0">
                <a:solidFill>
                  <a:srgbClr val="FF0000"/>
                </a:solidFill>
                <a:latin typeface="Calibri" panose="020F0502020204030204" charset="0"/>
                <a:cs typeface="Calibri" panose="020F0502020204030204" charset="0"/>
              </a:rPr>
              <a:t>2021K/1: Kansanedustajan tehtävät</a:t>
            </a:r>
            <a:endParaRPr lang="fi-FI" altLang="fi-FI" sz="4000" b="1" dirty="0">
              <a:solidFill>
                <a:srgbClr val="FF0000"/>
              </a:solidFill>
              <a:latin typeface="Calibri" panose="020F0502020204030204" charset="0"/>
              <a:ea typeface="Calibri" panose="020F0502020204030204" charset="0"/>
            </a:endParaRPr>
          </a:p>
        </p:txBody>
      </p:sp>
      <p:sp>
        <p:nvSpPr>
          <p:cNvPr id="295939" name="Sisällön paikkamerkki 2"/>
          <p:cNvSpPr>
            <a:spLocks noGrp="1"/>
          </p:cNvSpPr>
          <p:nvPr>
            <p:ph idx="1" hasCustomPrompt="1"/>
          </p:nvPr>
        </p:nvSpPr>
        <p:spPr>
          <a:xfrm>
            <a:off x="1524000" y="836613"/>
            <a:ext cx="9144000" cy="6021387"/>
          </a:xfrm>
        </p:spPr>
        <p:txBody>
          <a:bodyPr vert="horz" wrap="square" lIns="91440" tIns="45720" rIns="91440" bIns="45720" anchor="t" anchorCtr="0"/>
          <a:lstStyle/>
          <a:p>
            <a:r>
              <a:rPr lang="fi-FI" altLang="fi-FI" b="1" dirty="0">
                <a:solidFill>
                  <a:srgbClr val="0070C0"/>
                </a:solidFill>
              </a:rPr>
              <a:t>Kansanedustaja on:</a:t>
            </a:r>
            <a:endParaRPr lang="fi-FI" altLang="fi-FI" b="1" dirty="0">
              <a:solidFill>
                <a:srgbClr val="0070C0"/>
              </a:solidFill>
            </a:endParaRPr>
          </a:p>
          <a:p>
            <a:pPr marL="971550" lvl="1" indent="-514350">
              <a:buFontTx/>
              <a:buAutoNum type="arabicPeriod"/>
            </a:pPr>
            <a:r>
              <a:rPr lang="fi-FI" altLang="fi-FI" sz="3600" b="1" dirty="0">
                <a:solidFill>
                  <a:srgbClr val="0070C0"/>
                </a:solidFill>
              </a:rPr>
              <a:t>lainsäätäjä</a:t>
            </a:r>
            <a:endParaRPr lang="fi-FI" altLang="fi-FI" sz="3600" b="1" dirty="0">
              <a:solidFill>
                <a:srgbClr val="0070C0"/>
              </a:solidFill>
            </a:endParaRPr>
          </a:p>
          <a:p>
            <a:pPr marL="971550" lvl="1" indent="-514350">
              <a:buFontTx/>
              <a:buAutoNum type="arabicPeriod"/>
            </a:pPr>
            <a:r>
              <a:rPr lang="fi-FI" altLang="fi-FI" sz="3600" b="1" dirty="0">
                <a:solidFill>
                  <a:srgbClr val="0070C0"/>
                </a:solidFill>
              </a:rPr>
              <a:t>yhteiskunnallinen vaikuttaja</a:t>
            </a:r>
            <a:endParaRPr lang="fi-FI" altLang="fi-FI" sz="3600" b="1" dirty="0">
              <a:solidFill>
                <a:srgbClr val="0070C0"/>
              </a:solidFill>
            </a:endParaRPr>
          </a:p>
          <a:p>
            <a:pPr marL="971550" lvl="1" indent="-514350">
              <a:buFontTx/>
              <a:buAutoNum type="arabicPeriod"/>
            </a:pPr>
            <a:r>
              <a:rPr lang="fi-FI" altLang="fi-FI" sz="3600" b="1" dirty="0">
                <a:solidFill>
                  <a:srgbClr val="0070C0"/>
                </a:solidFill>
              </a:rPr>
              <a:t>alueensa edusmies</a:t>
            </a:r>
            <a:endParaRPr lang="fi-FI" altLang="fi-FI" sz="3600" b="1" dirty="0">
              <a:solidFill>
                <a:srgbClr val="0070C0"/>
              </a:solidFill>
            </a:endParaRPr>
          </a:p>
          <a:p>
            <a:pPr marL="971550" lvl="1" indent="-514350">
              <a:buFontTx/>
              <a:buAutoNum type="arabicPeriod"/>
            </a:pPr>
            <a:r>
              <a:rPr lang="fi-FI" altLang="fi-FI" sz="3600" b="1" dirty="0">
                <a:solidFill>
                  <a:srgbClr val="0070C0"/>
                </a:solidFill>
              </a:rPr>
              <a:t>kansainvälinen toimija</a:t>
            </a:r>
            <a:endParaRPr lang="fi-FI" altLang="fi-FI" sz="3600" b="1" dirty="0">
              <a:solidFill>
                <a:srgbClr val="0070C0"/>
              </a:solidFill>
            </a:endParaRPr>
          </a:p>
          <a:p>
            <a:pPr>
              <a:buFont typeface="Calibri Light" panose="020F0302020204030204" charset="0"/>
              <a:buChar char="→"/>
            </a:pPr>
            <a:r>
              <a:rPr lang="fi-FI" altLang="fi-FI" sz="2800" b="1" dirty="0"/>
              <a:t>Miten kansanedustajat käytännössä toteuttavat näitä neljää perustehtäväänsä.</a:t>
            </a:r>
            <a:endParaRPr lang="fi-FI" altLang="fi-FI" sz="2800" b="1" dirty="0"/>
          </a:p>
          <a:p>
            <a:pPr>
              <a:buFont typeface="Calibri Light" panose="020F0302020204030204" charset="0"/>
              <a:buChar char="→"/>
            </a:pPr>
            <a:r>
              <a:rPr lang="fi-FI" altLang="fi-FI" sz="2800" b="1" dirty="0"/>
              <a:t>Jokaisesta esimerkki.</a:t>
            </a:r>
            <a:endParaRPr lang="fi-FI" altLang="fi-FI"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95939">
                                            <p:txEl>
                                              <p:pRg st="5" end="5"/>
                                            </p:txEl>
                                          </p:spTgt>
                                        </p:tgtEl>
                                        <p:attrNameLst>
                                          <p:attrName>style.visibility</p:attrName>
                                        </p:attrNameLst>
                                      </p:cBhvr>
                                      <p:to>
                                        <p:strVal val="visible"/>
                                      </p:to>
                                    </p:set>
                                    <p:animEffect transition="in" filter="fade">
                                      <p:cBhvr>
                                        <p:cTn id="7" dur="1000"/>
                                        <p:tgtEl>
                                          <p:spTgt spid="295939">
                                            <p:txEl>
                                              <p:pRg st="5" end="5"/>
                                            </p:txEl>
                                          </p:spTgt>
                                        </p:tgtEl>
                                      </p:cBhvr>
                                    </p:animEffect>
                                    <p:anim calcmode="lin" valueType="num">
                                      <p:cBhvr>
                                        <p:cTn id="8" dur="1000" fill="hold"/>
                                        <p:tgtEl>
                                          <p:spTgt spid="295939">
                                            <p:txEl>
                                              <p:pRg st="5" end="5"/>
                                            </p:txEl>
                                          </p:spTgt>
                                        </p:tgtEl>
                                        <p:attrNameLst>
                                          <p:attrName>ppt_x</p:attrName>
                                        </p:attrNameLst>
                                      </p:cBhvr>
                                      <p:tavLst>
                                        <p:tav tm="0">
                                          <p:val>
                                            <p:strVal val="#ppt_x"/>
                                          </p:val>
                                        </p:tav>
                                        <p:tav tm="100000">
                                          <p:val>
                                            <p:strVal val="#ppt_x"/>
                                          </p:val>
                                        </p:tav>
                                      </p:tavLst>
                                    </p:anim>
                                    <p:anim calcmode="lin" valueType="num">
                                      <p:cBhvr>
                                        <p:cTn id="9" dur="1000" fill="hold"/>
                                        <p:tgtEl>
                                          <p:spTgt spid="295939">
                                            <p:txEl>
                                              <p:pRg st="5" end="5"/>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95939">
                                            <p:txEl>
                                              <p:pRg st="6" end="6"/>
                                            </p:txEl>
                                          </p:spTgt>
                                        </p:tgtEl>
                                        <p:attrNameLst>
                                          <p:attrName>style.visibility</p:attrName>
                                        </p:attrNameLst>
                                      </p:cBhvr>
                                      <p:to>
                                        <p:strVal val="visible"/>
                                      </p:to>
                                    </p:set>
                                    <p:animEffect transition="in" filter="fade">
                                      <p:cBhvr>
                                        <p:cTn id="12" dur="1000"/>
                                        <p:tgtEl>
                                          <p:spTgt spid="295939">
                                            <p:txEl>
                                              <p:pRg st="6" end="6"/>
                                            </p:txEl>
                                          </p:spTgt>
                                        </p:tgtEl>
                                      </p:cBhvr>
                                    </p:animEffect>
                                    <p:anim calcmode="lin" valueType="num">
                                      <p:cBhvr>
                                        <p:cTn id="13" dur="1000" fill="hold"/>
                                        <p:tgtEl>
                                          <p:spTgt spid="295939">
                                            <p:txEl>
                                              <p:pRg st="6" end="6"/>
                                            </p:txEl>
                                          </p:spTgt>
                                        </p:tgtEl>
                                        <p:attrNameLst>
                                          <p:attrName>ppt_x</p:attrName>
                                        </p:attrNameLst>
                                      </p:cBhvr>
                                      <p:tavLst>
                                        <p:tav tm="0">
                                          <p:val>
                                            <p:strVal val="#ppt_x"/>
                                          </p:val>
                                        </p:tav>
                                        <p:tav tm="100000">
                                          <p:val>
                                            <p:strVal val="#ppt_x"/>
                                          </p:val>
                                        </p:tav>
                                      </p:tavLst>
                                    </p:anim>
                                    <p:anim calcmode="lin" valueType="num">
                                      <p:cBhvr>
                                        <p:cTn id="14" dur="1000" fill="hold"/>
                                        <p:tgtEl>
                                          <p:spTgt spid="29593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Otsikko 1"/>
          <p:cNvSpPr>
            <a:spLocks noGrp="1"/>
          </p:cNvSpPr>
          <p:nvPr>
            <p:ph type="title" hasCustomPrompt="1"/>
          </p:nvPr>
        </p:nvSpPr>
        <p:spPr>
          <a:xfrm>
            <a:off x="1524000" y="0"/>
            <a:ext cx="9144000" cy="1052513"/>
          </a:xfrm>
        </p:spPr>
        <p:txBody>
          <a:bodyPr vert="horz" wrap="square" lIns="91440" tIns="45720" rIns="91440" bIns="45720" anchor="ctr" anchorCtr="0"/>
          <a:lstStyle/>
          <a:p>
            <a:r>
              <a:rPr lang="fi-FI" altLang="fi-FI" sz="4000" b="1" dirty="0">
                <a:solidFill>
                  <a:srgbClr val="FF0000"/>
                </a:solidFill>
                <a:latin typeface="Calibri" panose="020F0502020204030204" charset="0"/>
                <a:cs typeface="Calibri" panose="020F0502020204030204" charset="0"/>
              </a:rPr>
              <a:t>2021K/1: Kansanedustajan tehtävät</a:t>
            </a:r>
            <a:endParaRPr lang="fi-FI" altLang="fi-FI" sz="4000" b="1" dirty="0">
              <a:solidFill>
                <a:srgbClr val="FF0000"/>
              </a:solidFill>
              <a:latin typeface="Calibri" panose="020F0502020204030204" charset="0"/>
              <a:ea typeface="Calibri" panose="020F0502020204030204" charset="0"/>
            </a:endParaRPr>
          </a:p>
        </p:txBody>
      </p:sp>
      <p:sp>
        <p:nvSpPr>
          <p:cNvPr id="3" name="Sisällön paikkamerkki 2"/>
          <p:cNvSpPr>
            <a:spLocks noGrp="1"/>
          </p:cNvSpPr>
          <p:nvPr>
            <p:ph idx="1" hasCustomPrompt="1"/>
          </p:nvPr>
        </p:nvSpPr>
        <p:spPr>
          <a:xfrm>
            <a:off x="1524000" y="765175"/>
            <a:ext cx="9144000" cy="60928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fi-FI" sz="5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Rooli lainsäätäjänä:</a:t>
            </a:r>
            <a:endParaRPr kumimoji="0" lang="fi-FI" sz="5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5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 lakialoitteiden käsittely</a:t>
            </a:r>
            <a:endParaRPr kumimoji="0" lang="fi-FI" sz="5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5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 aloiteoikeus</a:t>
            </a:r>
            <a:endParaRPr kumimoji="0" lang="fi-FI" sz="5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5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 valiokuntatyö</a:t>
            </a:r>
            <a:endParaRPr kumimoji="0" lang="fi-FI" sz="5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Otsikko 1"/>
          <p:cNvSpPr>
            <a:spLocks noGrp="1"/>
          </p:cNvSpPr>
          <p:nvPr>
            <p:ph type="title" hasCustomPrompt="1"/>
          </p:nvPr>
        </p:nvSpPr>
        <p:spPr>
          <a:xfrm>
            <a:off x="1524000" y="0"/>
            <a:ext cx="9144000" cy="1052513"/>
          </a:xfrm>
        </p:spPr>
        <p:txBody>
          <a:bodyPr vert="horz" wrap="square" lIns="91440" tIns="45720" rIns="91440" bIns="45720" anchor="ctr" anchorCtr="0"/>
          <a:lstStyle/>
          <a:p>
            <a:r>
              <a:rPr lang="fi-FI" altLang="fi-FI" sz="4000" b="1" dirty="0">
                <a:solidFill>
                  <a:srgbClr val="FF0000"/>
                </a:solidFill>
                <a:latin typeface="Calibri" panose="020F0502020204030204" charset="0"/>
                <a:cs typeface="Calibri" panose="020F0502020204030204" charset="0"/>
              </a:rPr>
              <a:t>2021K/1: Kansanedustajan tehtävät</a:t>
            </a:r>
            <a:endParaRPr lang="fi-FI" altLang="fi-FI" sz="4000" b="1" dirty="0">
              <a:solidFill>
                <a:srgbClr val="FF0000"/>
              </a:solidFill>
              <a:latin typeface="Calibri" panose="020F0502020204030204" charset="0"/>
              <a:ea typeface="Calibri" panose="020F0502020204030204" charset="0"/>
            </a:endParaRPr>
          </a:p>
        </p:txBody>
      </p:sp>
      <p:sp>
        <p:nvSpPr>
          <p:cNvPr id="3" name="Sisällön paikkamerkki 2"/>
          <p:cNvSpPr>
            <a:spLocks noGrp="1"/>
          </p:cNvSpPr>
          <p:nvPr>
            <p:ph idx="1" hasCustomPrompt="1"/>
          </p:nvPr>
        </p:nvSpPr>
        <p:spPr>
          <a:xfrm>
            <a:off x="1524000" y="765175"/>
            <a:ext cx="9144000" cy="60928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Rooli yhteiskunnallisena vaikuttajana:</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mielipiteisiin vaikuttaminen esim. osallistumalla keskusteluohjelmiin</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laatimalla mielipidekirjoituksia</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pitämällä puheita</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osallistumalla keskusteluun sosiaalisessa mediassa</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Otsikko 1"/>
          <p:cNvSpPr>
            <a:spLocks noGrp="1"/>
          </p:cNvSpPr>
          <p:nvPr>
            <p:ph type="title" hasCustomPrompt="1"/>
          </p:nvPr>
        </p:nvSpPr>
        <p:spPr>
          <a:xfrm>
            <a:off x="1524000" y="0"/>
            <a:ext cx="9144000" cy="1052513"/>
          </a:xfrm>
        </p:spPr>
        <p:txBody>
          <a:bodyPr vert="horz" wrap="square" lIns="91440" tIns="45720" rIns="91440" bIns="45720" anchor="ctr" anchorCtr="0"/>
          <a:lstStyle/>
          <a:p>
            <a:r>
              <a:rPr lang="fi-FI" altLang="fi-FI" sz="4000" b="1" dirty="0">
                <a:solidFill>
                  <a:srgbClr val="FF0000"/>
                </a:solidFill>
                <a:latin typeface="Calibri" panose="020F0502020204030204" charset="0"/>
                <a:cs typeface="Calibri" panose="020F0502020204030204" charset="0"/>
              </a:rPr>
              <a:t>2021K/1: Kansanedustajan tehtävät</a:t>
            </a:r>
            <a:endParaRPr lang="fi-FI" altLang="fi-FI" sz="4000" b="1" dirty="0">
              <a:solidFill>
                <a:srgbClr val="FF0000"/>
              </a:solidFill>
              <a:latin typeface="Calibri" panose="020F0502020204030204" charset="0"/>
              <a:ea typeface="Calibri" panose="020F0502020204030204" charset="0"/>
            </a:endParaRPr>
          </a:p>
        </p:txBody>
      </p:sp>
      <p:sp>
        <p:nvSpPr>
          <p:cNvPr id="3" name="Sisällön paikkamerkki 2"/>
          <p:cNvSpPr>
            <a:spLocks noGrp="1"/>
          </p:cNvSpPr>
          <p:nvPr>
            <p:ph idx="1" hasCustomPrompt="1"/>
          </p:nvPr>
        </p:nvSpPr>
        <p:spPr>
          <a:xfrm>
            <a:off x="1524000" y="765175"/>
            <a:ext cx="9144000" cy="60928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Rooli alueensa edustajana:</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yhteydenpito vaalipiireihin</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paikalliset luottamustoimet</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jalkautuminen kentälle</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ns. siltarumpupolitikointi eli oman vaalipiirinsä asioiden edistäminen</a:t>
            </a:r>
            <a:endParaRPr kumimoji="0" lang="fi-FI" sz="44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Otsikko 1"/>
          <p:cNvSpPr>
            <a:spLocks noGrp="1"/>
          </p:cNvSpPr>
          <p:nvPr>
            <p:ph type="title" hasCustomPrompt="1"/>
          </p:nvPr>
        </p:nvSpPr>
        <p:spPr>
          <a:xfrm>
            <a:off x="1524000" y="0"/>
            <a:ext cx="9144000" cy="1052513"/>
          </a:xfrm>
        </p:spPr>
        <p:txBody>
          <a:bodyPr vert="horz" wrap="square" lIns="91440" tIns="45720" rIns="91440" bIns="45720" anchor="ctr" anchorCtr="0"/>
          <a:lstStyle/>
          <a:p>
            <a:r>
              <a:rPr lang="fi-FI" altLang="fi-FI" sz="4000" b="1" dirty="0">
                <a:solidFill>
                  <a:srgbClr val="FF0000"/>
                </a:solidFill>
                <a:latin typeface="Calibri" panose="020F0502020204030204" charset="0"/>
                <a:cs typeface="Calibri" panose="020F0502020204030204" charset="0"/>
              </a:rPr>
              <a:t>2021K/1: Kansanedustajan tehtävät</a:t>
            </a:r>
            <a:endParaRPr lang="fi-FI" altLang="fi-FI" sz="4000" b="1" dirty="0">
              <a:solidFill>
                <a:srgbClr val="FF0000"/>
              </a:solidFill>
              <a:latin typeface="Calibri" panose="020F0502020204030204" charset="0"/>
              <a:ea typeface="Calibri" panose="020F0502020204030204" charset="0"/>
            </a:endParaRPr>
          </a:p>
        </p:txBody>
      </p:sp>
      <p:sp>
        <p:nvSpPr>
          <p:cNvPr id="3" name="Sisällön paikkamerkki 2"/>
          <p:cNvSpPr>
            <a:spLocks noGrp="1"/>
          </p:cNvSpPr>
          <p:nvPr>
            <p:ph idx="1" hasCustomPrompt="1"/>
          </p:nvPr>
        </p:nvSpPr>
        <p:spPr>
          <a:xfrm>
            <a:off x="1524000" y="765175"/>
            <a:ext cx="9144000" cy="6092825"/>
          </a:xfrm>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fi-FI" sz="36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Rooli kansainvälisenä toimijana: </a:t>
            </a:r>
            <a:endParaRPr kumimoji="0" lang="fi-FI" sz="36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toimiminen kansainvälisissä tehtävissä esim. ETYJ:ssä</a:t>
            </a:r>
            <a:endPar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ulkoasiainvaliokunnassa</a:t>
            </a:r>
            <a:endPar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suuressa valiokunnassa </a:t>
            </a:r>
            <a:endPar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EU:ssa</a:t>
            </a:r>
            <a:endPar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parlamenttien väliseen yhteistyöhön osallistuminen</a:t>
            </a:r>
            <a:endPar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rPr>
              <a:t>tutustumismatkojen teko ja niihin liittyvät tapaamiset.</a:t>
            </a:r>
            <a:endParaRPr kumimoji="0" lang="fi-FI" sz="3200" b="1" i="0" u="none" strike="noStrike" kern="0" cap="none" spc="0" normalizeH="0" baseline="0" noProof="0" dirty="0">
              <a:ln>
                <a:noFill/>
              </a:ln>
              <a:solidFill>
                <a:schemeClr val="tx1"/>
              </a:solidFill>
              <a:effectLst/>
              <a:uLnTx/>
              <a:uFillTx/>
              <a:latin typeface="Calibri" panose="020F0502020204030204" charset="0"/>
              <a:ea typeface="+mn-ea"/>
              <a:cs typeface="Calibri" panose="020F05020202040302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Otsikko 1"/>
          <p:cNvSpPr>
            <a:spLocks noGrp="1"/>
          </p:cNvSpPr>
          <p:nvPr>
            <p:ph type="title" hasCustomPrompt="1"/>
          </p:nvPr>
        </p:nvSpPr>
        <p:spPr>
          <a:xfrm>
            <a:off x="1524000" y="0"/>
            <a:ext cx="9144000" cy="1052513"/>
          </a:xfrm>
        </p:spPr>
        <p:txBody>
          <a:bodyPr vert="horz" wrap="square" lIns="91440" tIns="45720" rIns="91440" bIns="45720" anchor="ctr" anchorCtr="0"/>
          <a:lstStyle/>
          <a:p>
            <a:r>
              <a:rPr lang="fi-FI" altLang="fi-FI" sz="4000" b="1" dirty="0">
                <a:solidFill>
                  <a:srgbClr val="FF0000"/>
                </a:solidFill>
                <a:latin typeface="Calibri" panose="020F0502020204030204" charset="0"/>
                <a:cs typeface="Calibri" panose="020F0502020204030204" charset="0"/>
              </a:rPr>
              <a:t>2021K/1: Kansanedustajan tehtävät</a:t>
            </a:r>
            <a:endParaRPr lang="fi-FI" altLang="fi-FI" sz="4000" b="1" dirty="0">
              <a:solidFill>
                <a:srgbClr val="FF0000"/>
              </a:solidFill>
              <a:latin typeface="Calibri" panose="020F0502020204030204" charset="0"/>
              <a:ea typeface="Calibri" panose="020F0502020204030204" charset="0"/>
            </a:endParaRPr>
          </a:p>
        </p:txBody>
      </p:sp>
      <p:sp>
        <p:nvSpPr>
          <p:cNvPr id="382979" name="Sisällön paikkamerkki 2"/>
          <p:cNvSpPr>
            <a:spLocks noGrp="1"/>
          </p:cNvSpPr>
          <p:nvPr>
            <p:ph idx="1" hasCustomPrompt="1"/>
          </p:nvPr>
        </p:nvSpPr>
        <p:spPr>
          <a:xfrm>
            <a:off x="1524000" y="765175"/>
            <a:ext cx="9144000" cy="6092825"/>
          </a:xfrm>
        </p:spPr>
        <p:txBody>
          <a:bodyPr vert="horz" wrap="square" lIns="91440" tIns="45720" rIns="91440" bIns="45720" anchor="t" anchorCtr="0"/>
          <a:lstStyle/>
          <a:p>
            <a:r>
              <a:rPr lang="fi-FI" altLang="fi-FI" sz="2400" b="1" dirty="0">
                <a:solidFill>
                  <a:srgbClr val="0070C0"/>
                </a:solidFill>
                <a:latin typeface="Calibri" panose="020F0502020204030204" charset="0"/>
                <a:cs typeface="Calibri" panose="020F0502020204030204" charset="0"/>
              </a:rPr>
              <a:t>Hyvässä vastauksessa kokelas käsittelee muutamia kansanedustajien tehtäviä ja antaa myös joitakin konkreettisia esimerkkejä siitä, kuinka kansanedustajat näitä tehtäviään hoitavat. Tehtävässä kokelas voi tarkastella kansanedustajan rooleja ja niihin liittyviä tehtäviä seuraavien esimerkkien kautta.</a:t>
            </a:r>
            <a:endParaRPr lang="fi-FI" altLang="fi-FI" sz="2400" b="1" dirty="0">
              <a:solidFill>
                <a:srgbClr val="0070C0"/>
              </a:solidFill>
              <a:latin typeface="Calibri" panose="020F0502020204030204" charset="0"/>
              <a:cs typeface="Calibri" panose="020F0502020204030204" charset="0"/>
            </a:endParaRPr>
          </a:p>
          <a:p>
            <a:r>
              <a:rPr lang="fi-FI" altLang="fi-FI" sz="2400" b="1" dirty="0">
                <a:solidFill>
                  <a:srgbClr val="C00000"/>
                </a:solidFill>
                <a:latin typeface="Calibri" panose="020F0502020204030204" charset="0"/>
                <a:cs typeface="Calibri" panose="020F0502020204030204" charset="0"/>
              </a:rPr>
              <a:t>Kiitettävässä vastauksessa on käsitelty kaikkia neljää tehtävää jäsennellysti, kattavasti ja monipuolisesti useamman esimerkin avulla. Kiitettävästä vastauksesta käy myös ilmi, että tehtävät eivät ole samanarvoisia vaan kansanedustajan toimiminen lainsäätäjänä on hänen tärkein tehtävänsä. Vastauksessa on lisäksi tuotu esiin se, että kansanedustajan kokemus vaikuttaa paljon siihen, kuinka yhteiskunnallisesti merkittäväksi hänen toimintansa näissä eri rooleissa muodostuu.</a:t>
            </a:r>
            <a:endParaRPr lang="fi-FI" altLang="fi-FI" sz="2400" b="1" dirty="0">
              <a:solidFill>
                <a:srgbClr val="C00000"/>
              </a:solidFill>
              <a:latin typeface="Calibri" panose="020F0502020204030204" charset="0"/>
              <a:ea typeface="Calibri" panose="020F0502020204030204" charset="0"/>
            </a:endParaRPr>
          </a:p>
        </p:txBody>
      </p:sp>
    </p:spTree>
  </p:cSld>
  <p:clrMapOvr>
    <a:masterClrMapping/>
  </p:clrMapOvr>
</p:sld>
</file>

<file path=ppt/theme/theme1.xml><?xml version="1.0" encoding="utf-8"?>
<a:theme xmlns:a="http://schemas.openxmlformats.org/drawingml/2006/main" name="2_Oletusrakenne">
  <a:themeElements>
    <a:clrScheme name="1_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Oletusrakenn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1_Oletusraken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Oletusraken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Oletusraken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Oletusraken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Oletusraken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Oletusraken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Oletusraken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Oletusraken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Oletusraken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Oletusraken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Oletusraken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Oletusraken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2177</Words>
  <Application>WPS Presentation</Application>
  <PresentationFormat>Widescreen</PresentationFormat>
  <Paragraphs>54</Paragraphs>
  <Slides>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7</vt:i4>
      </vt:variant>
    </vt:vector>
  </HeadingPairs>
  <TitlesOfParts>
    <vt:vector size="15" baseType="lpstr">
      <vt:lpstr>Arial</vt:lpstr>
      <vt:lpstr>SimSun</vt:lpstr>
      <vt:lpstr>Wingdings</vt:lpstr>
      <vt:lpstr>Calibri Light</vt:lpstr>
      <vt:lpstr>Calibri</vt:lpstr>
      <vt:lpstr>Microsoft YaHei</vt:lpstr>
      <vt:lpstr>Arial Unicode MS</vt:lpstr>
      <vt:lpstr>2_Oletusrakenne</vt:lpstr>
      <vt:lpstr>2021K/1: Kansanedustajan tehtävät</vt:lpstr>
      <vt:lpstr>2021K/1: Kansanedustajan tehtävät</vt:lpstr>
      <vt:lpstr>2021K/1: Kansanedustajan tehtävät</vt:lpstr>
      <vt:lpstr>2021K/1: Kansanedustajan tehtävät</vt:lpstr>
      <vt:lpstr>2021K/1: Kansanedustajan tehtävät</vt:lpstr>
      <vt:lpstr>2021K/1: Kansanedustajan tehtävät</vt:lpstr>
      <vt:lpstr>2021K/1: Kansanedustajan tehtävät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2021K/1: Kansanedustajan tehtävät</dc:title>
  <dc:creator/>
  <cp:lastModifiedBy>Pasi</cp:lastModifiedBy>
  <cp:revision>2</cp:revision>
  <dcterms:created xsi:type="dcterms:W3CDTF">2023-12-14T07:41:40Z</dcterms:created>
  <dcterms:modified xsi:type="dcterms:W3CDTF">2023-12-14T07:42:09Z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86777192CBFE4F1CBA2F4BC5D0ECF9F5_13</vt:lpwstr>
  </property>
  <property fmtid="{D5CDD505-2E9C-101B-9397-08002B2CF9AE}" pid="3" name="KSOProductBuildVer">
    <vt:lpwstr>1033-12.2.0.13359</vt:lpwstr>
  </property>
</Properties>
</file>