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9144000" cy="6858000" type="screen4x3"/>
  <p:notesSz cx="6761163" cy="9942513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2FC82-AF48-47BA-AB7B-CB44DC3C8674}" type="datetimeFigureOut">
              <a:rPr lang="fi-FI" smtClean="0"/>
              <a:t>10.1.2019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9D3517-30D1-4130-AF50-128E1E8C021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47848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1573026-1D05-4DF3-A9A8-4612C100E55C}" type="datetimeFigureOut">
              <a:rPr lang="fi-FI" smtClean="0"/>
              <a:pPr/>
              <a:t>10.1.2019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281A774-5399-409A-BED0-7984BBB611DC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dirty="0"/>
              <a:t>Euroopan Unionin talous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1484784"/>
            <a:ext cx="9036496" cy="5373215"/>
          </a:xfrm>
        </p:spPr>
        <p:txBody>
          <a:bodyPr>
            <a:normAutofit/>
          </a:bodyPr>
          <a:lstStyle/>
          <a:p>
            <a:pPr marL="118872" indent="0">
              <a:buNone/>
            </a:pPr>
            <a:endParaRPr lang="fi-FI" sz="2000" dirty="0"/>
          </a:p>
          <a:p>
            <a:r>
              <a:rPr lang="fi-FI" sz="2000" dirty="0"/>
              <a:t>Perustana ns. </a:t>
            </a:r>
            <a:r>
              <a:rPr lang="fi-FI" sz="2000" i="1" dirty="0"/>
              <a:t>neljän vapauden periaate </a:t>
            </a:r>
            <a:r>
              <a:rPr lang="fi-FI" sz="2000" dirty="0"/>
              <a:t>(tavaroiden, palveluiden, pääomien ja ihmisten vapaa liikkuvuus)</a:t>
            </a:r>
          </a:p>
          <a:p>
            <a:pPr lvl="1"/>
            <a:r>
              <a:rPr lang="fi-FI" sz="2000" dirty="0"/>
              <a:t>kilpailuetua yrityksille</a:t>
            </a:r>
          </a:p>
          <a:p>
            <a:pPr lvl="1"/>
            <a:r>
              <a:rPr lang="fi-FI" sz="2000" dirty="0"/>
              <a:t>helpotuksia kansalaisten arkeen</a:t>
            </a:r>
          </a:p>
          <a:p>
            <a:pPr lvl="1"/>
            <a:r>
              <a:rPr lang="fi-FI" sz="2000" dirty="0"/>
              <a:t>toisaalta tuntitulleja /-rajoituksia EU:n ulkopuolelta tuleville tuotteille</a:t>
            </a:r>
          </a:p>
          <a:p>
            <a:pPr lvl="1"/>
            <a:r>
              <a:rPr lang="fi-FI" sz="2000" dirty="0"/>
              <a:t>viranomaishankkeiden kilpailutuspakko</a:t>
            </a:r>
          </a:p>
          <a:p>
            <a:pPr lvl="1"/>
            <a:r>
              <a:rPr lang="fi-FI" sz="2000" dirty="0"/>
              <a:t>lainsäädännössä keskitytään eritoten kilpailun tasapuolisuuteen ja kuluttajansuojaan</a:t>
            </a:r>
          </a:p>
          <a:p>
            <a:pPr lvl="1"/>
            <a:endParaRPr lang="fi-FI" sz="1600" dirty="0"/>
          </a:p>
          <a:p>
            <a:r>
              <a:rPr lang="fi-FI" sz="2000" dirty="0"/>
              <a:t>Unionin budjetti (ks. oppikirjan sivu 119) -&gt; Tulot, menot ja </a:t>
            </a:r>
            <a:r>
              <a:rPr lang="fi-FI" sz="2000" i="1" dirty="0"/>
              <a:t>nettomaksajat/-saajat</a:t>
            </a:r>
          </a:p>
          <a:p>
            <a:endParaRPr lang="fi-FI" sz="2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kstiruutu 4">
            <a:extLst>
              <a:ext uri="{FF2B5EF4-FFF2-40B4-BE49-F238E27FC236}">
                <a16:creationId xmlns:a16="http://schemas.microsoft.com/office/drawing/2014/main" id="{182AB2E0-00EC-4009-A76F-F3227F7B9F94}"/>
              </a:ext>
            </a:extLst>
          </p:cNvPr>
          <p:cNvSpPr txBox="1"/>
          <p:nvPr/>
        </p:nvSpPr>
        <p:spPr>
          <a:xfrm>
            <a:off x="107504" y="0"/>
            <a:ext cx="892899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800" b="1" dirty="0"/>
              <a:t>EU:n aluepolitiikka (n.35% EU:n budjetista)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800" b="1" dirty="0"/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800" dirty="0"/>
              <a:t>Alueellisia eroja jäsenvaltioiden välillä ja niiden sisällä pyritään tasoittamaan erilaisten rahastojen avulla -&gt; Erityisesti rahaa virtaa läntisistä EU-maista itäisiin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800" dirty="0"/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800" i="1" u="sng" dirty="0"/>
              <a:t>Rakennerahastoilla</a:t>
            </a:r>
            <a:r>
              <a:rPr lang="fi-FI" sz="2800" dirty="0"/>
              <a:t> edistetään taloudellista kehitystä ja luodaan työpaikkoja</a:t>
            </a:r>
          </a:p>
          <a:p>
            <a:pPr marL="1200150" lvl="2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800" i="1" u="sng" dirty="0"/>
              <a:t>Koheesiorahastolla</a:t>
            </a:r>
            <a:r>
              <a:rPr lang="fi-FI" sz="2800" dirty="0"/>
              <a:t> pyritään lisäämään taloudellista, sosiaalista ja alueellista yhteenkuuluvuutta -&gt; Maille, joiden BKT on &lt;90% EU:n keskiarvosta</a:t>
            </a:r>
          </a:p>
        </p:txBody>
      </p:sp>
    </p:spTree>
    <p:extLst>
      <p:ext uri="{BB962C8B-B14F-4D97-AF65-F5344CB8AC3E}">
        <p14:creationId xmlns:p14="http://schemas.microsoft.com/office/powerpoint/2010/main" val="79406943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60648"/>
            <a:ext cx="8712968" cy="63367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5228088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58DF2396-0493-4CA2-A734-39A0B3F19C38}"/>
              </a:ext>
            </a:extLst>
          </p:cNvPr>
          <p:cNvSpPr txBox="1"/>
          <p:nvPr/>
        </p:nvSpPr>
        <p:spPr>
          <a:xfrm>
            <a:off x="107504" y="188640"/>
            <a:ext cx="885698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Clr>
                <a:schemeClr val="accent1"/>
              </a:buClr>
            </a:pPr>
            <a:r>
              <a:rPr lang="fi-FI" sz="2000" b="1" dirty="0"/>
              <a:t>Euroopan keskuspankin (EKP) tehtävät</a:t>
            </a:r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dirty="0"/>
          </a:p>
          <a:p>
            <a:pPr marL="285750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EU-jäsenmaat hoitavat omaa </a:t>
            </a:r>
            <a:r>
              <a:rPr lang="fi-FI" sz="2000" i="1" dirty="0"/>
              <a:t>finanssipolitiikkaa</a:t>
            </a:r>
            <a:r>
              <a:rPr lang="fi-FI" sz="2000" dirty="0"/>
              <a:t> ja poliittisesti riippumaton EKP johtaa </a:t>
            </a:r>
            <a:r>
              <a:rPr lang="fi-FI" sz="2000" i="1" dirty="0"/>
              <a:t>Euroopan talous- ja rahaliiton</a:t>
            </a:r>
            <a:r>
              <a:rPr lang="fi-FI" sz="2000" dirty="0"/>
              <a:t> (EMU) jäsenmaiden, eli </a:t>
            </a:r>
            <a:r>
              <a:rPr lang="fi-FI" sz="2000" i="1" dirty="0"/>
              <a:t>euroalueen,</a:t>
            </a:r>
            <a:r>
              <a:rPr lang="fi-FI" sz="2000" dirty="0"/>
              <a:t> </a:t>
            </a:r>
            <a:r>
              <a:rPr lang="fi-FI" sz="2000" i="1" dirty="0"/>
              <a:t>rahapolitiikkaa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dirty="0"/>
              <a:t>Kansallisten keskuspankkien (vrt. Suomen Pankki) ohjaaminen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Ohjauskoron säätely </a:t>
            </a:r>
            <a:r>
              <a:rPr lang="fi-FI" sz="2000" dirty="0"/>
              <a:t>-&gt; Vaikutuksia kokonaiskysyntään ja inflaatioon -&gt; tavoitteena hintavakaus ja maltillinen talouskasvu 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Valuuttainterventiot </a:t>
            </a:r>
            <a:r>
              <a:rPr lang="fi-FI" sz="2000" dirty="0"/>
              <a:t>(tukiostot ja –myynnit kansainvälisillä rahamarkkinoilla, kriisiaikojen työkalu) sekä arvopaperien ostaminen ja myyminen (erit. 2008 finanssikriisin jälkeen)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fi-FI" sz="2000" i="1" dirty="0"/>
              <a:t>Valuuttavarannon</a:t>
            </a:r>
            <a:r>
              <a:rPr lang="fi-FI" sz="2000" dirty="0"/>
              <a:t> ylläpitäminen (mahd. valuuttainterventioita varten)</a:t>
            </a:r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marL="742950" lvl="1" indent="-285750">
              <a:buClr>
                <a:schemeClr val="accent1"/>
              </a:buClr>
              <a:buFont typeface="Wingdings" panose="05000000000000000000" pitchFamily="2" charset="2"/>
              <a:buChar char="§"/>
            </a:pPr>
            <a:endParaRPr lang="fi-FI" sz="2000" dirty="0"/>
          </a:p>
          <a:p>
            <a:pPr lvl="1">
              <a:buClr>
                <a:schemeClr val="accent1"/>
              </a:buClr>
            </a:pPr>
            <a:r>
              <a:rPr lang="fi-FI" sz="2000" b="1" dirty="0"/>
              <a:t>Tehtävä: Laadi käsitekartta, jossa pohdit </a:t>
            </a:r>
            <a:r>
              <a:rPr lang="fi-FI" sz="2000" b="1" u="sng" dirty="0"/>
              <a:t>rahaliiton hyötyjä ja haittoja </a:t>
            </a:r>
            <a:r>
              <a:rPr lang="fi-FI" sz="2000" b="1" dirty="0"/>
              <a:t>sekä </a:t>
            </a:r>
            <a:r>
              <a:rPr lang="fi-FI" sz="2000" b="1" u="sng" dirty="0"/>
              <a:t>EU:n keinoja ehkäistä talouskriisejä / vakauttaa taloutta</a:t>
            </a:r>
          </a:p>
        </p:txBody>
      </p:sp>
    </p:spTree>
    <p:extLst>
      <p:ext uri="{BB962C8B-B14F-4D97-AF65-F5344CB8AC3E}">
        <p14:creationId xmlns:p14="http://schemas.microsoft.com/office/powerpoint/2010/main" val="945451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691</TotalTime>
  <Words>214</Words>
  <Application>Microsoft Office PowerPoint</Application>
  <PresentationFormat>Näytössä katseltava diaesitys (4:3)</PresentationFormat>
  <Paragraphs>26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Euroopan Unionin talous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Yhteiskuntaoppi 1.kurssi</dc:title>
  <dc:creator>Mikko Niemi</dc:creator>
  <cp:lastModifiedBy>Niemi Mikko Samuli</cp:lastModifiedBy>
  <cp:revision>97</cp:revision>
  <cp:lastPrinted>2017-08-10T09:54:03Z</cp:lastPrinted>
  <dcterms:created xsi:type="dcterms:W3CDTF">2013-07-30T12:06:37Z</dcterms:created>
  <dcterms:modified xsi:type="dcterms:W3CDTF">2019-01-10T08:57:29Z</dcterms:modified>
</cp:coreProperties>
</file>