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2" r:id="rId11"/>
    <p:sldId id="264" r:id="rId12"/>
    <p:sldId id="267" r:id="rId13"/>
    <p:sldId id="265" r:id="rId14"/>
    <p:sldId id="270" r:id="rId15"/>
    <p:sldId id="266" r:id="rId16"/>
    <p:sldId id="26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15729" y="1196136"/>
            <a:ext cx="5760846" cy="18841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Hyvinvointiohjelma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Hyvinvointiopetus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15729" y="3713118"/>
            <a:ext cx="6032066" cy="1831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2"/>
                </a:solidFill>
              </a:rPr>
              <a:t>Orimattilan kaupunki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2"/>
                </a:solidFill>
              </a:rPr>
              <a:t>Opetuspalvelut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2"/>
                </a:solidFill>
              </a:rPr>
              <a:t>perusopetus, lukio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2"/>
                </a:solidFill>
              </a:rPr>
              <a:t>2024-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DC5724-3182-044E-A13B-02B94BFB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MML (Minä ja Meidän Luokka)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053864-9367-9F6D-42C8-6E391EEB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750" y="251609"/>
            <a:ext cx="6204448" cy="6299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Oppiaineen tarkoituksena on ohjata oppilaita kunnioittamaan itseään ja toisiaan sekä sitoutumaan olemaan osa ryhmää, omaa luokkaa</a:t>
            </a:r>
            <a:endParaRPr lang="fi-FI" sz="1800" dirty="0">
              <a:solidFill>
                <a:schemeClr val="tx2"/>
              </a:solidFill>
              <a:latin typeface="Calibri"/>
              <a:cs typeface="Arial"/>
            </a:endParaRPr>
          </a:p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Oppituntien sisällöt pohjautuvat </a:t>
            </a:r>
            <a:r>
              <a:rPr lang="fi" sz="1800" err="1">
                <a:solidFill>
                  <a:schemeClr val="tx2"/>
                </a:solidFill>
                <a:latin typeface="Calibri"/>
                <a:cs typeface="Arial"/>
              </a:rPr>
              <a:t>HyTe</a:t>
            </a:r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-kärkiin: osallisuus ja yhteisöllisyys, mielen hyvinvointi, arjen turvallisuus ja terveelliset elintavat </a:t>
            </a:r>
          </a:p>
          <a:p>
            <a:r>
              <a:rPr lang="fi" sz="1800" b="1" dirty="0">
                <a:solidFill>
                  <a:schemeClr val="tx2"/>
                </a:solidFill>
                <a:latin typeface="Calibri"/>
                <a:cs typeface="Arial"/>
              </a:rPr>
              <a:t>Tavoitteet:</a:t>
            </a:r>
          </a:p>
          <a:p>
            <a:r>
              <a:rPr lang="fi" sz="1800" b="1" dirty="0">
                <a:solidFill>
                  <a:schemeClr val="tx2"/>
                </a:solidFill>
                <a:latin typeface="Calibri"/>
                <a:cs typeface="Arial"/>
              </a:rPr>
              <a:t>Oppilaiden osallisuuden ja yhteisöllisyyden edistäminen</a:t>
            </a:r>
          </a:p>
          <a:p>
            <a:r>
              <a:rPr lang="fi" sz="1800" b="1" dirty="0">
                <a:solidFill>
                  <a:schemeClr val="tx2"/>
                </a:solidFill>
                <a:latin typeface="Calibri"/>
                <a:cs typeface="Arial"/>
              </a:rPr>
              <a:t>Mielen hyvinvoinnin tukeminen</a:t>
            </a:r>
          </a:p>
          <a:p>
            <a:r>
              <a:rPr lang="fi" sz="1800" b="1" dirty="0">
                <a:solidFill>
                  <a:schemeClr val="tx2"/>
                </a:solidFill>
                <a:latin typeface="Calibri"/>
                <a:cs typeface="Arial"/>
              </a:rPr>
              <a:t>Arjen turvallisuuteen liittyviin asioihin tutustuminen</a:t>
            </a:r>
          </a:p>
          <a:p>
            <a:r>
              <a:rPr lang="fi" sz="1800" b="1" dirty="0">
                <a:solidFill>
                  <a:schemeClr val="tx2"/>
                </a:solidFill>
                <a:latin typeface="Calibri"/>
                <a:cs typeface="Arial"/>
              </a:rPr>
              <a:t>Terveellisten elämäntapojen tiedostaminen</a:t>
            </a:r>
          </a:p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Laaja-alainen osaaminen: L1 - L7</a:t>
            </a:r>
          </a:p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Oppitunneilla harjoitellaan hyvinvointitaitoja. Aiheita ovat mm. osallisuus, turvataidot, itsetuntemus, vuorovaikutustaidot, tunnetaidot, tietoisuustaidot ja rentoutuminen</a:t>
            </a:r>
            <a:endParaRPr lang="fi-FI" sz="1800" dirty="0">
              <a:solidFill>
                <a:schemeClr val="tx2"/>
              </a:solidFill>
              <a:latin typeface="Calibri"/>
              <a:cs typeface="Arial"/>
            </a:endParaRPr>
          </a:p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Lisäksi oppitunneilla käsitellään ryhmän sisältä nousevia ilmiöitä, ajankohtaisia asioita sekä vaihdetaan kuulumisia</a:t>
            </a:r>
          </a:p>
          <a:p>
            <a:endParaRPr lang="fi-FI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5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165F594-CBD2-405A-E72C-1D1848EA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" y="0"/>
            <a:ext cx="12171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8D0F4C3-5A2E-AC56-E6D7-940D1604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300" dirty="0">
                <a:solidFill>
                  <a:schemeClr val="tx2"/>
                </a:solidFill>
              </a:rPr>
              <a:t>Lukio</a:t>
            </a:r>
            <a:br>
              <a:rPr lang="fi-FI" sz="3300" dirty="0">
                <a:solidFill>
                  <a:schemeClr val="tx2"/>
                </a:solidFill>
              </a:rPr>
            </a:br>
            <a:r>
              <a:rPr lang="fi-FI" sz="3300" dirty="0">
                <a:solidFill>
                  <a:schemeClr val="tx2"/>
                </a:solidFill>
              </a:rPr>
              <a:t>Hyvinvointitunti (opiskelu- ja elämänhallintataidot)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A7D030-BDB9-DCA1-B843-3075287B9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523" y="362221"/>
            <a:ext cx="6179868" cy="61152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Tuntien tarkoituksena on ohjata opiskelijoita kunnioittamaan itseään ja toisiaan, tiedostamaan omia vahvuuksia ja toimintatapojaan suhteessa omaan hyvinvointiin, opiskeluun ja elämänhallintaan</a:t>
            </a:r>
            <a:endParaRPr lang="fi-FI" sz="1800" dirty="0">
              <a:solidFill>
                <a:schemeClr val="tx2"/>
              </a:solidFill>
              <a:latin typeface="Calibri"/>
              <a:cs typeface="Arial"/>
            </a:endParaRPr>
          </a:p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Oppituntien sisällöt pohjautuvat alueellisiin hyvinvoinnin ja terveyden edistämisen kärkiin (</a:t>
            </a:r>
            <a:r>
              <a:rPr lang="fi" sz="1800" err="1">
                <a:solidFill>
                  <a:schemeClr val="tx2"/>
                </a:solidFill>
                <a:latin typeface="Calibri"/>
                <a:cs typeface="Arial"/>
              </a:rPr>
              <a:t>HyTe</a:t>
            </a:r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)kärkiin: osallisuus ja yhteisöllisyys, mielen hyvinvointi, arjen turvallisuus ja terveelliset elintavat </a:t>
            </a:r>
            <a:endParaRPr lang="fi-FI" sz="1800" dirty="0">
              <a:solidFill>
                <a:schemeClr val="tx2"/>
              </a:solidFill>
              <a:latin typeface="Calibri"/>
              <a:cs typeface="Arial"/>
            </a:endParaRPr>
          </a:p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Oppitunneilla harjoitellaan hyvinvointi-, opiskelu ja elämänhallintataitoja</a:t>
            </a:r>
            <a:endParaRPr lang="fi-FI" sz="1800" dirty="0">
              <a:solidFill>
                <a:schemeClr val="tx2"/>
              </a:solidFill>
              <a:latin typeface="Calibri"/>
              <a:cs typeface="Arial"/>
            </a:endParaRPr>
          </a:p>
          <a:p>
            <a:r>
              <a:rPr lang="fi" sz="1800" dirty="0">
                <a:solidFill>
                  <a:schemeClr val="tx2"/>
                </a:solidFill>
                <a:latin typeface="Calibri"/>
                <a:cs typeface="Arial"/>
              </a:rPr>
              <a:t>Työskentelytapa on osallistava, keskusteleva ja yhteisöllinen. Ryhmäytyminen ja vuorovaikutustaitojen harjoittelu ovat kaiken työskentelyn tausta-ajatuksena</a:t>
            </a:r>
            <a:endParaRPr lang="fi-FI" sz="1800">
              <a:solidFill>
                <a:schemeClr val="tx2"/>
              </a:solidFill>
              <a:latin typeface="Calibri"/>
              <a:ea typeface="Calibri"/>
              <a:cs typeface="Arial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Arial"/>
              </a:rPr>
              <a:t>Laaja-alaisen osaamisen osa-alueet ovat 1) hyvinvointiosaaminen, 2) vuorovaikutusosaaminen, 3) monitieteinen ja luova osaaminen, 4) yhteiskunnallinen osaaminen, 5) eettisyys ja ympäristöosaaminen sekä 6) globaali- ja kulttuuriosaaminen</a:t>
            </a:r>
            <a:endParaRPr lang="fi-FI" sz="18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Arial"/>
              </a:rPr>
              <a:t>Hyvinvointi-, opiskelu- ja elämänhallintataidot ovat osa laaja-alaisia taitoja. Erityisesti hyvinvointiosaamisen ja vuorovaikutusosaamisen sisältöjä käsitellään tällä kurssilla</a:t>
            </a:r>
            <a:endParaRPr lang="fi-FI" sz="1800" dirty="0">
              <a:solidFill>
                <a:schemeClr val="tx2"/>
              </a:solidFill>
              <a:latin typeface="Calibri"/>
              <a:ea typeface="Calibri"/>
              <a:cs typeface="Arial"/>
            </a:endParaRPr>
          </a:p>
          <a:p>
            <a:endParaRPr lang="fi-FI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9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Oranki metsässä">
            <a:extLst>
              <a:ext uri="{FF2B5EF4-FFF2-40B4-BE49-F238E27FC236}">
                <a16:creationId xmlns:a16="http://schemas.microsoft.com/office/drawing/2014/main" id="{1285804A-A943-9F2B-DC10-394B63A2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" b="8716"/>
          <a:stretch/>
        </p:blipFill>
        <p:spPr>
          <a:xfrm>
            <a:off x="0" y="0"/>
            <a:ext cx="12349587" cy="6858000"/>
          </a:xfrm>
          <a:prstGeom prst="rect">
            <a:avLst/>
          </a:prstGeom>
        </p:spPr>
      </p:pic>
      <p:sp>
        <p:nvSpPr>
          <p:cNvPr id="2" name="Nuoli: Lovi oikealla 1">
            <a:extLst>
              <a:ext uri="{FF2B5EF4-FFF2-40B4-BE49-F238E27FC236}">
                <a16:creationId xmlns:a16="http://schemas.microsoft.com/office/drawing/2014/main" id="{45CE624E-B33E-3337-56D2-419E3BB835E2}"/>
              </a:ext>
            </a:extLst>
          </p:cNvPr>
          <p:cNvSpPr/>
          <p:nvPr/>
        </p:nvSpPr>
        <p:spPr>
          <a:xfrm>
            <a:off x="7981772" y="3161601"/>
            <a:ext cx="2871387" cy="1015068"/>
          </a:xfrm>
          <a:prstGeom prst="notchedRightArrow">
            <a:avLst/>
          </a:prstGeom>
          <a:solidFill>
            <a:schemeClr val="dk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HYVINVOINTITUNTI LUKIOSSA 1.-3.-LK</a:t>
            </a:r>
          </a:p>
        </p:txBody>
      </p:sp>
      <p:sp>
        <p:nvSpPr>
          <p:cNvPr id="4" name="Nuoli: Nuolenkärki 3">
            <a:extLst>
              <a:ext uri="{FF2B5EF4-FFF2-40B4-BE49-F238E27FC236}">
                <a16:creationId xmlns:a16="http://schemas.microsoft.com/office/drawing/2014/main" id="{5880C95C-4740-00FE-057E-413E32113318}"/>
              </a:ext>
            </a:extLst>
          </p:cNvPr>
          <p:cNvSpPr/>
          <p:nvPr/>
        </p:nvSpPr>
        <p:spPr>
          <a:xfrm>
            <a:off x="559198" y="3429000"/>
            <a:ext cx="4932021" cy="480270"/>
          </a:xfrm>
          <a:prstGeom prst="chevron">
            <a:avLst/>
          </a:prstGeom>
          <a:solidFill>
            <a:schemeClr val="dk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HYVISTUNTI 1.-6.-LUOKAT</a:t>
            </a:r>
          </a:p>
        </p:txBody>
      </p:sp>
      <p:sp>
        <p:nvSpPr>
          <p:cNvPr id="5" name="Nuoli: Nuolenkärki 4">
            <a:extLst>
              <a:ext uri="{FF2B5EF4-FFF2-40B4-BE49-F238E27FC236}">
                <a16:creationId xmlns:a16="http://schemas.microsoft.com/office/drawing/2014/main" id="{79342E8E-3B6B-145D-AA0F-FF4B8167113B}"/>
              </a:ext>
            </a:extLst>
          </p:cNvPr>
          <p:cNvSpPr/>
          <p:nvPr/>
        </p:nvSpPr>
        <p:spPr>
          <a:xfrm>
            <a:off x="5358213" y="3429000"/>
            <a:ext cx="2734653" cy="480270"/>
          </a:xfrm>
          <a:prstGeom prst="chevron">
            <a:avLst/>
          </a:prstGeom>
          <a:solidFill>
            <a:schemeClr val="dk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MINÄ JA MEIDÄN LUOKKA-TUNTI 7.-9.-LUOKAT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5C0A0E0-E8BA-630D-994E-75079523A2F3}"/>
              </a:ext>
            </a:extLst>
          </p:cNvPr>
          <p:cNvSpPr/>
          <p:nvPr/>
        </p:nvSpPr>
        <p:spPr>
          <a:xfrm>
            <a:off x="0" y="634703"/>
            <a:ext cx="12353925" cy="13650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HYVINVOINTITUNTI OPPILAAN KOULUPOLULLA ORIMATTILASSA </a:t>
            </a:r>
          </a:p>
        </p:txBody>
      </p:sp>
    </p:spTree>
    <p:extLst>
      <p:ext uri="{BB962C8B-B14F-4D97-AF65-F5344CB8AC3E}">
        <p14:creationId xmlns:p14="http://schemas.microsoft.com/office/powerpoint/2010/main" val="364828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94D5BCA-A05C-7E47-4FEC-93A5180E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647" y="428554"/>
            <a:ext cx="5707804" cy="2071810"/>
          </a:xfrm>
        </p:spPr>
        <p:txBody>
          <a:bodyPr>
            <a:normAutofit/>
          </a:bodyPr>
          <a:lstStyle/>
          <a:p>
            <a:pPr algn="ctr"/>
            <a:r>
              <a:rPr lang="fi-FI" sz="3600">
                <a:solidFill>
                  <a:schemeClr val="tx2"/>
                </a:solidFill>
              </a:rPr>
              <a:t>Koulujen hyvinvointityön perusta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D838D5-DD9B-08E5-1437-6CA8AEBA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845" y="2463520"/>
            <a:ext cx="5674552" cy="39268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perusopetuksen opetussuunnitelman perusteet sekä lukion opetussuunnitelman perusteet </a:t>
            </a:r>
            <a:endParaRPr lang="fi-FI" sz="1800">
              <a:solidFill>
                <a:schemeClr val="tx2"/>
              </a:solidFill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perusopetuslaki, oppilas- ja opiskelijahuoltolaki</a:t>
            </a:r>
            <a:endParaRPr lang="fi-FI"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opiskeluhuoltosuunnitelma ja oppimisen tuen suunnitelma</a:t>
            </a: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tasa-arvo- ja yhdenvertaisuussuunnitelma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poissaoloihin puuttumisen malli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toimenpideohjelma kiusaamisen, väkivallan ja häirinnän ehkäisemiseksi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alueellinen ja Orimattilan lasten ja nuorten hyvinvointisuunnitelma 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OPS muutosmääräys 1.8.2023 </a:t>
            </a:r>
          </a:p>
          <a:p>
            <a:endParaRPr lang="fi-FI" sz="1800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fi-FI" sz="18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24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DE17C6F-1CBA-8BF2-10F5-A312A96E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fi-FI" sz="3600">
                <a:solidFill>
                  <a:schemeClr val="tx2"/>
                </a:solidFill>
              </a:rPr>
              <a:t>Koulujen opetus- ja kasvatustehtävä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A71D16-A52C-4896-DA2A-5DCCB834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832" y="2979336"/>
            <a:ext cx="5746591" cy="3266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Perusopetuksen tehtävänä on tukea yhteistyössä kotien kanssa lasten ja nuorten oppimista, kehitystä ja hyvinvointia </a:t>
            </a:r>
            <a:endParaRPr lang="fi-FI" sz="2000" dirty="0">
              <a:solidFill>
                <a:schemeClr val="tx2"/>
              </a:solidFill>
            </a:endParaRP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Myös lukiokoulutuksella on opetussuunnitelman mukainen kasvatustehtävä opetustehtävän rinnalla. Hyvinvoinnin näkökulmat ohjaavat kaikkea lukion toimintaa ja jokaisen työtä niin arkisissa kohtaamisissa kuin osana opetusta </a:t>
            </a:r>
            <a:endParaRPr lang="fi-FI" sz="20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Koulun hyvinvointitehtävä on jokaisen kouluyhteisön jäsenen vastuulla</a:t>
            </a:r>
            <a:endParaRPr lang="fi-FI" sz="2000" dirty="0">
              <a:solidFill>
                <a:schemeClr val="tx2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263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215F74-EB99-EB20-662F-A003612D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41781" cy="855790"/>
          </a:xfrm>
        </p:spPr>
        <p:txBody>
          <a:bodyPr anchor="b">
            <a:normAutofit/>
          </a:bodyPr>
          <a:lstStyle/>
          <a:p>
            <a:pPr algn="ctr"/>
            <a:r>
              <a:rPr lang="fi-FI" sz="3600">
                <a:solidFill>
                  <a:schemeClr val="tx2"/>
                </a:solidFill>
              </a:rPr>
              <a:t>Koulujen toimintakulttuuri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4F4E7E-8419-B627-C1BB-7A7719343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632" y="2049438"/>
            <a:ext cx="7393494" cy="42948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Yhteisöllisellä opiskeluhuollolla tarkoitetaan laaja-alaista oppilaiden hyvinvoinnin tukemista</a:t>
            </a:r>
            <a:endParaRPr lang="fi-FI" sz="2000">
              <a:solidFill>
                <a:schemeClr val="tx2"/>
              </a:solidFill>
            </a:endParaRP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Vahvistamalla koulussa hyvinvointia tukevaa toimintakulttuuria, huolehditaan oppilaiden ja koko kouluyhteisön hyvinvoinnista</a:t>
            </a:r>
            <a:endParaRPr lang="fi-FI" sz="2000">
              <a:solidFill>
                <a:schemeClr val="tx2"/>
              </a:solidFill>
            </a:endParaRP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Koulun oppimisympäristöllä ja toimintakulttuurilla on suuri merkitys siihen, millaiseksi lapsen/nuoren käsitys itsestä muodostuu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Oppilaiden ja henkilöstön hyvinvointi kytkeytyvät erottamattomasti toisiinsa. Koulun henkilöstön hyvinvointi vaikuttaa suoraan oppilaiden ja opiskelijoiden hyvinvointiin sekä heidän kokemukseensa oppimisestaan ja oppimisympäristöstään</a:t>
            </a:r>
            <a:endParaRPr lang="fi-FI" sz="20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Pedagogisen hyvinvoinnin ytimessä on arjen vuorovaikutus ja tunneilmapiiri, joissa aikuisten malli ja esimerkki ovat erityisen tärkeitä</a:t>
            </a:r>
            <a:endParaRPr lang="fi-FI" sz="200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endParaRPr lang="fi-FI" sz="11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fi-FI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1B01B0D-5279-B551-DE29-5EBDCE15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Hyvinvointitaitojen opettaminen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7CA38-3A3A-F227-668A-DA77DD5A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814" y="497414"/>
            <a:ext cx="5995513" cy="6078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Pohjautuu varhaisen puuttumisen ja ennakoimisen näkökulmiin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Tavoitteena on vahvistaa lasten ja nuorten hyvinvointia opettamalla heille taitoja, jotka kantavat elämässä eteenpäin, tukevat oppimista ja hyvinvointia yksilön ja yhteisön näkökulmasta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Orimattilan peruskouluissa ja toisella asteella tehtävän hyvinvointityön taustalla on ajatus: </a:t>
            </a:r>
            <a:r>
              <a:rPr lang="fi-FI" sz="2000" b="1" dirty="0">
                <a:solidFill>
                  <a:schemeClr val="tx2"/>
                </a:solidFill>
                <a:latin typeface="Calibri"/>
                <a:cs typeface="Calibri"/>
              </a:rPr>
              <a:t>”Hyvinvoiva lapsi/nuori oppii” 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Hyvinvointitaidot ovat erottamaton osa oppimista ja koulunkäyntiä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Hyvinvointitaidot ovat ennaltaehkäiseviä mielenterveystaitoja  mm. vahvuustaitoja, tunnetaitoja, läsnäolotaitoja ja vuorovaikutustaitoja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Keskittymällä hyvinvoinnin tukemiseen voidaan ehkäistä myös muita kiusaamiseen limittyviä ilmiöitä (esim. syrjintä, häirintä, vihapuhe)</a:t>
            </a:r>
          </a:p>
        </p:txBody>
      </p:sp>
    </p:spTree>
    <p:extLst>
      <p:ext uri="{BB962C8B-B14F-4D97-AF65-F5344CB8AC3E}">
        <p14:creationId xmlns:p14="http://schemas.microsoft.com/office/powerpoint/2010/main" val="335290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6629804-FB91-C8CD-87CE-A407206E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Hyvinvointitaitojen opettaminen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5B6BD3-15D2-107E-9EB9-5777EE20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2400" dirty="0">
                <a:solidFill>
                  <a:schemeClr val="tx2"/>
                </a:solidFill>
                <a:latin typeface="Calibri"/>
                <a:cs typeface="Calibri"/>
              </a:rPr>
              <a:t>Koulu sisältää kaikki inhimillisen elämän ulottuvuudet ja antaa näin hyvän mahdollisuuden hyvinvointitaitojen tietoiseen kehittämiseen ja opettamiseen</a:t>
            </a:r>
          </a:p>
          <a:p>
            <a:r>
              <a:rPr lang="fi-FI" sz="2400" dirty="0">
                <a:solidFill>
                  <a:schemeClr val="tx2"/>
                </a:solidFill>
                <a:latin typeface="Calibri"/>
                <a:cs typeface="Calibri"/>
              </a:rPr>
              <a:t>Koulu on kodin rinnalla lasten ja nuorten tärkein elinympäristö</a:t>
            </a:r>
          </a:p>
          <a:p>
            <a:r>
              <a:rPr lang="fi-FI" sz="2400" dirty="0">
                <a:solidFill>
                  <a:schemeClr val="tx2"/>
                </a:solidFill>
                <a:latin typeface="Calibri"/>
                <a:cs typeface="Calibri"/>
              </a:rPr>
              <a:t>Koulu on täten otollinen ympäristö kohdistaa kaikille lapsille ja nuorille mielenterveyttä edistäviä interventioita</a:t>
            </a:r>
          </a:p>
          <a:p>
            <a:r>
              <a:rPr lang="fi-FI" sz="2400" dirty="0">
                <a:solidFill>
                  <a:schemeClr val="tx2"/>
                </a:solidFill>
                <a:latin typeface="Calibri"/>
                <a:cs typeface="Calibri"/>
              </a:rPr>
              <a:t>Hyvinvointitaitojen opettamisen ja harjoittelun tavoitteena on tukea lasten ja nuorten psyykkistä, fyysistä ja sosiaalista hyvinvointia</a:t>
            </a:r>
          </a:p>
        </p:txBody>
      </p:sp>
    </p:spTree>
    <p:extLst>
      <p:ext uri="{BB962C8B-B14F-4D97-AF65-F5344CB8AC3E}">
        <p14:creationId xmlns:p14="http://schemas.microsoft.com/office/powerpoint/2010/main" val="75167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3A71FF-CDE7-AC21-442B-4E2003CD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Orimattilan koulujen hyvinvointiohjelma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2BB549-5272-68AC-D1E2-04F29F6A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038" y="393891"/>
            <a:ext cx="5533623" cy="59841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Orimattilan perusopetuksessa ja toisella asteella opetetaan hyvinvointitaitoja. Hyvinvointiohjelma kattaa lapsen koulupolun alakoulusta toiselle asteelle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Hyvinvointitunnit ovat osa kouluilla tehtävää hyvinvointityötä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Alakoulujen viikoittaisen tunnin nimeksi lasten parlamentti on valinnut </a:t>
            </a:r>
            <a:r>
              <a:rPr lang="fi-FI" sz="1800" err="1">
                <a:solidFill>
                  <a:schemeClr val="tx2"/>
                </a:solidFill>
                <a:latin typeface="Calibri"/>
                <a:cs typeface="Calibri"/>
              </a:rPr>
              <a:t>Hyvis</a:t>
            </a:r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-tunnin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Yläkouluilla hyvinvointitaitoja harjoitellaan Minä ja meidän luokka-tunneilla (MML)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Lukiossa hyvinvointitaidot kuuluvat opiskelu- ja elämänhallintataitojen kokonaisuuteen, hyvinvointituntiin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Hyvinvointiopetus kuuluu lisäksi mm. terveystiedon, ympäristöopin, yhteiskuntaopin, uskonnon, elämänkatsomustiedon, psykologian ja oppilaanohjauksen sisältöihin sekä on osa laaja-alaisen osaamisen taitoja</a:t>
            </a:r>
            <a:endParaRPr lang="fi-FI" sz="1800" dirty="0">
              <a:solidFill>
                <a:schemeClr val="tx2"/>
              </a:solidFill>
              <a:latin typeface="Aptos" panose="020B0004020202020204"/>
              <a:cs typeface="Calibri"/>
            </a:endParaRPr>
          </a:p>
          <a:p>
            <a:r>
              <a:rPr lang="fi-FI" sz="1800" dirty="0">
                <a:solidFill>
                  <a:schemeClr val="tx2"/>
                </a:solidFill>
                <a:latin typeface="Calibri"/>
                <a:cs typeface="Calibri"/>
              </a:rPr>
              <a:t>Oppituntien lisäksi tunne- ja vuorovaikutustaitojen harjoittelu arkisissa tilanteissa on tärkeä osa koulun toimintakulttuuria</a:t>
            </a:r>
            <a:endParaRPr lang="fi-F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1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4F1A452-34C8-D731-4093-39BCDF9D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81" y="216971"/>
            <a:ext cx="5768236" cy="762259"/>
          </a:xfrm>
        </p:spPr>
        <p:txBody>
          <a:bodyPr anchor="ctr">
            <a:normAutofit/>
          </a:bodyPr>
          <a:lstStyle/>
          <a:p>
            <a:pPr algn="ctr"/>
            <a:r>
              <a:rPr lang="fi-FI" sz="3600">
                <a:solidFill>
                  <a:schemeClr val="tx2"/>
                </a:solidFill>
              </a:rPr>
              <a:t>Hyvinvointituntien aihealueet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CBC370-AB1E-C579-15F4-57945A921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655" y="978099"/>
            <a:ext cx="7775742" cy="54982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Hyvinvointiohjelmassa ja hyvinvointiopetuksessa korostetaan turvallisen ryhmän ja </a:t>
            </a:r>
            <a:r>
              <a:rPr lang="fi-FI" sz="2000" err="1">
                <a:solidFill>
                  <a:schemeClr val="tx2"/>
                </a:solidFill>
                <a:latin typeface="Calibri"/>
                <a:cs typeface="Calibri"/>
              </a:rPr>
              <a:t>ryhmäyttämisen</a:t>
            </a:r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 tärkeyttä hyvinvoinnin ja oppimisen näkökulmasta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Turvallisen ryhmän rakentaminen ja sen rakentumista vahvistavan vuorovaikutuskulttuurin luominen on tärkeä osa kiusaamisen ehkäisyä 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Tähän pohjautuen alakoulujen hyvinvointitunnit on ohjattu aloitettavaksi osallisuus ja yhteisöllisyys-aihealueesta. Lukuvuoden aikana tuntien viikoittaiset sisällöt perustuvat myös luokan tarpeisiin ja nouseviin ilmiöihin. Lukuvuoden aikana kaikkia </a:t>
            </a:r>
            <a:r>
              <a:rPr lang="fi-FI" sz="2000" dirty="0" err="1">
                <a:solidFill>
                  <a:schemeClr val="tx2"/>
                </a:solidFill>
                <a:latin typeface="Calibri"/>
                <a:cs typeface="Calibri"/>
              </a:rPr>
              <a:t>HyTe</a:t>
            </a:r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-kärkien osa-alueita käsitellään hyvinvointitunneilla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Yläkoulujen ja lukion hyvinvointituntien sisällöt pohjautuvat myös terveyden edistämisen ja hyvinvoinnin kärkiin</a:t>
            </a:r>
          </a:p>
          <a:p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Pohjamateriaaleina Mieli Ry:n materiaalit, kouluille tilattu muu kirjallisuus, </a:t>
            </a:r>
            <a:r>
              <a:rPr lang="fi-FI" sz="2000" err="1">
                <a:solidFill>
                  <a:schemeClr val="tx2"/>
                </a:solidFill>
                <a:latin typeface="Calibri"/>
                <a:cs typeface="Calibri"/>
              </a:rPr>
              <a:t>pedanet</a:t>
            </a:r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-sivusto, </a:t>
            </a:r>
            <a:r>
              <a:rPr lang="fi-FI" sz="2000" err="1">
                <a:solidFill>
                  <a:schemeClr val="tx2"/>
                </a:solidFill>
                <a:latin typeface="Calibri"/>
                <a:cs typeface="Calibri"/>
              </a:rPr>
              <a:t>KiVa</a:t>
            </a:r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-koulu -materiaali, </a:t>
            </a:r>
            <a:r>
              <a:rPr lang="fi-FI" sz="2000" err="1">
                <a:solidFill>
                  <a:schemeClr val="tx2"/>
                </a:solidFill>
                <a:latin typeface="Calibri"/>
                <a:cs typeface="Calibri"/>
              </a:rPr>
              <a:t>Friends</a:t>
            </a:r>
            <a:r>
              <a:rPr lang="fi-FI" sz="2000" dirty="0">
                <a:solidFill>
                  <a:schemeClr val="tx2"/>
                </a:solidFill>
                <a:latin typeface="Calibri"/>
                <a:cs typeface="Calibri"/>
              </a:rPr>
              <a:t>-materiaali, materiaalikansiot sekä muu aiheeseen liittyvä materiaali.</a:t>
            </a:r>
          </a:p>
          <a:p>
            <a:endParaRPr lang="fi-FI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998CFA-98BB-1906-1B5B-6982AFEC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Hyvis-tunti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5E6ECA-C6D2-9F5D-9825-D63402A9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>
                <a:solidFill>
                  <a:schemeClr val="tx2"/>
                </a:solidFill>
                <a:latin typeface="Calibri"/>
                <a:cs typeface="Calibri"/>
              </a:rPr>
              <a:t>Lapsiparlamentti äänesti alakoulujen hyvinvointitunnin nimeksi </a:t>
            </a:r>
            <a:r>
              <a:rPr lang="fi-FI" sz="2400" err="1">
                <a:solidFill>
                  <a:schemeClr val="tx2"/>
                </a:solidFill>
                <a:latin typeface="Calibri"/>
                <a:cs typeface="Calibri"/>
              </a:rPr>
              <a:t>Hyvis</a:t>
            </a:r>
            <a:r>
              <a:rPr lang="fi-FI" sz="2400" dirty="0">
                <a:solidFill>
                  <a:schemeClr val="tx2"/>
                </a:solidFill>
                <a:latin typeface="Calibri"/>
                <a:cs typeface="Calibri"/>
              </a:rPr>
              <a:t>-tunnin oppilaskuntien hallitusten ehdotusten joukosta</a:t>
            </a:r>
          </a:p>
          <a:p>
            <a:r>
              <a:rPr lang="fi-FI" sz="2400" dirty="0">
                <a:solidFill>
                  <a:schemeClr val="tx2"/>
                </a:solidFill>
                <a:latin typeface="Calibri"/>
                <a:cs typeface="Calibri"/>
              </a:rPr>
              <a:t>Viikoittainen tunti 1.-6.-luokkalaisilla</a:t>
            </a:r>
          </a:p>
          <a:p>
            <a:r>
              <a:rPr lang="fi-FI" sz="2400" dirty="0">
                <a:solidFill>
                  <a:schemeClr val="tx2"/>
                </a:solidFill>
                <a:latin typeface="Calibri"/>
                <a:cs typeface="Calibri"/>
              </a:rPr>
              <a:t>Suomen kielen tunneista, S1 vuorovaikutustilanteissa toimiminen</a:t>
            </a:r>
          </a:p>
          <a:p>
            <a:r>
              <a:rPr lang="fi-FI" sz="2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Tunnin pitää luokanopettaja. Tarvittaessa tunti pidetään yhteistyössä koulun muun henkilöstön, opiskeluhuoltopalvelujen tai nuorisopalvelujen henkilöstön kanssa</a:t>
            </a:r>
          </a:p>
        </p:txBody>
      </p:sp>
    </p:spTree>
    <p:extLst>
      <p:ext uri="{BB962C8B-B14F-4D97-AF65-F5344CB8AC3E}">
        <p14:creationId xmlns:p14="http://schemas.microsoft.com/office/powerpoint/2010/main" val="27216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2BD251CA53A94D91CE9D41BA9DA1DE" ma:contentTypeVersion="17" ma:contentTypeDescription="Create a new document." ma:contentTypeScope="" ma:versionID="7033929a6b15c91dc9b174e6ff15bd3d">
  <xsd:schema xmlns:xsd="http://www.w3.org/2001/XMLSchema" xmlns:xs="http://www.w3.org/2001/XMLSchema" xmlns:p="http://schemas.microsoft.com/office/2006/metadata/properties" xmlns:ns3="64206562-ea81-4b4c-8882-8511c93861b7" xmlns:ns4="6771174d-653e-4c67-a3c9-8c1f5f793a12" targetNamespace="http://schemas.microsoft.com/office/2006/metadata/properties" ma:root="true" ma:fieldsID="4a908cb62dbbbc307a4b55b89bff5e23" ns3:_="" ns4:_="">
    <xsd:import namespace="64206562-ea81-4b4c-8882-8511c93861b7"/>
    <xsd:import namespace="6771174d-653e-4c67-a3c9-8c1f5f793a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06562-ea81-4b4c-8882-8511c9386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1174d-653e-4c67-a3c9-8c1f5f793a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4206562-ea81-4b4c-8882-8511c93861b7" xsi:nil="true"/>
  </documentManagement>
</p:properties>
</file>

<file path=customXml/itemProps1.xml><?xml version="1.0" encoding="utf-8"?>
<ds:datastoreItem xmlns:ds="http://schemas.openxmlformats.org/officeDocument/2006/customXml" ds:itemID="{9B5CEC06-EA67-476A-AD14-57242005B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206562-ea81-4b4c-8882-8511c93861b7"/>
    <ds:schemaRef ds:uri="6771174d-653e-4c67-a3c9-8c1f5f793a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B5429A-DD02-48BE-BBE2-21BB140D49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95A6B-C9BF-4A59-AA0B-2EE641D98DB9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4206562-ea81-4b4c-8882-8511c93861b7"/>
    <ds:schemaRef ds:uri="http://purl.org/dc/dcmitype/"/>
    <ds:schemaRef ds:uri="http://www.w3.org/XML/1998/namespace"/>
    <ds:schemaRef ds:uri="http://purl.org/dc/elements/1.1/"/>
    <ds:schemaRef ds:uri="http://purl.org/dc/terms/"/>
    <ds:schemaRef ds:uri="6771174d-653e-4c67-a3c9-8c1f5f793a1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813</Words>
  <Application>Microsoft Office PowerPoint</Application>
  <PresentationFormat>Laajakuva</PresentationFormat>
  <Paragraphs>77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Office-teema</vt:lpstr>
      <vt:lpstr>Hyvinvointiohjelma Hyvinvointiopetus</vt:lpstr>
      <vt:lpstr>Koulujen hyvinvointityön perusta</vt:lpstr>
      <vt:lpstr>Koulujen opetus- ja kasvatustehtävä</vt:lpstr>
      <vt:lpstr>Koulujen toimintakulttuuri</vt:lpstr>
      <vt:lpstr>Hyvinvointitaitojen opettaminen</vt:lpstr>
      <vt:lpstr>Hyvinvointitaitojen opettaminen</vt:lpstr>
      <vt:lpstr>Orimattilan koulujen hyvinvointiohjelma</vt:lpstr>
      <vt:lpstr>Hyvinvointituntien aihealueet</vt:lpstr>
      <vt:lpstr>Hyvis-tunti</vt:lpstr>
      <vt:lpstr>MML (Minä ja Meidän Luokka)</vt:lpstr>
      <vt:lpstr>PowerPoint-esitys</vt:lpstr>
      <vt:lpstr>Lukio Hyvinvointitunti (opiskelu- ja elämänhallintataidot)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Opettaja</dc:creator>
  <cp:lastModifiedBy>Kati Helviö</cp:lastModifiedBy>
  <cp:revision>485</cp:revision>
  <dcterms:created xsi:type="dcterms:W3CDTF">2024-04-26T09:44:05Z</dcterms:created>
  <dcterms:modified xsi:type="dcterms:W3CDTF">2026-02-11T11:42:49Z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0x010100C82BD251CA53A94D91CE9D41BA9DA1DE</vt:lpwstr>
  </property>
</Properties>
</file>