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58" d="100"/>
          <a:sy n="58" d="100"/>
        </p:scale>
        <p:origin x="2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125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59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329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061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614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5294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92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895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435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805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6790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4B9A-D5F5-4C3E-ABE9-492A1C8AF485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25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319428"/>
            <a:ext cx="7124700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250" y="3464472"/>
            <a:ext cx="5143500" cy="70159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10: Suomen terveydenhuoltojärjestelmä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975" y="697423"/>
            <a:ext cx="8756543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Kuntoutumista tukeva terveydenhuolto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7680" y="2092272"/>
            <a:ext cx="7935132" cy="4324027"/>
          </a:xfrm>
        </p:spPr>
        <p:txBody>
          <a:bodyPr>
            <a:normAutofit fontScale="85000" lnSpcReduction="20000"/>
          </a:bodyPr>
          <a:lstStyle/>
          <a:p>
            <a:r>
              <a:rPr lang="fi-FI" sz="3300" dirty="0"/>
              <a:t>niveltyy tiiviisti hoitavaan terveydenhuoltoon eikä sitä ole aina tarkoituksenmukaista erottaa omaksi kokonaisuudekseen</a:t>
            </a:r>
          </a:p>
          <a:p>
            <a:r>
              <a:rPr lang="fi-FI" sz="3300" dirty="0"/>
              <a:t>perustuu potilaalle laadittavaan kirjalliseen  </a:t>
            </a:r>
            <a:r>
              <a:rPr lang="fi-FI" sz="3300" u="sng" dirty="0"/>
              <a:t>kuntoutussuunnitelmaan</a:t>
            </a:r>
            <a:r>
              <a:rPr lang="fi-FI" sz="3300" dirty="0"/>
              <a:t>  </a:t>
            </a:r>
          </a:p>
          <a:p>
            <a:pPr lvl="1">
              <a:buFontTx/>
              <a:buChar char="-"/>
            </a:pPr>
            <a:r>
              <a:rPr lang="fi-FI" sz="2900" dirty="0"/>
              <a:t>sisältää kuntoutumistutkimuksen ja kuntoutujan kanssa käytyjen keskustelujen pohjalta päätetyt tarpeelliset toimenpiteet </a:t>
            </a:r>
          </a:p>
          <a:p>
            <a:pPr lvl="1">
              <a:buFontTx/>
              <a:buChar char="-"/>
            </a:pPr>
            <a:r>
              <a:rPr lang="fi-FI" sz="2900" dirty="0"/>
              <a:t>apuna moniammatillinen työryhmä</a:t>
            </a:r>
          </a:p>
          <a:p>
            <a:pPr marL="457200" lvl="1" indent="0">
              <a:buNone/>
            </a:pPr>
            <a:r>
              <a:rPr lang="fi-FI" sz="2900" dirty="0"/>
              <a:t>-  vastuu suunnitelman laadinnasta on hoitavalla  </a:t>
            </a:r>
          </a:p>
          <a:p>
            <a:pPr marL="457200" lvl="1" indent="0">
              <a:buNone/>
            </a:pPr>
            <a:r>
              <a:rPr lang="fi-FI" sz="2900" dirty="0"/>
              <a:t>   lääkärillä</a:t>
            </a:r>
          </a:p>
          <a:p>
            <a:pPr lvl="1"/>
            <a:endParaRPr lang="fi-FI" sz="2900" dirty="0"/>
          </a:p>
          <a:p>
            <a:pPr marL="0" indent="0">
              <a:buNone/>
            </a:pP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05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439" y="697423"/>
            <a:ext cx="8105613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Päivystys akuuteissa tilanteissa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7679" y="2154266"/>
            <a:ext cx="7935132" cy="3905572"/>
          </a:xfrm>
        </p:spPr>
        <p:txBody>
          <a:bodyPr>
            <a:normAutofit lnSpcReduction="10000"/>
          </a:bodyPr>
          <a:lstStyle/>
          <a:p>
            <a:r>
              <a:rPr lang="fi-FI" sz="2900" dirty="0"/>
              <a:t>potilas on hoidettava </a:t>
            </a:r>
            <a:r>
              <a:rPr lang="fi-FI" sz="2900" u="sng" dirty="0"/>
              <a:t>asuinkunnasta riippumatta</a:t>
            </a:r>
            <a:r>
              <a:rPr lang="fi-FI" sz="2900" dirty="0"/>
              <a:t>, kun siihen on todellinen tarve </a:t>
            </a:r>
          </a:p>
          <a:p>
            <a:r>
              <a:rPr lang="fi-FI" sz="2900" dirty="0"/>
              <a:t>sairaskohtaukset ja vakavat vammat, onnettomuudet ja tapaturmat</a:t>
            </a:r>
          </a:p>
          <a:p>
            <a:r>
              <a:rPr lang="fi-FI" sz="2900" dirty="0"/>
              <a:t>ympärivuorokautinen valmius on kallis ja työläs järjestää</a:t>
            </a:r>
          </a:p>
          <a:p>
            <a:r>
              <a:rPr lang="fi-FI" sz="2900" dirty="0"/>
              <a:t>kiireaikoja on vaikea ennakoida, joten päivystys voi helposti ruuhkautua</a:t>
            </a:r>
          </a:p>
          <a:p>
            <a:pPr marL="0" indent="0">
              <a:buNone/>
            </a:pP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0584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442" y="604433"/>
            <a:ext cx="81676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Kolmas sektori terveyspalvelujen tuottajana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7679" y="1937289"/>
            <a:ext cx="7935132" cy="4726982"/>
          </a:xfrm>
        </p:spPr>
        <p:txBody>
          <a:bodyPr>
            <a:normAutofit fontScale="85000" lnSpcReduction="20000"/>
          </a:bodyPr>
          <a:lstStyle/>
          <a:p>
            <a:r>
              <a:rPr lang="fi-FI" sz="3300" b="1" dirty="0"/>
              <a:t>kolmas sektori </a:t>
            </a:r>
            <a:r>
              <a:rPr lang="fi-FI" sz="3300" dirty="0"/>
              <a:t>= sellaiset toimijat, jotka eivät kuulu ensimmäisen eli julkisen tai toisen eli yksityisen sektorin piiriin</a:t>
            </a:r>
          </a:p>
          <a:p>
            <a:pPr marL="457200" lvl="1" indent="0">
              <a:buNone/>
            </a:pPr>
            <a:r>
              <a:rPr lang="fi-FI" sz="2900" dirty="0"/>
              <a:t>- yhdistykset, järjestöt ja säätiöt, kuten MLL, SPR, Seta</a:t>
            </a:r>
          </a:p>
          <a:p>
            <a:r>
              <a:rPr lang="fi-FI" sz="3300" dirty="0"/>
              <a:t>yleensä </a:t>
            </a:r>
            <a:r>
              <a:rPr lang="fi-FI" sz="3300" u="sng" dirty="0"/>
              <a:t>yhteiskunnallinen tai eettinen tavoite</a:t>
            </a:r>
          </a:p>
          <a:p>
            <a:r>
              <a:rPr lang="fi-FI" sz="3300" dirty="0"/>
              <a:t>eivät tavoittele toiminnallaan voittoa</a:t>
            </a:r>
          </a:p>
          <a:p>
            <a:r>
              <a:rPr lang="fi-FI" sz="3300" dirty="0"/>
              <a:t>tarjoavat terveyspalveluita, kuten kuntoutusta, ja sosiaalipalveluita, kuten päihdehuollon palveluita</a:t>
            </a:r>
          </a:p>
          <a:p>
            <a:r>
              <a:rPr lang="fi-FI" sz="3300" u="sng" dirty="0"/>
              <a:t>täydentää ja monipuolistaa</a:t>
            </a:r>
            <a:r>
              <a:rPr lang="fi-FI" sz="3300" dirty="0"/>
              <a:t> julkista ja yksityistä terveydenhuoltoa</a:t>
            </a:r>
          </a:p>
          <a:p>
            <a:r>
              <a:rPr lang="fi-FI" sz="3300" dirty="0"/>
              <a:t>antaa </a:t>
            </a:r>
            <a:r>
              <a:rPr lang="fi-FI" sz="3300" dirty="0" smtClean="0"/>
              <a:t>tietoa </a:t>
            </a:r>
            <a:r>
              <a:rPr lang="fi-FI" sz="3300" dirty="0"/>
              <a:t>ja tukea, vertaistoiminta</a:t>
            </a:r>
          </a:p>
          <a:p>
            <a:r>
              <a:rPr lang="fi-FI" sz="3300" dirty="0"/>
              <a:t>osallistuu aktiivisesti julkiseen keskusteluun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2055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06" y="418453"/>
            <a:ext cx="81676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Terveydenhuoltojärjestelmän toiminnan tuloksellisuus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7679" y="1782307"/>
            <a:ext cx="7935132" cy="4726982"/>
          </a:xfrm>
        </p:spPr>
        <p:txBody>
          <a:bodyPr>
            <a:noAutofit/>
          </a:bodyPr>
          <a:lstStyle/>
          <a:p>
            <a:r>
              <a:rPr lang="fi-FI" u="sng" dirty="0"/>
              <a:t>noin puolet kuntien menoista</a:t>
            </a:r>
            <a:r>
              <a:rPr lang="fi-FI" dirty="0"/>
              <a:t> kuluu sosiaali- ja terveyspalveluihin</a:t>
            </a:r>
          </a:p>
          <a:p>
            <a:r>
              <a:rPr lang="fi-FI" dirty="0"/>
              <a:t>koko Suomen vuosittaiset terveydenhuoltomenot ovat 2010-luvulla olleet noin </a:t>
            </a:r>
            <a:r>
              <a:rPr lang="fi-FI" dirty="0" smtClean="0"/>
              <a:t>19–20 </a:t>
            </a:r>
            <a:r>
              <a:rPr lang="fi-FI" dirty="0"/>
              <a:t>miljardia euroa eli noin 3 800 euroa/hlö </a:t>
            </a:r>
          </a:p>
          <a:p>
            <a:r>
              <a:rPr lang="fi-FI" dirty="0"/>
              <a:t>erikoissairaanhoidon ja perusterveydenhuollon menot muodostavat yhdessä hieman yli puolet kaikista terveydenhuoltomenoista</a:t>
            </a:r>
          </a:p>
          <a:p>
            <a:r>
              <a:rPr lang="fi-FI" dirty="0"/>
              <a:t>terveydenhuoltomenojen julkisen rahoituksen osuus on noin 75 % ja yksityisen rahoituksen osuus noin 25 % </a:t>
            </a:r>
          </a:p>
        </p:txBody>
      </p:sp>
    </p:spTree>
    <p:extLst>
      <p:ext uri="{BB962C8B-B14F-4D97-AF65-F5344CB8AC3E}">
        <p14:creationId xmlns:p14="http://schemas.microsoft.com/office/powerpoint/2010/main" val="1680046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05" y="557938"/>
            <a:ext cx="81676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Terveydenhuoltojärjestelmän toiminnan tuloksellisuus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3693" y="1921790"/>
            <a:ext cx="8392334" cy="4726982"/>
          </a:xfrm>
        </p:spPr>
        <p:txBody>
          <a:bodyPr>
            <a:noAutofit/>
          </a:bodyPr>
          <a:lstStyle/>
          <a:p>
            <a:r>
              <a:rPr lang="fi-FI" sz="2600" u="sng" dirty="0"/>
              <a:t>ehkäisevä terveydenhuolto</a:t>
            </a:r>
            <a:r>
              <a:rPr lang="fi-FI" sz="2600" dirty="0"/>
              <a:t>, etenkin äitiys- ja lastenneuvolatoiminta, on arvioitu kansainvälisesti hyväksi </a:t>
            </a:r>
          </a:p>
          <a:p>
            <a:r>
              <a:rPr lang="fi-FI" sz="2600" dirty="0"/>
              <a:t>myös </a:t>
            </a:r>
            <a:r>
              <a:rPr lang="fi-FI" sz="2600" u="sng" dirty="0"/>
              <a:t>koko terveydenhuoltojärjestelmä </a:t>
            </a:r>
            <a:r>
              <a:rPr lang="fi-FI" sz="2600" dirty="0"/>
              <a:t>on todettu tehokkaaksi eli se tuottaa suhteellisen halvalla hyvälaatuista palvelua</a:t>
            </a:r>
          </a:p>
          <a:p>
            <a:r>
              <a:rPr lang="fi-FI" sz="2600" dirty="0"/>
              <a:t>haasteita: maantieteellisesti ja tuloluokkiin perustuva </a:t>
            </a:r>
            <a:r>
              <a:rPr lang="fi-FI" sz="2600" u="sng" dirty="0"/>
              <a:t>epätasa-arvoisuus hoitoon pääsyssä</a:t>
            </a:r>
            <a:r>
              <a:rPr lang="fi-FI" sz="2600" dirty="0"/>
              <a:t>, lääkärin ja hammaslääkärin vastaanotolle pääsy kangertelee ja joitakin palveluita voi joutua jonottamaan</a:t>
            </a:r>
          </a:p>
          <a:p>
            <a:r>
              <a:rPr lang="fi-FI" sz="2600" dirty="0"/>
              <a:t>väestö arvostaa terveyspalveluja ja luottaa niiden laatuun, kunhan jonotusajat ovat kohtuullisia </a:t>
            </a:r>
          </a:p>
        </p:txBody>
      </p:sp>
    </p:spTree>
    <p:extLst>
      <p:ext uri="{BB962C8B-B14F-4D97-AF65-F5344CB8AC3E}">
        <p14:creationId xmlns:p14="http://schemas.microsoft.com/office/powerpoint/2010/main" val="300898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398" y="743918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Terveydenhuoltojärjestelmä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8421" y="2092271"/>
            <a:ext cx="7811145" cy="4091553"/>
          </a:xfrm>
        </p:spPr>
        <p:txBody>
          <a:bodyPr>
            <a:normAutofit/>
          </a:bodyPr>
          <a:lstStyle/>
          <a:p>
            <a:r>
              <a:rPr lang="fi-FI" dirty="0"/>
              <a:t>lähtökohtana väestön terveyspalvelujen </a:t>
            </a:r>
            <a:r>
              <a:rPr lang="fi-FI" u="sng" dirty="0"/>
              <a:t>tarve</a:t>
            </a:r>
          </a:p>
          <a:p>
            <a:r>
              <a:rPr lang="fi-FI" b="1" dirty="0"/>
              <a:t>perustuslain</a:t>
            </a:r>
            <a:r>
              <a:rPr lang="fi-FI" dirty="0"/>
              <a:t> mukaan yhteiskunnan on järjestettävä kaikille riittävät sosiaali- ja terveyspalvelut sekä edistettävä väestön terveyttä</a:t>
            </a:r>
            <a:endParaRPr lang="fi-FI" u="sng" dirty="0"/>
          </a:p>
          <a:p>
            <a:r>
              <a:rPr lang="fi-FI" dirty="0"/>
              <a:t>terveydenhuollon tavoitteet: </a:t>
            </a:r>
          </a:p>
          <a:p>
            <a:pPr lvl="1">
              <a:buFontTx/>
              <a:buChar char="-"/>
            </a:pPr>
            <a:r>
              <a:rPr lang="fi-FI" sz="2500" dirty="0"/>
              <a:t>edistää ja ylläpitää väestön terveyttä, hyvinvointia, työ- ja toimintakykyä ja sosiaalista turvallisuutta</a:t>
            </a:r>
          </a:p>
          <a:p>
            <a:pPr marL="457200" lvl="1" indent="0">
              <a:buNone/>
            </a:pPr>
            <a:r>
              <a:rPr lang="fi-FI" sz="2500" dirty="0"/>
              <a:t>-  kaventaa terveyseroja </a:t>
            </a:r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899" y="588935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rahoitus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1410" y="1921789"/>
            <a:ext cx="7811145" cy="4432516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/>
              <a:t>terveydenhuoltojärjestelmiä on erilaisia ja ne voidaan rahoittaa eri tavoin eri maissa</a:t>
            </a:r>
            <a:endParaRPr lang="fi-FI" sz="3000" u="sng" dirty="0"/>
          </a:p>
          <a:p>
            <a:r>
              <a:rPr lang="fi-FI" sz="3000" b="1" dirty="0"/>
              <a:t>veropohjainen rahoitus: </a:t>
            </a:r>
            <a:r>
              <a:rPr lang="fi-FI" sz="3000" dirty="0"/>
              <a:t>palvelut rahoitetaan pääsääntöisesti veroilla kerätyin varoin  </a:t>
            </a:r>
          </a:p>
          <a:p>
            <a:r>
              <a:rPr lang="fi-FI" sz="3000" b="1" dirty="0"/>
              <a:t>vakuutuspohjainen rahoitus: </a:t>
            </a:r>
            <a:r>
              <a:rPr lang="fi-FI" sz="3000" dirty="0"/>
              <a:t>palvelut rahoitetaan pääsääntöisesti vakuutuslaitoksille maksetuilla vakuutusmaksuilla </a:t>
            </a:r>
          </a:p>
          <a:p>
            <a:r>
              <a:rPr lang="fi-FI" sz="3000" dirty="0"/>
              <a:t>rahoitus on Suomessa veropohjainen, mutta osittain Kelan kautta sosiaalivakuutuspohjainen, lisäksi asiakas maksaa pienen osan itse (esim. lääkkeiden omavastuuosuus ja asiakasmaksut)  </a:t>
            </a:r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3861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903" y="821410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rahoitus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8" y="2045776"/>
            <a:ext cx="7935132" cy="4122549"/>
          </a:xfrm>
        </p:spPr>
        <p:txBody>
          <a:bodyPr>
            <a:normAutofit/>
          </a:bodyPr>
          <a:lstStyle/>
          <a:p>
            <a:r>
              <a:rPr lang="fi-FI" sz="3000" dirty="0"/>
              <a:t>Suomen terveydenhuoltojärjestelmän jako rahoituksen perusteella: </a:t>
            </a:r>
          </a:p>
          <a:p>
            <a:pPr marL="0" indent="0">
              <a:buNone/>
            </a:pPr>
            <a:r>
              <a:rPr lang="fi-FI" sz="3000" b="1" dirty="0"/>
              <a:t>	1. </a:t>
            </a:r>
            <a:r>
              <a:rPr lang="fi-FI" sz="3000" b="1" dirty="0" smtClean="0"/>
              <a:t>julkinen </a:t>
            </a:r>
            <a:r>
              <a:rPr lang="fi-FI" sz="3000" b="1" dirty="0"/>
              <a:t>järjestelmä</a:t>
            </a:r>
          </a:p>
          <a:p>
            <a:pPr marL="1371600" lvl="3" indent="0">
              <a:buNone/>
            </a:pPr>
            <a:r>
              <a:rPr lang="fi-FI" sz="2600" dirty="0"/>
              <a:t>- verorahoitteinen</a:t>
            </a:r>
          </a:p>
          <a:p>
            <a:pPr marL="1371600" lvl="3" indent="0">
              <a:buNone/>
            </a:pPr>
            <a:r>
              <a:rPr lang="fi-FI" sz="2600" dirty="0"/>
              <a:t>- järjestämisvastuu kunnilla</a:t>
            </a:r>
          </a:p>
          <a:p>
            <a:pPr marL="457200" lvl="1" indent="0">
              <a:buNone/>
            </a:pPr>
            <a:r>
              <a:rPr lang="fi-FI" sz="2600" b="1" dirty="0"/>
              <a:t>	</a:t>
            </a:r>
            <a:r>
              <a:rPr lang="fi-FI" sz="3000" b="1" dirty="0"/>
              <a:t>2. </a:t>
            </a:r>
            <a:r>
              <a:rPr lang="fi-FI" sz="3000" b="1" dirty="0" smtClean="0"/>
              <a:t>yksityinen </a:t>
            </a:r>
            <a:r>
              <a:rPr lang="fi-FI" sz="3000" b="1" dirty="0"/>
              <a:t>järjestelmä</a:t>
            </a:r>
          </a:p>
          <a:p>
            <a:pPr marL="1371600" lvl="3" indent="0">
              <a:buNone/>
            </a:pPr>
            <a:r>
              <a:rPr lang="fi-FI" sz="2400" dirty="0"/>
              <a:t>- </a:t>
            </a:r>
            <a:r>
              <a:rPr lang="fi-FI" sz="2600" dirty="0"/>
              <a:t>asiakkaan maksama</a:t>
            </a:r>
          </a:p>
          <a:p>
            <a:pPr marL="1371600" lvl="3" indent="0">
              <a:buNone/>
            </a:pPr>
            <a:r>
              <a:rPr lang="fi-FI" sz="2600" dirty="0"/>
              <a:t>- Kelan sosiaalivakuutuksen kautta tuettu</a:t>
            </a:r>
            <a:endParaRPr lang="fi-FI" sz="2600" u="sng" dirty="0"/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1990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84" y="557940"/>
            <a:ext cx="8710048" cy="1053885"/>
          </a:xfrm>
        </p:spPr>
        <p:txBody>
          <a:bodyPr>
            <a:noAutofit/>
          </a:bodyPr>
          <a:lstStyle/>
          <a:p>
            <a:pPr algn="ctr"/>
            <a:r>
              <a:rPr lang="fi-FI" sz="3800" b="1" dirty="0">
                <a:latin typeface="+mn-lt"/>
              </a:rPr>
              <a:t>Terveydenhuollon erityisosaaminen (1/2) 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7939" y="1797805"/>
            <a:ext cx="8152109" cy="4819971"/>
          </a:xfrm>
        </p:spPr>
        <p:txBody>
          <a:bodyPr>
            <a:normAutofit fontScale="77500" lnSpcReduction="20000"/>
          </a:bodyPr>
          <a:lstStyle/>
          <a:p>
            <a:r>
              <a:rPr lang="fi-FI" sz="3600" dirty="0"/>
              <a:t>julkisen terveydenhuollon jako erityisosaamisen tarpeen perusteella: </a:t>
            </a:r>
          </a:p>
          <a:p>
            <a:pPr marL="0" indent="0">
              <a:buNone/>
            </a:pPr>
            <a:r>
              <a:rPr lang="fi-FI" sz="3600" b="1" dirty="0"/>
              <a:t>	1. </a:t>
            </a:r>
            <a:r>
              <a:rPr lang="fi-FI" sz="3600" b="1" dirty="0" smtClean="0"/>
              <a:t>perusterveydenhuolto</a:t>
            </a:r>
            <a:endParaRPr lang="fi-FI" sz="3600" b="1" dirty="0"/>
          </a:p>
          <a:p>
            <a:pPr marL="914400" lvl="2" indent="0">
              <a:buNone/>
            </a:pPr>
            <a:r>
              <a:rPr lang="fi-FI" sz="2600" dirty="0"/>
              <a:t>      </a:t>
            </a:r>
            <a:r>
              <a:rPr lang="fi-FI" sz="3200" dirty="0"/>
              <a:t>- </a:t>
            </a:r>
            <a:r>
              <a:rPr lang="fi-FI" sz="3200" u="sng" dirty="0"/>
              <a:t>kokonaisvaltainen</a:t>
            </a:r>
            <a:r>
              <a:rPr lang="fi-FI" sz="3200" dirty="0"/>
              <a:t> terveyden ja hyvinvoinnin hoito</a:t>
            </a:r>
          </a:p>
          <a:p>
            <a:pPr marL="914400" lvl="2" indent="0">
              <a:buNone/>
            </a:pPr>
            <a:r>
              <a:rPr lang="fi-FI" sz="3200" dirty="0"/>
              <a:t>     - mm. terveyskeskukset, neuvolat ja   </a:t>
            </a:r>
          </a:p>
          <a:p>
            <a:pPr marL="914400" lvl="2" indent="0">
              <a:buNone/>
            </a:pPr>
            <a:r>
              <a:rPr lang="fi-FI" sz="3200" dirty="0"/>
              <a:t>       opiskelijaterveydenhuolto</a:t>
            </a:r>
          </a:p>
          <a:p>
            <a:pPr marL="914400" lvl="2" indent="0">
              <a:buNone/>
            </a:pPr>
            <a:r>
              <a:rPr lang="fi-FI" sz="3200" dirty="0"/>
              <a:t>     - 95 % asiakaskäynneistä </a:t>
            </a:r>
          </a:p>
          <a:p>
            <a:pPr marL="457200" lvl="1" indent="0">
              <a:buNone/>
            </a:pPr>
            <a:r>
              <a:rPr lang="fi-FI" sz="3000" b="1" dirty="0"/>
              <a:t>	</a:t>
            </a:r>
            <a:r>
              <a:rPr lang="fi-FI" sz="3600" b="1" dirty="0"/>
              <a:t>2. </a:t>
            </a:r>
            <a:r>
              <a:rPr lang="fi-FI" sz="3600" b="1" dirty="0" smtClean="0"/>
              <a:t>erikoissairaanhoito </a:t>
            </a:r>
            <a:endParaRPr lang="fi-FI" sz="3600" b="1" dirty="0"/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sz="3200" dirty="0"/>
              <a:t>     - </a:t>
            </a:r>
            <a:r>
              <a:rPr lang="fi-FI" sz="3200" u="sng" dirty="0"/>
              <a:t>yksittäisten sairauksien </a:t>
            </a:r>
            <a:r>
              <a:rPr lang="fi-FI" sz="3200" dirty="0"/>
              <a:t>tai sairausryhmien hoito</a:t>
            </a:r>
          </a:p>
          <a:p>
            <a:pPr marL="457200" lvl="1" indent="0">
              <a:buNone/>
            </a:pPr>
            <a:r>
              <a:rPr lang="fi-FI" sz="3200" dirty="0"/>
              <a:t>	     - erikoislääkäripalvelut, keskus- ja yliopistosairaalat</a:t>
            </a:r>
          </a:p>
          <a:p>
            <a:pPr marL="457200" lvl="1" indent="0">
              <a:buNone/>
            </a:pPr>
            <a:r>
              <a:rPr lang="fi-FI" sz="3200" dirty="0"/>
              <a:t>	     - perusterveydenhuollon lääkärin lähetteellä tai </a:t>
            </a:r>
          </a:p>
          <a:p>
            <a:pPr marL="457200" lvl="1" indent="0">
              <a:buNone/>
            </a:pPr>
            <a:r>
              <a:rPr lang="fi-FI" sz="3200" dirty="0"/>
              <a:t>	       kiireellisenä hätätapauksena </a:t>
            </a:r>
          </a:p>
          <a:p>
            <a:pPr marL="457200" lvl="1" indent="0">
              <a:buNone/>
            </a:pPr>
            <a:r>
              <a:rPr lang="fi-FI" sz="3200" dirty="0"/>
              <a:t>	     - 5 % asiakaskäynneistä</a:t>
            </a:r>
          </a:p>
          <a:p>
            <a:pPr marL="457200" lvl="1" indent="0">
              <a:buNone/>
            </a:pPr>
            <a:r>
              <a:rPr lang="fi-FI" sz="2800" dirty="0"/>
              <a:t>	</a:t>
            </a: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3817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482" y="371960"/>
            <a:ext cx="8710048" cy="1053885"/>
          </a:xfrm>
        </p:spPr>
        <p:txBody>
          <a:bodyPr>
            <a:noAutofit/>
          </a:bodyPr>
          <a:lstStyle/>
          <a:p>
            <a:pPr algn="ctr"/>
            <a:r>
              <a:rPr lang="fi-FI" sz="3800" b="1" dirty="0">
                <a:latin typeface="+mn-lt"/>
              </a:rPr>
              <a:t>Terveydenhuollon erityisosaaminen (2/2) 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5946" y="1425845"/>
            <a:ext cx="8276096" cy="5292670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/>
              <a:t>yksityistä terveydenhuoltoa on tarjolla siellä, missä sille on </a:t>
            </a:r>
            <a:r>
              <a:rPr lang="fi-FI" sz="3000" dirty="0" smtClean="0"/>
              <a:t>kysyntää, </a:t>
            </a:r>
            <a:r>
              <a:rPr lang="fi-FI" sz="3000" dirty="0"/>
              <a:t>eli kunnissa, joissa on riittävän paljon asukkaita  </a:t>
            </a:r>
          </a:p>
          <a:p>
            <a:pPr lvl="1">
              <a:buFontTx/>
              <a:buChar char="-"/>
            </a:pPr>
            <a:r>
              <a:rPr lang="fi-FI" sz="2700" dirty="0"/>
              <a:t>sekä perusterveydenhuoltoa että erikoissairaanhoitoa</a:t>
            </a:r>
            <a:r>
              <a:rPr lang="fi-FI" sz="2500" dirty="0"/>
              <a:t> </a:t>
            </a:r>
            <a:endParaRPr lang="fi-FI" sz="2500" b="1" dirty="0"/>
          </a:p>
          <a:p>
            <a:r>
              <a:rPr lang="fi-FI" sz="3000" b="1" dirty="0"/>
              <a:t>työterveyshuolto = </a:t>
            </a:r>
            <a:r>
              <a:rPr lang="fi-FI" sz="3000" dirty="0"/>
              <a:t>työikäisten työssä olevien lakisääteinen terveydenhuolto</a:t>
            </a:r>
          </a:p>
          <a:p>
            <a:pPr lvl="1">
              <a:buFontTx/>
              <a:buChar char="-"/>
            </a:pPr>
            <a:r>
              <a:rPr lang="fi-FI" sz="2700" dirty="0"/>
              <a:t>painotus sairauksien ennaltaehkäisyssä ja terveyden</a:t>
            </a:r>
          </a:p>
          <a:p>
            <a:pPr marL="457200" lvl="1" indent="0">
              <a:buNone/>
            </a:pPr>
            <a:r>
              <a:rPr lang="fi-FI" sz="2700" dirty="0"/>
              <a:t>   edistämisessä </a:t>
            </a:r>
          </a:p>
          <a:p>
            <a:r>
              <a:rPr lang="fi-FI" sz="3000" b="1" dirty="0"/>
              <a:t>apteekkijärjestelmä = </a:t>
            </a:r>
            <a:r>
              <a:rPr lang="fi-FI" sz="3000" dirty="0"/>
              <a:t>avosairaanhoidon lääkejakelu perustuu yksityisin periaattein toimiviin apteekkeihin, sairaaloissa ja laitoksissa sairaala-apteekkeihin</a:t>
            </a:r>
          </a:p>
          <a:p>
            <a:pPr lvl="1">
              <a:buFontTx/>
              <a:buChar char="-"/>
            </a:pPr>
            <a:r>
              <a:rPr lang="fi-FI" sz="2700" dirty="0"/>
              <a:t>tiukasti säädelty ja perustuu toimilupiin</a:t>
            </a:r>
          </a:p>
          <a:p>
            <a:pPr lvl="1">
              <a:buFontTx/>
              <a:buChar char="-"/>
            </a:pPr>
            <a:r>
              <a:rPr lang="fi-FI" sz="2700" dirty="0"/>
              <a:t>valvontaviranomainen </a:t>
            </a:r>
            <a:r>
              <a:rPr lang="fi-FI" sz="2700" dirty="0" err="1"/>
              <a:t>Fimea</a:t>
            </a:r>
            <a:r>
              <a:rPr lang="fi-FI" sz="2700" dirty="0"/>
              <a:t>	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1643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906" y="511443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Ehkäisevä terveydenhuolto (1/2)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5431" y="1720312"/>
            <a:ext cx="7935132" cy="5137688"/>
          </a:xfrm>
        </p:spPr>
        <p:txBody>
          <a:bodyPr>
            <a:normAutofit fontScale="85000" lnSpcReduction="20000"/>
          </a:bodyPr>
          <a:lstStyle/>
          <a:p>
            <a:r>
              <a:rPr lang="fi-FI" sz="3300" dirty="0"/>
              <a:t>tavoitteena </a:t>
            </a:r>
            <a:r>
              <a:rPr lang="fi-FI" sz="3300" u="sng" dirty="0"/>
              <a:t>edistää ja ylläpitää </a:t>
            </a:r>
            <a:r>
              <a:rPr lang="fi-FI" sz="3300" dirty="0"/>
              <a:t>väestön terveyttä</a:t>
            </a:r>
          </a:p>
          <a:p>
            <a:r>
              <a:rPr lang="fi-FI" sz="3300" dirty="0"/>
              <a:t>yhteiskunnallisilla päätöksillä ja lainsäädännöllä on keskeinen merkitys </a:t>
            </a:r>
          </a:p>
          <a:p>
            <a:r>
              <a:rPr lang="fi-FI" sz="3300" b="1" dirty="0"/>
              <a:t>preventio =</a:t>
            </a:r>
            <a:r>
              <a:rPr lang="fi-FI" sz="3300" dirty="0"/>
              <a:t> terveyshaittojen ennaltaehkäisy, torjuminen </a:t>
            </a:r>
          </a:p>
          <a:p>
            <a:pPr lvl="1">
              <a:buFontTx/>
              <a:buChar char="-"/>
            </a:pPr>
            <a:r>
              <a:rPr lang="fi-FI" sz="2900" b="1" dirty="0"/>
              <a:t>primaaripreventio:</a:t>
            </a:r>
            <a:r>
              <a:rPr lang="fi-FI" sz="2900" dirty="0"/>
              <a:t> sairauksien tai ongelmien ehkäisy</a:t>
            </a:r>
          </a:p>
          <a:p>
            <a:pPr marL="457200" lvl="1" indent="0">
              <a:buNone/>
            </a:pPr>
            <a:r>
              <a:rPr lang="fi-FI" sz="2900" dirty="0"/>
              <a:t>   ennen niiden ilmenemistä</a:t>
            </a:r>
          </a:p>
          <a:p>
            <a:pPr lvl="1">
              <a:buFontTx/>
              <a:buChar char="-"/>
            </a:pPr>
            <a:r>
              <a:rPr lang="fi-FI" sz="2900" b="1" dirty="0"/>
              <a:t>sekundaaripreventio:</a:t>
            </a:r>
            <a:r>
              <a:rPr lang="fi-FI" sz="2900" dirty="0"/>
              <a:t> toimenpiteet, joilla yritetään</a:t>
            </a:r>
          </a:p>
          <a:p>
            <a:pPr marL="457200" lvl="1" indent="0">
              <a:buNone/>
            </a:pPr>
            <a:r>
              <a:rPr lang="fi-FI" sz="2900" dirty="0"/>
              <a:t>   ehkäistä varhaisessa vaiheessa oireen tai taudin</a:t>
            </a:r>
          </a:p>
          <a:p>
            <a:pPr marL="457200" lvl="1" indent="0">
              <a:buNone/>
            </a:pPr>
            <a:r>
              <a:rPr lang="fi-FI" sz="2900" dirty="0"/>
              <a:t>   kehittymistä</a:t>
            </a:r>
          </a:p>
          <a:p>
            <a:pPr lvl="1">
              <a:buFontTx/>
              <a:buChar char="-"/>
            </a:pPr>
            <a:r>
              <a:rPr lang="fi-FI" sz="2900" b="1" dirty="0"/>
              <a:t>tertiääripreventio:</a:t>
            </a:r>
            <a:r>
              <a:rPr lang="fi-FI" sz="2900" dirty="0"/>
              <a:t> toimet, joilla pyritään estämään</a:t>
            </a:r>
          </a:p>
          <a:p>
            <a:pPr marL="457200" lvl="1" indent="0">
              <a:buNone/>
            </a:pPr>
            <a:r>
              <a:rPr lang="fi-FI" sz="2900" dirty="0"/>
              <a:t>   taudin, ongelman tai häiriön paheneminen tai</a:t>
            </a:r>
          </a:p>
          <a:p>
            <a:pPr marL="457200" lvl="1" indent="0">
              <a:buNone/>
            </a:pPr>
            <a:r>
              <a:rPr lang="fi-FI" sz="2900" dirty="0"/>
              <a:t>   eteneminen     </a:t>
            </a:r>
          </a:p>
          <a:p>
            <a:pPr marL="0" indent="0">
              <a:buNone/>
            </a:pP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8937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371958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Ehkäisevä terveydenhuolto (2/2)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9933" y="1650569"/>
            <a:ext cx="8229600" cy="5455404"/>
          </a:xfrm>
        </p:spPr>
        <p:txBody>
          <a:bodyPr>
            <a:normAutofit fontScale="85000" lnSpcReduction="20000"/>
          </a:bodyPr>
          <a:lstStyle/>
          <a:p>
            <a:r>
              <a:rPr lang="fi-FI" sz="3300" b="1" dirty="0"/>
              <a:t>äitiys- ja lastenneuvolatyö </a:t>
            </a:r>
          </a:p>
          <a:p>
            <a:pPr lvl="1">
              <a:buFontTx/>
              <a:buChar char="-"/>
            </a:pPr>
            <a:r>
              <a:rPr lang="fi-FI" sz="2900" dirty="0"/>
              <a:t>edesauttanut erittäin matalan äitiys- ja imeväis-kuolleisuuden saavuttamisessa  </a:t>
            </a:r>
          </a:p>
          <a:p>
            <a:pPr marL="457200" lvl="1" indent="0">
              <a:buNone/>
            </a:pPr>
            <a:r>
              <a:rPr lang="fi-FI" sz="2900" dirty="0"/>
              <a:t>- hyvinvointineuvolat ja perhekeskukset</a:t>
            </a:r>
          </a:p>
          <a:p>
            <a:pPr lvl="2"/>
            <a:r>
              <a:rPr lang="fi-FI" sz="2500" dirty="0"/>
              <a:t>perheiden kokonaisvaltainen tukeminen raskauden suunnittelusta aikuisuuteen asti</a:t>
            </a:r>
          </a:p>
          <a:p>
            <a:pPr lvl="2"/>
            <a:r>
              <a:rPr lang="fi-FI" sz="2500" dirty="0"/>
              <a:t>ongelmien varhainen tunnistaminen ja niihin puuttuminen</a:t>
            </a:r>
          </a:p>
          <a:p>
            <a:pPr lvl="2"/>
            <a:r>
              <a:rPr lang="fi-FI" sz="2500" dirty="0"/>
              <a:t>kansallisen rokotusohjelman toteuttaminen  </a:t>
            </a:r>
          </a:p>
          <a:p>
            <a:r>
              <a:rPr lang="fi-FI" sz="3300" b="1" dirty="0"/>
              <a:t>koulu- ja opiskeluterveydenhuolto sekä työterveyshuolto </a:t>
            </a:r>
          </a:p>
          <a:p>
            <a:pPr lvl="1">
              <a:buFontTx/>
              <a:buChar char="-"/>
            </a:pPr>
            <a:r>
              <a:rPr lang="fi-FI" sz="2900" dirty="0"/>
              <a:t>koululaisen, opiskelijan ja työntekijän tukeminen sekä</a:t>
            </a:r>
          </a:p>
          <a:p>
            <a:pPr marL="457200" lvl="1" indent="0">
              <a:buNone/>
            </a:pPr>
            <a:r>
              <a:rPr lang="fi-FI" sz="2900" dirty="0"/>
              <a:t>   ympäristöterveysasioista huolehtiminen  </a:t>
            </a:r>
          </a:p>
          <a:p>
            <a:r>
              <a:rPr lang="fi-FI" sz="3300" dirty="0"/>
              <a:t>ehkäisevät terveyspalvelut ovat </a:t>
            </a:r>
            <a:r>
              <a:rPr lang="fi-FI" sz="3300" u="sng" dirty="0"/>
              <a:t>osa perusterveyden-huoltoa</a:t>
            </a:r>
            <a:r>
              <a:rPr lang="fi-FI" sz="3300" dirty="0"/>
              <a:t>, mutta niitä tarjotaan myös yksityisessä terveydenhuollossa  </a:t>
            </a:r>
          </a:p>
          <a:p>
            <a:pPr marL="0" indent="0">
              <a:buNone/>
            </a:pP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937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906" y="511443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Hoitava terveydenhuolto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5431" y="1720312"/>
            <a:ext cx="7935132" cy="4757980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/>
              <a:t>sisältää taudin määrittämisen ja nimeämisen eli </a:t>
            </a:r>
            <a:r>
              <a:rPr lang="fi-FI" sz="3000" b="1" dirty="0"/>
              <a:t>diagnostiikan, </a:t>
            </a:r>
            <a:r>
              <a:rPr lang="fi-FI" sz="3000" dirty="0"/>
              <a:t>hoidon suunnittelun ja toteuttamisen   </a:t>
            </a:r>
          </a:p>
          <a:p>
            <a:r>
              <a:rPr lang="fi-FI" sz="3000" dirty="0"/>
              <a:t>potilaan hoito tapahtuu </a:t>
            </a:r>
            <a:r>
              <a:rPr lang="fi-FI" sz="3000" u="sng" dirty="0"/>
              <a:t>yhteistyössä</a:t>
            </a:r>
            <a:r>
              <a:rPr lang="fi-FI" sz="3000" dirty="0"/>
              <a:t> lääkärin ja muiden terveydenhuollon ammattilaisten kanssa</a:t>
            </a:r>
          </a:p>
          <a:p>
            <a:pPr lvl="1">
              <a:buFontTx/>
              <a:buChar char="-"/>
            </a:pPr>
            <a:r>
              <a:rPr lang="fi-FI" sz="2700" dirty="0"/>
              <a:t>potilas osallistuu hoitopäätösten tekoon ja</a:t>
            </a:r>
          </a:p>
          <a:p>
            <a:pPr marL="457200" lvl="1" indent="0">
              <a:buNone/>
            </a:pPr>
            <a:r>
              <a:rPr lang="fi-FI" sz="2700" dirty="0"/>
              <a:t>   ratkaisee mitä hoitoja käyttää</a:t>
            </a:r>
          </a:p>
          <a:p>
            <a:r>
              <a:rPr lang="fi-FI" sz="3000" b="1" dirty="0"/>
              <a:t>avosairaanhoito =</a:t>
            </a:r>
            <a:r>
              <a:rPr lang="fi-FI" sz="3000" dirty="0"/>
              <a:t> esim. lääkärin, hammaslääkärin tai sairaanhoitajan vastaanotto potilaan terveyden edistämiseksi </a:t>
            </a:r>
          </a:p>
          <a:p>
            <a:pPr lvl="1">
              <a:buFontTx/>
              <a:buChar char="-"/>
            </a:pPr>
            <a:r>
              <a:rPr lang="fi-FI" sz="2700" dirty="0"/>
              <a:t>jos avohoito ei riitä, siirrytään </a:t>
            </a:r>
            <a:r>
              <a:rPr lang="fi-FI" sz="2700" dirty="0" smtClean="0"/>
              <a:t>laitoshoitoon, </a:t>
            </a:r>
            <a:r>
              <a:rPr lang="fi-FI" sz="2700" dirty="0"/>
              <a:t>esim. sairaalaan </a:t>
            </a: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79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4268</TotalTime>
  <Words>655</Words>
  <Application>Microsoft Office PowerPoint</Application>
  <PresentationFormat>Näytössä katseltava diaesitys (4:3)</PresentationFormat>
  <Paragraphs>113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Terve 3: Terveyttä tutkimassa</vt:lpstr>
      <vt:lpstr>Terveydenhuoltojärjestelmä</vt:lpstr>
      <vt:lpstr>Terveydenhuollon rahoitus (1/2) </vt:lpstr>
      <vt:lpstr>Terveydenhuollon rahoitus (2/2) </vt:lpstr>
      <vt:lpstr>Terveydenhuollon erityisosaaminen (1/2)   </vt:lpstr>
      <vt:lpstr>Terveydenhuollon erityisosaaminen (2/2)   </vt:lpstr>
      <vt:lpstr>Ehkäisevä terveydenhuolto (1/2)  </vt:lpstr>
      <vt:lpstr>Ehkäisevä terveydenhuolto (2/2)  </vt:lpstr>
      <vt:lpstr>Hoitava terveydenhuolto  </vt:lpstr>
      <vt:lpstr>Kuntoutumista tukeva terveydenhuolto  </vt:lpstr>
      <vt:lpstr>Päivystys akuuteissa tilanteissa  </vt:lpstr>
      <vt:lpstr>Kolmas sektori terveyspalvelujen tuottajana  </vt:lpstr>
      <vt:lpstr>Terveydenhuoltojärjestelmän toiminnan tuloksellisuus (1/2) </vt:lpstr>
      <vt:lpstr>Terveydenhuoltojärjestelmän toiminnan tuloksellisuus (2/2)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43</cp:revision>
  <dcterms:created xsi:type="dcterms:W3CDTF">2017-11-25T19:06:38Z</dcterms:created>
  <dcterms:modified xsi:type="dcterms:W3CDTF">2018-07-06T14:56:29Z</dcterms:modified>
</cp:coreProperties>
</file>