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21"/>
  </p:notesMasterIdLst>
  <p:sldIdLst>
    <p:sldId id="256" r:id="rId6"/>
    <p:sldId id="260" r:id="rId7"/>
    <p:sldId id="265" r:id="rId8"/>
    <p:sldId id="280" r:id="rId9"/>
    <p:sldId id="281" r:id="rId10"/>
    <p:sldId id="282" r:id="rId11"/>
    <p:sldId id="283" r:id="rId12"/>
    <p:sldId id="266" r:id="rId13"/>
    <p:sldId id="284" r:id="rId14"/>
    <p:sldId id="285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 smtClean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 smtClean="0">
                <a:latin typeface="+mn-lt"/>
                <a:cs typeface="Arial" pitchFamily="34" charset="0"/>
              </a:rPr>
              <a:t>On virheellistä </a:t>
            </a:r>
            <a:r>
              <a:rPr lang="fi-FI" sz="2000" i="0" dirty="0">
                <a:latin typeface="+mn-lt"/>
                <a:cs typeface="Arial" pitchFamily="34" charset="0"/>
              </a:rPr>
              <a:t>sanoa, että bkt </a:t>
            </a:r>
            <a:r>
              <a:rPr lang="fi-FI" sz="2000" i="0" dirty="0" smtClean="0">
                <a:latin typeface="+mn-lt"/>
                <a:cs typeface="Arial" pitchFamily="34" charset="0"/>
              </a:rPr>
              <a:t>laski </a:t>
            </a:r>
            <a:r>
              <a:rPr lang="fi-FI" sz="2000" i="0" dirty="0">
                <a:latin typeface="+mn-lt"/>
                <a:cs typeface="Arial" pitchFamily="34" charset="0"/>
              </a:rPr>
              <a:t>vuonna 2001</a:t>
            </a:r>
            <a:r>
              <a:rPr lang="fi-FI" sz="2000" i="0" dirty="0" smtClean="0">
                <a:latin typeface="+mn-lt"/>
                <a:cs typeface="Arial" pitchFamily="34" charset="0"/>
              </a:rPr>
              <a:t>. Oikea verbi on: kasvu hidastui. Sen sijaan vuosina </a:t>
            </a:r>
            <a:r>
              <a:rPr lang="fi-FI" sz="2000" i="0" dirty="0">
                <a:latin typeface="+mn-lt"/>
                <a:cs typeface="Arial" pitchFamily="34" charset="0"/>
              </a:rPr>
              <a:t>1991–93 ja </a:t>
            </a:r>
            <a:r>
              <a:rPr lang="fi-FI" sz="2000" i="0" dirty="0" smtClean="0">
                <a:latin typeface="+mn-lt"/>
                <a:cs typeface="Arial" pitchFamily="34" charset="0"/>
              </a:rPr>
              <a:t>2009 bkt supistui, koska hyödykkeitä tehtiin vähemmän kuin edellisenä vuotena.</a:t>
            </a:r>
            <a:endParaRPr lang="fi-FI" sz="2000" b="1" i="0" dirty="0">
              <a:latin typeface="+mn-lt"/>
              <a:cs typeface="Arial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772816"/>
            <a:ext cx="8229600" cy="4214813"/>
          </a:xfrm>
        </p:spPr>
      </p:pic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940152" y="2636912"/>
            <a:ext cx="1285875" cy="192881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372199" y="1484784"/>
            <a:ext cx="1872209" cy="24482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4594222" y="1484784"/>
            <a:ext cx="121793" cy="25922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4325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Esimerkki 3: Prosentin vai prosenttiyksikön muutos?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2708920"/>
            <a:ext cx="8640960" cy="1090379"/>
          </a:xfrm>
        </p:spPr>
      </p:pic>
      <p:sp>
        <p:nvSpPr>
          <p:cNvPr id="7" name="Kaarinuoli alas 6"/>
          <p:cNvSpPr/>
          <p:nvPr/>
        </p:nvSpPr>
        <p:spPr>
          <a:xfrm>
            <a:off x="4550421" y="1886534"/>
            <a:ext cx="3500462" cy="857256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2246312" y="407707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000" i="0" dirty="0">
                <a:latin typeface="+mn-lt"/>
              </a:rPr>
              <a:t>Siivousvälineitä valmistavan yrityksen suojakäsineiden osuus kokonaistuotannosta laskee 40 prosentista 30 prosenttiin.</a:t>
            </a:r>
          </a:p>
        </p:txBody>
      </p:sp>
    </p:spTree>
    <p:extLst>
      <p:ext uri="{BB962C8B-B14F-4D97-AF65-F5344CB8AC3E}">
        <p14:creationId xmlns:p14="http://schemas.microsoft.com/office/powerpoint/2010/main" val="21277552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2708920"/>
            <a:ext cx="8640960" cy="1090379"/>
          </a:xfrm>
        </p:spPr>
      </p:pic>
      <p:sp>
        <p:nvSpPr>
          <p:cNvPr id="7" name="Kaarinuoli alas 6"/>
          <p:cNvSpPr/>
          <p:nvPr/>
        </p:nvSpPr>
        <p:spPr>
          <a:xfrm>
            <a:off x="4572000" y="1866339"/>
            <a:ext cx="3500462" cy="857256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611560" y="457919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+mn-lt"/>
              </a:rPr>
              <a:t>On väärin sanoa, että suojakäsineiden osuus laskee kymmenen prosenttia. Oikea ilmaus on, että niiden osuus laskee 10 prosenttiyksikköä. </a:t>
            </a:r>
          </a:p>
        </p:txBody>
      </p:sp>
    </p:spTree>
    <p:extLst>
      <p:ext uri="{BB962C8B-B14F-4D97-AF65-F5344CB8AC3E}">
        <p14:creationId xmlns:p14="http://schemas.microsoft.com/office/powerpoint/2010/main" val="9736186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3502539"/>
            <a:ext cx="8640960" cy="1090379"/>
          </a:xfrm>
        </p:spPr>
      </p:pic>
      <p:sp>
        <p:nvSpPr>
          <p:cNvPr id="7" name="Kaarinuoli alas 6"/>
          <p:cNvSpPr/>
          <p:nvPr/>
        </p:nvSpPr>
        <p:spPr>
          <a:xfrm>
            <a:off x="4427984" y="3225465"/>
            <a:ext cx="3500462" cy="857256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611560" y="457919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+mn-lt"/>
              </a:rPr>
              <a:t>Alla olevat esimerkit ilmaisevat prosentuaalisen </a:t>
            </a:r>
            <a:r>
              <a:rPr lang="fi-FI" sz="2000" i="0" dirty="0" smtClean="0">
                <a:latin typeface="+mn-lt"/>
              </a:rPr>
              <a:t>laskun: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 smtClean="0">
                <a:latin typeface="+mn-lt"/>
              </a:rPr>
              <a:t>yksi </a:t>
            </a:r>
            <a:r>
              <a:rPr lang="fi-FI" sz="2000" i="0" dirty="0">
                <a:latin typeface="+mn-lt"/>
              </a:rPr>
              <a:t>prosentti 40:stä on </a:t>
            </a:r>
            <a:r>
              <a:rPr lang="fi-FI" sz="2000" i="0" dirty="0" smtClean="0">
                <a:latin typeface="+mn-lt"/>
              </a:rPr>
              <a:t>0,4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 smtClean="0">
                <a:latin typeface="+mn-lt"/>
              </a:rPr>
              <a:t>kymmenen </a:t>
            </a:r>
            <a:r>
              <a:rPr lang="fi-FI" sz="2000" i="0" dirty="0">
                <a:latin typeface="+mn-lt"/>
              </a:rPr>
              <a:t>prosenttia 40:stä on </a:t>
            </a:r>
            <a:r>
              <a:rPr lang="fi-FI" sz="2000" i="0" dirty="0" smtClean="0">
                <a:latin typeface="+mn-lt"/>
              </a:rPr>
              <a:t>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 smtClean="0">
                <a:latin typeface="+mn-lt"/>
              </a:rPr>
              <a:t>25 </a:t>
            </a:r>
            <a:r>
              <a:rPr lang="fi-FI" sz="2000" i="0" dirty="0">
                <a:latin typeface="+mn-lt"/>
              </a:rPr>
              <a:t>prosenttia 40:stä on 10.</a:t>
            </a:r>
          </a:p>
          <a:p>
            <a:r>
              <a:rPr lang="fi-FI" sz="2000" i="0" dirty="0">
                <a:latin typeface="+mn-lt"/>
              </a:rPr>
              <a:t>Suojakäsineiden osuus siis laskee 10 prosenttiyksikköä, mutta </a:t>
            </a:r>
            <a:r>
              <a:rPr lang="fi-FI" sz="2000" i="0" dirty="0" smtClean="0">
                <a:latin typeface="+mn-lt"/>
              </a:rPr>
              <a:t>osuuden </a:t>
            </a:r>
            <a:r>
              <a:rPr lang="fi-FI" sz="2000" i="0" dirty="0">
                <a:latin typeface="+mn-lt"/>
              </a:rPr>
              <a:t>lasku on peräti 25 %.</a:t>
            </a:r>
          </a:p>
        </p:txBody>
      </p:sp>
    </p:spTree>
    <p:extLst>
      <p:ext uri="{BB962C8B-B14F-4D97-AF65-F5344CB8AC3E}">
        <p14:creationId xmlns:p14="http://schemas.microsoft.com/office/powerpoint/2010/main" val="31863423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2074313"/>
            <a:ext cx="8496944" cy="1138663"/>
          </a:xfrm>
        </p:spPr>
      </p:pic>
      <p:sp>
        <p:nvSpPr>
          <p:cNvPr id="3" name="Suorakulmio 2"/>
          <p:cNvSpPr/>
          <p:nvPr/>
        </p:nvSpPr>
        <p:spPr>
          <a:xfrm>
            <a:off x="539552" y="33265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Esimerkki 4: Puolet vai kaksinkertaistunut?</a:t>
            </a:r>
          </a:p>
        </p:txBody>
      </p:sp>
      <p:sp>
        <p:nvSpPr>
          <p:cNvPr id="7" name="Kaarinuoli alas 6"/>
          <p:cNvSpPr/>
          <p:nvPr/>
        </p:nvSpPr>
        <p:spPr>
          <a:xfrm>
            <a:off x="2749761" y="1252838"/>
            <a:ext cx="3500462" cy="857256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1403648" y="3665875"/>
            <a:ext cx="60486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+mn-lt"/>
              </a:rPr>
              <a:t>Siivousyrityksen valmistamien moppien osuus </a:t>
            </a:r>
            <a:r>
              <a:rPr lang="fi-FI" sz="2000" i="0" dirty="0" smtClean="0">
                <a:latin typeface="+mn-lt"/>
              </a:rPr>
              <a:t>kasvaa </a:t>
            </a:r>
            <a:r>
              <a:rPr lang="fi-FI" sz="2000" i="0" dirty="0">
                <a:latin typeface="+mn-lt"/>
              </a:rPr>
              <a:t>tuhannesta kappaleesta kahteen </a:t>
            </a:r>
            <a:r>
              <a:rPr lang="fi-FI" sz="2000" i="0" dirty="0" smtClean="0">
                <a:latin typeface="+mn-lt"/>
              </a:rPr>
              <a:t>tuhanteen.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 smtClean="0">
                <a:latin typeface="+mn-lt"/>
              </a:rPr>
              <a:t>Niiden </a:t>
            </a:r>
            <a:r>
              <a:rPr lang="fi-FI" sz="2000" i="0" dirty="0">
                <a:latin typeface="+mn-lt"/>
              </a:rPr>
              <a:t>määrä siis kaksinkertaistuu.</a:t>
            </a:r>
          </a:p>
        </p:txBody>
      </p:sp>
    </p:spTree>
    <p:extLst>
      <p:ext uri="{BB962C8B-B14F-4D97-AF65-F5344CB8AC3E}">
        <p14:creationId xmlns:p14="http://schemas.microsoft.com/office/powerpoint/2010/main" val="355859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3356992"/>
            <a:ext cx="8496944" cy="1138663"/>
          </a:xfrm>
        </p:spPr>
      </p:pic>
      <p:sp>
        <p:nvSpPr>
          <p:cNvPr id="7" name="Kaarinuoli alas 6"/>
          <p:cNvSpPr/>
          <p:nvPr/>
        </p:nvSpPr>
        <p:spPr>
          <a:xfrm>
            <a:off x="2821769" y="2525245"/>
            <a:ext cx="3500462" cy="857256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611560" y="527710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+mn-lt"/>
              </a:rPr>
              <a:t>Kaksinkertaistuminen ilmaistaan usein virheellisesti siten, että määrä on puolet suurempi.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i="0" dirty="0">
                <a:latin typeface="+mn-lt"/>
              </a:rPr>
              <a:t>Puolet 1 000 mopista on 500 moppia. Jos moppien määrä kasvaisi tuhannesta kappaleesta puolella, niitä olisi yhteensä 1 500.</a:t>
            </a:r>
          </a:p>
        </p:txBody>
      </p:sp>
    </p:spTree>
    <p:extLst>
      <p:ext uri="{BB962C8B-B14F-4D97-AF65-F5344CB8AC3E}">
        <p14:creationId xmlns:p14="http://schemas.microsoft.com/office/powerpoint/2010/main" val="39693769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 smtClean="0"/>
              <a:t>Käytä oikeita käsitteitä</a:t>
            </a: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55426" y="1350717"/>
            <a:ext cx="7772400" cy="4495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dirty="0">
                <a:cs typeface="Arial" panose="020B0604020202020204" pitchFamily="34" charset="0"/>
              </a:rPr>
              <a:t>Ole tarkkana tilaston tulkintaan liittyvissä käsitteissä.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dirty="0">
                <a:cs typeface="Arial" panose="020B0604020202020204" pitchFamily="34" charset="0"/>
              </a:rPr>
              <a:t>Väärän käsitteen käyttö antaa väärän kuvan tilastosta.</a:t>
            </a:r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dirty="0"/>
              <a:t>Esimerkki 1: Ovatko muuttujat absoluuttisia vai suhteellisia lukuja?</a:t>
            </a:r>
            <a:endParaRPr lang="fi-FI" altLang="fi-FI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641" y="1988840"/>
            <a:ext cx="8568475" cy="3456384"/>
          </a:xfrm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148064" y="2411758"/>
            <a:ext cx="2786062" cy="22467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>
                <a:latin typeface="+mn-lt"/>
                <a:cs typeface="Arial" pitchFamily="34" charset="0"/>
              </a:rPr>
              <a:t>Kohdassa ”kpl/vuosi” ilmaistaan yrityksen valmistamat hyödykkeet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>
                <a:latin typeface="+mn-lt"/>
                <a:cs typeface="Arial" pitchFamily="34" charset="0"/>
              </a:rPr>
              <a:t>absoluuttisina lukuina.</a:t>
            </a:r>
            <a:endParaRPr lang="fi-FI" sz="2000" b="1" i="0" dirty="0">
              <a:latin typeface="+mn-lt"/>
              <a:cs typeface="Arial" pitchFamily="34" charset="0"/>
            </a:endParaRP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1271328" y="3057263"/>
            <a:ext cx="3222674" cy="194992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467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641" y="1988840"/>
            <a:ext cx="8568475" cy="3456384"/>
          </a:xfrm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07340" y="2276872"/>
            <a:ext cx="2786062" cy="25545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>
                <a:latin typeface="+mn-lt"/>
                <a:cs typeface="Arial" pitchFamily="34" charset="0"/>
              </a:rPr>
              <a:t>Kohdassa ”osuus koko tuotannosta (%)” ilmaistaan </a:t>
            </a:r>
            <a:r>
              <a:rPr lang="fi-FI" sz="2000" i="0" dirty="0" err="1">
                <a:latin typeface="+mn-lt"/>
                <a:cs typeface="Arial" pitchFamily="34" charset="0"/>
              </a:rPr>
              <a:t>tietyn</a:t>
            </a:r>
            <a:r>
              <a:rPr lang="fi-FI" sz="2000" i="0" dirty="0">
                <a:latin typeface="+mn-lt"/>
                <a:cs typeface="Arial" pitchFamily="34" charset="0"/>
              </a:rPr>
              <a:t> hyödykkeen osuus yrityksen kokonaistuotannosta eli luvut ovat suhteellisia.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2960663" y="2913248"/>
            <a:ext cx="3222674" cy="194992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33300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641" y="1988840"/>
            <a:ext cx="8568475" cy="3456384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7678" y="332656"/>
            <a:ext cx="7772400" cy="914400"/>
          </a:xfrm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b="0" dirty="0">
                <a:latin typeface="+mn-lt"/>
                <a:cs typeface="Arial" pitchFamily="34" charset="0"/>
              </a:rPr>
              <a:t>Vaikka hyödykkeiden suhteellinen osuus pienenisi, ei se merkitse, että niiden valmistus absoluuttisesti pienenisi.</a:t>
            </a:r>
          </a:p>
        </p:txBody>
      </p:sp>
    </p:spTree>
    <p:extLst>
      <p:ext uri="{BB962C8B-B14F-4D97-AF65-F5344CB8AC3E}">
        <p14:creationId xmlns:p14="http://schemas.microsoft.com/office/powerpoint/2010/main" val="22426607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641" y="1988840"/>
            <a:ext cx="8568475" cy="3456384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7678" y="404664"/>
            <a:ext cx="7772400" cy="914400"/>
          </a:xfrm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b="0" dirty="0">
                <a:latin typeface="+mn-lt"/>
                <a:cs typeface="Arial" pitchFamily="34" charset="0"/>
              </a:rPr>
              <a:t>Esimerkiksi suojakäsineiden osuus yrityksen kokonaistuotannosta pienenee </a:t>
            </a:r>
            <a:r>
              <a:rPr lang="fi-FI" sz="2000" b="0" dirty="0" smtClean="0">
                <a:latin typeface="+mn-lt"/>
                <a:cs typeface="Arial" pitchFamily="34" charset="0"/>
              </a:rPr>
              <a:t>40 prosentista 30 prosenttiin</a:t>
            </a:r>
            <a:r>
              <a:rPr lang="fi-FI" sz="2000" b="0" dirty="0">
                <a:latin typeface="+mn-lt"/>
                <a:cs typeface="Arial" pitchFamily="34" charset="0"/>
              </a:rPr>
              <a:t>, mutta niiden kokonaismäärä silti kasvaa.</a:t>
            </a:r>
          </a:p>
        </p:txBody>
      </p:sp>
      <p:sp>
        <p:nvSpPr>
          <p:cNvPr id="4" name="Kaarinuoli alas 3"/>
          <p:cNvSpPr/>
          <p:nvPr/>
        </p:nvSpPr>
        <p:spPr>
          <a:xfrm>
            <a:off x="3286116" y="4214818"/>
            <a:ext cx="2571768" cy="428628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6" name="Kaarinuoli ylös 5"/>
          <p:cNvSpPr/>
          <p:nvPr/>
        </p:nvSpPr>
        <p:spPr>
          <a:xfrm>
            <a:off x="4500562" y="5000636"/>
            <a:ext cx="3500462" cy="73152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9411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2132856"/>
            <a:ext cx="8568475" cy="3456384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74994"/>
            <a:ext cx="7772400" cy="1224136"/>
          </a:xfrm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b="0" dirty="0">
                <a:latin typeface="+mn-lt"/>
                <a:cs typeface="Arial" pitchFamily="34" charset="0"/>
              </a:rPr>
              <a:t>On virheellistä sanoa, että suojakäsineiden tuotanto vähenee. Suojakäsineiden tuotanto kasvaa, mutta muiden hyödykkeiden tuotannon kasvaessa enemmän, suojakäsineiden osuus yrityksen kokonaistuotannosta pienenee.</a:t>
            </a:r>
          </a:p>
        </p:txBody>
      </p:sp>
      <p:sp>
        <p:nvSpPr>
          <p:cNvPr id="4" name="Kaarinuoli alas 3"/>
          <p:cNvSpPr/>
          <p:nvPr/>
        </p:nvSpPr>
        <p:spPr>
          <a:xfrm>
            <a:off x="3286116" y="4214818"/>
            <a:ext cx="2571768" cy="428628"/>
          </a:xfrm>
          <a:prstGeom prst="curvedDownArrow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4767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800" b="1" i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Esimerkki 2: Heikkeneekö vai </a:t>
            </a:r>
            <a:r>
              <a:rPr lang="fi-FI" sz="2800" b="1" i="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supistuuko </a:t>
            </a:r>
            <a:r>
              <a:rPr lang="fi-FI" sz="2800" b="1" i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jokin</a:t>
            </a:r>
            <a:r>
              <a:rPr lang="fi-FI" sz="2800" b="1" i="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? – esimerkkinä bkt</a:t>
            </a:r>
            <a:endParaRPr lang="fi-FI" sz="2800" b="1" i="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</p:spTree>
    <p:extLst>
      <p:ext uri="{BB962C8B-B14F-4D97-AF65-F5344CB8AC3E}">
        <p14:creationId xmlns:p14="http://schemas.microsoft.com/office/powerpoint/2010/main" val="5121688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539552" y="332656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>
                <a:latin typeface="+mn-lt"/>
                <a:cs typeface="Arial" pitchFamily="34" charset="0"/>
              </a:rPr>
              <a:t>Suomen bkt:n kasvu </a:t>
            </a:r>
            <a:r>
              <a:rPr lang="fi-FI" sz="2000" i="0" dirty="0" smtClean="0">
                <a:latin typeface="+mn-lt"/>
                <a:cs typeface="Arial" pitchFamily="34" charset="0"/>
              </a:rPr>
              <a:t>hidastui </a:t>
            </a:r>
            <a:r>
              <a:rPr lang="fi-FI" sz="2000" i="0" dirty="0">
                <a:latin typeface="+mn-lt"/>
                <a:cs typeface="Arial" pitchFamily="34" charset="0"/>
              </a:rPr>
              <a:t>vuosina 2001–2002, mutta kokonaistuotanto silti </a:t>
            </a:r>
            <a:r>
              <a:rPr lang="fi-FI" sz="2000" i="0" dirty="0" smtClean="0">
                <a:latin typeface="+mn-lt"/>
                <a:cs typeface="Arial" pitchFamily="34" charset="0"/>
              </a:rPr>
              <a:t>kasvoi, </a:t>
            </a:r>
            <a:r>
              <a:rPr lang="fi-FI" sz="2000" i="0" dirty="0">
                <a:latin typeface="+mn-lt"/>
                <a:cs typeface="Arial" pitchFamily="34" charset="0"/>
              </a:rPr>
              <a:t>tosin ei yhtä </a:t>
            </a:r>
            <a:r>
              <a:rPr lang="fi-FI" sz="2000" i="0" dirty="0" smtClean="0">
                <a:latin typeface="+mn-lt"/>
                <a:cs typeface="Arial" pitchFamily="34" charset="0"/>
              </a:rPr>
              <a:t>nopeasti </a:t>
            </a:r>
            <a:r>
              <a:rPr lang="fi-FI" sz="2000" i="0" dirty="0">
                <a:latin typeface="+mn-lt"/>
                <a:cs typeface="Arial" pitchFamily="34" charset="0"/>
              </a:rPr>
              <a:t>kuin vuonna 1999.</a:t>
            </a:r>
            <a:endParaRPr lang="fi-FI" sz="2000" b="1" i="0" dirty="0">
              <a:latin typeface="+mn-lt"/>
              <a:cs typeface="Arial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772816"/>
            <a:ext cx="8229600" cy="4214813"/>
          </a:xfrm>
        </p:spPr>
      </p:pic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940152" y="2636912"/>
            <a:ext cx="1285875" cy="192881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cxnSp>
        <p:nvCxnSpPr>
          <p:cNvPr id="6" name="Suora yhdysviiva 5"/>
          <p:cNvCxnSpPr/>
          <p:nvPr/>
        </p:nvCxnSpPr>
        <p:spPr>
          <a:xfrm>
            <a:off x="320898" y="4149080"/>
            <a:ext cx="835818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3159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4FD2DD6E-41AC-4D3A-A8B5-1111DEEF208D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2558</TotalTime>
  <Words>320</Words>
  <Application>Microsoft Office PowerPoint</Application>
  <PresentationFormat>On-screen Show (4:3)</PresentationFormat>
  <Paragraphs>30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MS PGothic</vt:lpstr>
      <vt:lpstr>MS PGothic</vt:lpstr>
      <vt:lpstr>Arial</vt:lpstr>
      <vt:lpstr>Calibri</vt:lpstr>
      <vt:lpstr>Geneva</vt:lpstr>
      <vt:lpstr>Lucida Grande</vt:lpstr>
      <vt:lpstr>Verdana</vt:lpstr>
      <vt:lpstr>Blank Presentation</vt:lpstr>
      <vt:lpstr>PowerPoint Presentation</vt:lpstr>
      <vt:lpstr>Käytä oikeita käsitteitä </vt:lpstr>
      <vt:lpstr>Esimerkki 1: Ovatko muuttujat absoluuttisia vai suhteellisia lukuja?</vt:lpstr>
      <vt:lpstr>PowerPoint Presentation</vt:lpstr>
      <vt:lpstr>Vaikka hyödykkeiden suhteellinen osuus pienenisi, ei se merkitse, että niiden valmistus absoluuttisesti pienenisi.</vt:lpstr>
      <vt:lpstr>Esimerkiksi suojakäsineiden osuus yrityksen kokonaistuotannosta pienenee 40 prosentista 30 prosenttiin, mutta niiden kokonaismäärä silti kasvaa.</vt:lpstr>
      <vt:lpstr>On virheellistä sanoa, että suojakäsineiden tuotanto vähenee. Suojakäsineiden tuotanto kasvaa, mutta muiden hyödykkeiden tuotannon kasvaessa enemmän, suojakäsineiden osuus yrityksen kokonaistuotannosta pienenee.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75</cp:revision>
  <dcterms:created xsi:type="dcterms:W3CDTF">2010-04-19T08:09:13Z</dcterms:created>
  <dcterms:modified xsi:type="dcterms:W3CDTF">2021-02-15T17:38:19Z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