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7"/>
  </p:notesMasterIdLst>
  <p:handoutMasterIdLst>
    <p:handoutMasterId r:id="rId28"/>
  </p:handoutMasterIdLst>
  <p:sldIdLst>
    <p:sldId id="302" r:id="rId2"/>
    <p:sldId id="294" r:id="rId3"/>
    <p:sldId id="296" r:id="rId4"/>
    <p:sldId id="297" r:id="rId5"/>
    <p:sldId id="274" r:id="rId6"/>
    <p:sldId id="275" r:id="rId7"/>
    <p:sldId id="277" r:id="rId8"/>
    <p:sldId id="276" r:id="rId9"/>
    <p:sldId id="278" r:id="rId10"/>
    <p:sldId id="313" r:id="rId11"/>
    <p:sldId id="304" r:id="rId12"/>
    <p:sldId id="315" r:id="rId13"/>
    <p:sldId id="291" r:id="rId14"/>
    <p:sldId id="279" r:id="rId15"/>
    <p:sldId id="310" r:id="rId16"/>
    <p:sldId id="288" r:id="rId17"/>
    <p:sldId id="298" r:id="rId18"/>
    <p:sldId id="299" r:id="rId19"/>
    <p:sldId id="281" r:id="rId20"/>
    <p:sldId id="282" r:id="rId21"/>
    <p:sldId id="308" r:id="rId22"/>
    <p:sldId id="311" r:id="rId23"/>
    <p:sldId id="300" r:id="rId24"/>
    <p:sldId id="285" r:id="rId25"/>
    <p:sldId id="284" r:id="rId26"/>
  </p:sldIdLst>
  <p:sldSz cx="9144000" cy="6858000" type="screen4x3"/>
  <p:notesSz cx="6810375"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5016" autoAdjust="0"/>
  </p:normalViewPr>
  <p:slideViewPr>
    <p:cSldViewPr>
      <p:cViewPr>
        <p:scale>
          <a:sx n="100" d="100"/>
          <a:sy n="100" d="100"/>
        </p:scale>
        <p:origin x="228" y="-102"/>
      </p:cViewPr>
      <p:guideLst>
        <p:guide orient="horz" pos="2160"/>
        <p:guide pos="2880"/>
      </p:guideLst>
    </p:cSldViewPr>
  </p:slideViewPr>
  <p:outlineViewPr>
    <p:cViewPr>
      <p:scale>
        <a:sx n="33" d="100"/>
        <a:sy n="33" d="100"/>
      </p:scale>
      <p:origin x="16" y="128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karikoskinen:Downloads:kuvio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karikoskinen:Downloads:liitekuvio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karikoskinen:Downloads:kuvio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cintosh%20HD:Users:karikoskinen:Downloads:kuvio3-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85745982783"/>
          <c:y val="0.110152615362439"/>
          <c:w val="0.82924942936104495"/>
          <c:h val="0.81341213355195496"/>
        </c:manualLayout>
      </c:layout>
      <c:barChart>
        <c:barDir val="col"/>
        <c:grouping val="stacked"/>
        <c:varyColors val="0"/>
        <c:ser>
          <c:idx val="0"/>
          <c:order val="0"/>
          <c:tx>
            <c:strRef>
              <c:f>'1_fi'!$D$7</c:f>
              <c:strCache>
                <c:ptCount val="1"/>
                <c:pt idx="0">
                  <c:v>Ensimmäinen polvi</c:v>
                </c:pt>
              </c:strCache>
            </c:strRef>
          </c:tx>
          <c:spPr>
            <a:solidFill>
              <a:schemeClr val="accent4">
                <a:lumMod val="50000"/>
              </a:schemeClr>
            </a:solidFill>
          </c:spPr>
          <c:invertIfNegative val="0"/>
          <c:cat>
            <c:strRef>
              <c:f>'1_fi'!$C$8:$C$31</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'1_fi'!$D$8:$D$31</c:f>
              <c:numCache>
                <c:formatCode>0</c:formatCode>
                <c:ptCount val="24"/>
                <c:pt idx="0">
                  <c:v>32799</c:v>
                </c:pt>
                <c:pt idx="1">
                  <c:v>44021</c:v>
                </c:pt>
                <c:pt idx="2">
                  <c:v>52121</c:v>
                </c:pt>
                <c:pt idx="3">
                  <c:v>60813</c:v>
                </c:pt>
                <c:pt idx="4">
                  <c:v>66232</c:v>
                </c:pt>
                <c:pt idx="5">
                  <c:v>71621</c:v>
                </c:pt>
                <c:pt idx="6">
                  <c:v>75864</c:v>
                </c:pt>
                <c:pt idx="7">
                  <c:v>82213</c:v>
                </c:pt>
                <c:pt idx="8">
                  <c:v>88676</c:v>
                </c:pt>
                <c:pt idx="9">
                  <c:v>94392</c:v>
                </c:pt>
                <c:pt idx="10">
                  <c:v>98958</c:v>
                </c:pt>
                <c:pt idx="11">
                  <c:v>107119</c:v>
                </c:pt>
                <c:pt idx="12">
                  <c:v>113275</c:v>
                </c:pt>
                <c:pt idx="13">
                  <c:v>119286</c:v>
                </c:pt>
                <c:pt idx="14">
                  <c:v>125828</c:v>
                </c:pt>
                <c:pt idx="15">
                  <c:v>135121</c:v>
                </c:pt>
                <c:pt idx="16">
                  <c:v>145562</c:v>
                </c:pt>
                <c:pt idx="17">
                  <c:v>159323</c:v>
                </c:pt>
                <c:pt idx="18">
                  <c:v>174516</c:v>
                </c:pt>
                <c:pt idx="19">
                  <c:v>188220</c:v>
                </c:pt>
                <c:pt idx="20">
                  <c:v>202412</c:v>
                </c:pt>
                <c:pt idx="21">
                  <c:v>219632</c:v>
                </c:pt>
                <c:pt idx="22">
                  <c:v>238152</c:v>
                </c:pt>
                <c:pt idx="23">
                  <c:v>256241</c:v>
                </c:pt>
              </c:numCache>
            </c:numRef>
          </c:val>
        </c:ser>
        <c:ser>
          <c:idx val="1"/>
          <c:order val="1"/>
          <c:tx>
            <c:strRef>
              <c:f>'1_fi'!$E$7</c:f>
              <c:strCache>
                <c:ptCount val="1"/>
                <c:pt idx="0">
                  <c:v>Toinen polvi </c:v>
                </c:pt>
              </c:strCache>
            </c:strRef>
          </c:tx>
          <c:spPr>
            <a:solidFill>
              <a:schemeClr val="accent4">
                <a:lumMod val="60000"/>
                <a:lumOff val="40000"/>
              </a:schemeClr>
            </a:solidFill>
          </c:spPr>
          <c:invertIfNegative val="0"/>
          <c:cat>
            <c:strRef>
              <c:f>'1_fi'!$C$8:$C$31</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'1_fi'!$E$8:$E$31</c:f>
              <c:numCache>
                <c:formatCode>0</c:formatCode>
                <c:ptCount val="24"/>
                <c:pt idx="0">
                  <c:v>4825</c:v>
                </c:pt>
                <c:pt idx="1">
                  <c:v>5150</c:v>
                </c:pt>
                <c:pt idx="2">
                  <c:v>5578</c:v>
                </c:pt>
                <c:pt idx="3">
                  <c:v>6318</c:v>
                </c:pt>
                <c:pt idx="4">
                  <c:v>7234</c:v>
                </c:pt>
                <c:pt idx="5">
                  <c:v>8230</c:v>
                </c:pt>
                <c:pt idx="6">
                  <c:v>9256</c:v>
                </c:pt>
                <c:pt idx="7">
                  <c:v>10408</c:v>
                </c:pt>
                <c:pt idx="8">
                  <c:v>11637</c:v>
                </c:pt>
                <c:pt idx="9">
                  <c:v>12997</c:v>
                </c:pt>
                <c:pt idx="10">
                  <c:v>14278</c:v>
                </c:pt>
                <c:pt idx="11">
                  <c:v>15675</c:v>
                </c:pt>
                <c:pt idx="12">
                  <c:v>17138</c:v>
                </c:pt>
                <c:pt idx="13">
                  <c:v>18739</c:v>
                </c:pt>
                <c:pt idx="14">
                  <c:v>20383</c:v>
                </c:pt>
                <c:pt idx="15">
                  <c:v>22222</c:v>
                </c:pt>
                <c:pt idx="16">
                  <c:v>24230</c:v>
                </c:pt>
                <c:pt idx="17">
                  <c:v>26469</c:v>
                </c:pt>
                <c:pt idx="18">
                  <c:v>28905</c:v>
                </c:pt>
                <c:pt idx="19">
                  <c:v>31611</c:v>
                </c:pt>
                <c:pt idx="20">
                  <c:v>34628</c:v>
                </c:pt>
                <c:pt idx="21">
                  <c:v>37826</c:v>
                </c:pt>
                <c:pt idx="22">
                  <c:v>41367</c:v>
                </c:pt>
                <c:pt idx="23">
                  <c:v>45283</c:v>
                </c:pt>
              </c:numCache>
            </c:numRef>
          </c:val>
        </c:ser>
        <c:dLbls>
          <c:showLegendKey val="0"/>
          <c:showVal val="0"/>
          <c:showCatName val="0"/>
          <c:showSerName val="0"/>
          <c:showPercent val="0"/>
          <c:showBubbleSize val="0"/>
        </c:dLbls>
        <c:gapWidth val="26"/>
        <c:overlap val="100"/>
        <c:axId val="45794432"/>
        <c:axId val="45795968"/>
      </c:barChart>
      <c:catAx>
        <c:axId val="45794432"/>
        <c:scaling>
          <c:orientation val="minMax"/>
        </c:scaling>
        <c:delete val="0"/>
        <c:axPos val="b"/>
        <c:numFmt formatCode="General" sourceLinked="0"/>
        <c:majorTickMark val="out"/>
        <c:minorTickMark val="none"/>
        <c:tickLblPos val="nextTo"/>
        <c:crossAx val="45795968"/>
        <c:crosses val="autoZero"/>
        <c:auto val="1"/>
        <c:lblAlgn val="ctr"/>
        <c:lblOffset val="100"/>
        <c:tickLblSkip val="5"/>
        <c:noMultiLvlLbl val="0"/>
      </c:catAx>
      <c:valAx>
        <c:axId val="45795968"/>
        <c:scaling>
          <c:orientation val="minMax"/>
          <c:max val="310000"/>
          <c:min val="0"/>
        </c:scaling>
        <c:delete val="0"/>
        <c:axPos val="l"/>
        <c:majorGridlines/>
        <c:numFmt formatCode="0" sourceLinked="1"/>
        <c:majorTickMark val="out"/>
        <c:minorTickMark val="none"/>
        <c:tickLblPos val="nextTo"/>
        <c:crossAx val="45794432"/>
        <c:crosses val="autoZero"/>
        <c:crossBetween val="between"/>
        <c:majorUnit val="50000"/>
        <c:dispUnits>
          <c:builtInUnit val="thousands"/>
        </c:dispUnits>
      </c:valAx>
    </c:plotArea>
    <c:legend>
      <c:legendPos val="r"/>
      <c:layout>
        <c:manualLayout>
          <c:xMode val="edge"/>
          <c:yMode val="edge"/>
          <c:x val="0.13990538351748799"/>
          <c:y val="0.18855144689192299"/>
          <c:w val="0.26820169882023398"/>
          <c:h val="0.175639390012957"/>
        </c:manualLayout>
      </c:layout>
      <c:overlay val="1"/>
      <c:spPr>
        <a:noFill/>
        <a:ln>
          <a:noFill/>
        </a:ln>
      </c:sp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170987945783801"/>
          <c:y val="9.2600473964165306E-2"/>
          <c:w val="0.67486113531583203"/>
          <c:h val="0.83914269252928797"/>
        </c:manualLayout>
      </c:layout>
      <c:barChart>
        <c:barDir val="bar"/>
        <c:grouping val="stacked"/>
        <c:varyColors val="0"/>
        <c:ser>
          <c:idx val="0"/>
          <c:order val="0"/>
          <c:tx>
            <c:strRef>
              <c:f>lk2_fi!$D$9</c:f>
              <c:strCache>
                <c:ptCount val="1"/>
                <c:pt idx="0">
                  <c:v>Ensimmäinen polvi</c:v>
                </c:pt>
              </c:strCache>
            </c:strRef>
          </c:tx>
          <c:spPr>
            <a:solidFill>
              <a:schemeClr val="accent4">
                <a:lumMod val="50000"/>
              </a:schemeClr>
            </a:solidFill>
          </c:spPr>
          <c:invertIfNegative val="0"/>
          <c:cat>
            <c:strRef>
              <c:f>lk2_fi!$C$10:$C$34</c:f>
              <c:strCache>
                <c:ptCount val="25"/>
                <c:pt idx="0">
                  <c:v>Venäjä (ml. ent. NL)</c:v>
                </c:pt>
                <c:pt idx="1">
                  <c:v>Viro</c:v>
                </c:pt>
                <c:pt idx="2">
                  <c:v>Somalia</c:v>
                </c:pt>
                <c:pt idx="3">
                  <c:v>Irak</c:v>
                </c:pt>
                <c:pt idx="4">
                  <c:v>Entinen Jugoslavia</c:v>
                </c:pt>
                <c:pt idx="5">
                  <c:v>Kiina</c:v>
                </c:pt>
                <c:pt idx="6">
                  <c:v>Vietnam</c:v>
                </c:pt>
                <c:pt idx="7">
                  <c:v>Turkki</c:v>
                </c:pt>
                <c:pt idx="8">
                  <c:v>Thaimaa</c:v>
                </c:pt>
                <c:pt idx="9">
                  <c:v>Ruotsi</c:v>
                </c:pt>
                <c:pt idx="10">
                  <c:v>Iran</c:v>
                </c:pt>
                <c:pt idx="11">
                  <c:v>Intia</c:v>
                </c:pt>
                <c:pt idx="12">
                  <c:v>Afganistan</c:v>
                </c:pt>
                <c:pt idx="13">
                  <c:v>Saksa</c:v>
                </c:pt>
                <c:pt idx="14">
                  <c:v>Puola</c:v>
                </c:pt>
                <c:pt idx="15">
                  <c:v>Britannia</c:v>
                </c:pt>
                <c:pt idx="16">
                  <c:v>Yhdysvallat</c:v>
                </c:pt>
                <c:pt idx="17">
                  <c:v>Filippiinit</c:v>
                </c:pt>
                <c:pt idx="18">
                  <c:v>Romania</c:v>
                </c:pt>
                <c:pt idx="19">
                  <c:v>Marokko</c:v>
                </c:pt>
                <c:pt idx="20">
                  <c:v>Bangladesh</c:v>
                </c:pt>
                <c:pt idx="21">
                  <c:v>Pakistan</c:v>
                </c:pt>
                <c:pt idx="22">
                  <c:v>Unkari</c:v>
                </c:pt>
                <c:pt idx="23">
                  <c:v>Nigeria</c:v>
                </c:pt>
                <c:pt idx="24">
                  <c:v>Kongon dem. tasavalta</c:v>
                </c:pt>
              </c:strCache>
            </c:strRef>
          </c:cat>
          <c:val>
            <c:numRef>
              <c:f>lk2_fi!$D$10:$D$34</c:f>
              <c:numCache>
                <c:formatCode>General</c:formatCode>
                <c:ptCount val="25"/>
                <c:pt idx="0">
                  <c:v>65142</c:v>
                </c:pt>
                <c:pt idx="1">
                  <c:v>37213</c:v>
                </c:pt>
                <c:pt idx="2">
                  <c:v>10071</c:v>
                </c:pt>
                <c:pt idx="3">
                  <c:v>9173</c:v>
                </c:pt>
                <c:pt idx="4">
                  <c:v>7453</c:v>
                </c:pt>
                <c:pt idx="5">
                  <c:v>7895</c:v>
                </c:pt>
                <c:pt idx="6">
                  <c:v>5678</c:v>
                </c:pt>
                <c:pt idx="7">
                  <c:v>5978</c:v>
                </c:pt>
                <c:pt idx="8">
                  <c:v>7060</c:v>
                </c:pt>
                <c:pt idx="9">
                  <c:v>4904</c:v>
                </c:pt>
                <c:pt idx="10">
                  <c:v>5315</c:v>
                </c:pt>
                <c:pt idx="11">
                  <c:v>4701</c:v>
                </c:pt>
                <c:pt idx="12">
                  <c:v>4435</c:v>
                </c:pt>
                <c:pt idx="13">
                  <c:v>4279</c:v>
                </c:pt>
                <c:pt idx="14">
                  <c:v>3715</c:v>
                </c:pt>
                <c:pt idx="15">
                  <c:v>3674</c:v>
                </c:pt>
                <c:pt idx="16">
                  <c:v>2781</c:v>
                </c:pt>
                <c:pt idx="17">
                  <c:v>2471</c:v>
                </c:pt>
                <c:pt idx="18">
                  <c:v>2301</c:v>
                </c:pt>
                <c:pt idx="19">
                  <c:v>1920</c:v>
                </c:pt>
                <c:pt idx="20">
                  <c:v>1799</c:v>
                </c:pt>
                <c:pt idx="21">
                  <c:v>1850</c:v>
                </c:pt>
                <c:pt idx="22">
                  <c:v>1986</c:v>
                </c:pt>
                <c:pt idx="23">
                  <c:v>1957</c:v>
                </c:pt>
                <c:pt idx="24">
                  <c:v>1661</c:v>
                </c:pt>
              </c:numCache>
            </c:numRef>
          </c:val>
        </c:ser>
        <c:ser>
          <c:idx val="1"/>
          <c:order val="1"/>
          <c:tx>
            <c:strRef>
              <c:f>lk2_fi!$E$9</c:f>
              <c:strCache>
                <c:ptCount val="1"/>
                <c:pt idx="0">
                  <c:v>Toinen polvi</c:v>
                </c:pt>
              </c:strCache>
            </c:strRef>
          </c:tx>
          <c:spPr>
            <a:solidFill>
              <a:schemeClr val="accent4">
                <a:lumMod val="60000"/>
                <a:lumOff val="40000"/>
              </a:schemeClr>
            </a:solidFill>
          </c:spPr>
          <c:invertIfNegative val="0"/>
          <c:cat>
            <c:strRef>
              <c:f>lk2_fi!$C$10:$C$34</c:f>
              <c:strCache>
                <c:ptCount val="25"/>
                <c:pt idx="0">
                  <c:v>Venäjä (ml. ent. NL)</c:v>
                </c:pt>
                <c:pt idx="1">
                  <c:v>Viro</c:v>
                </c:pt>
                <c:pt idx="2">
                  <c:v>Somalia</c:v>
                </c:pt>
                <c:pt idx="3">
                  <c:v>Irak</c:v>
                </c:pt>
                <c:pt idx="4">
                  <c:v>Entinen Jugoslavia</c:v>
                </c:pt>
                <c:pt idx="5">
                  <c:v>Kiina</c:v>
                </c:pt>
                <c:pt idx="6">
                  <c:v>Vietnam</c:v>
                </c:pt>
                <c:pt idx="7">
                  <c:v>Turkki</c:v>
                </c:pt>
                <c:pt idx="8">
                  <c:v>Thaimaa</c:v>
                </c:pt>
                <c:pt idx="9">
                  <c:v>Ruotsi</c:v>
                </c:pt>
                <c:pt idx="10">
                  <c:v>Iran</c:v>
                </c:pt>
                <c:pt idx="11">
                  <c:v>Intia</c:v>
                </c:pt>
                <c:pt idx="12">
                  <c:v>Afganistan</c:v>
                </c:pt>
                <c:pt idx="13">
                  <c:v>Saksa</c:v>
                </c:pt>
                <c:pt idx="14">
                  <c:v>Puola</c:v>
                </c:pt>
                <c:pt idx="15">
                  <c:v>Britannia</c:v>
                </c:pt>
                <c:pt idx="16">
                  <c:v>Yhdysvallat</c:v>
                </c:pt>
                <c:pt idx="17">
                  <c:v>Filippiinit</c:v>
                </c:pt>
                <c:pt idx="18">
                  <c:v>Romania</c:v>
                </c:pt>
                <c:pt idx="19">
                  <c:v>Marokko</c:v>
                </c:pt>
                <c:pt idx="20">
                  <c:v>Bangladesh</c:v>
                </c:pt>
                <c:pt idx="21">
                  <c:v>Pakistan</c:v>
                </c:pt>
                <c:pt idx="22">
                  <c:v>Unkari</c:v>
                </c:pt>
                <c:pt idx="23">
                  <c:v>Nigeria</c:v>
                </c:pt>
                <c:pt idx="24">
                  <c:v>Kongon dem. tasavalta</c:v>
                </c:pt>
              </c:strCache>
            </c:strRef>
          </c:cat>
          <c:val>
            <c:numRef>
              <c:f>lk2_fi!$E$10:$E$34</c:f>
              <c:numCache>
                <c:formatCode>General</c:formatCode>
                <c:ptCount val="25"/>
                <c:pt idx="0">
                  <c:v>9060</c:v>
                </c:pt>
                <c:pt idx="1">
                  <c:v>3777</c:v>
                </c:pt>
                <c:pt idx="2">
                  <c:v>5652</c:v>
                </c:pt>
                <c:pt idx="3">
                  <c:v>2769</c:v>
                </c:pt>
                <c:pt idx="4">
                  <c:v>2979</c:v>
                </c:pt>
                <c:pt idx="5">
                  <c:v>1025</c:v>
                </c:pt>
                <c:pt idx="6">
                  <c:v>2278</c:v>
                </c:pt>
                <c:pt idx="7">
                  <c:v>1401</c:v>
                </c:pt>
                <c:pt idx="8">
                  <c:v>186</c:v>
                </c:pt>
                <c:pt idx="9">
                  <c:v>1666</c:v>
                </c:pt>
                <c:pt idx="10">
                  <c:v>934</c:v>
                </c:pt>
                <c:pt idx="11">
                  <c:v>761</c:v>
                </c:pt>
                <c:pt idx="12">
                  <c:v>752</c:v>
                </c:pt>
                <c:pt idx="13">
                  <c:v>261</c:v>
                </c:pt>
                <c:pt idx="14">
                  <c:v>294</c:v>
                </c:pt>
                <c:pt idx="15">
                  <c:v>129</c:v>
                </c:pt>
                <c:pt idx="16">
                  <c:v>241</c:v>
                </c:pt>
                <c:pt idx="17">
                  <c:v>166</c:v>
                </c:pt>
                <c:pt idx="18">
                  <c:v>318</c:v>
                </c:pt>
                <c:pt idx="19">
                  <c:v>652</c:v>
                </c:pt>
                <c:pt idx="20">
                  <c:v>437</c:v>
                </c:pt>
                <c:pt idx="21">
                  <c:v>386</c:v>
                </c:pt>
                <c:pt idx="22">
                  <c:v>214</c:v>
                </c:pt>
                <c:pt idx="23">
                  <c:v>217</c:v>
                </c:pt>
                <c:pt idx="24">
                  <c:v>507</c:v>
                </c:pt>
              </c:numCache>
            </c:numRef>
          </c:val>
        </c:ser>
        <c:dLbls>
          <c:showLegendKey val="0"/>
          <c:showVal val="0"/>
          <c:showCatName val="0"/>
          <c:showSerName val="0"/>
          <c:showPercent val="0"/>
          <c:showBubbleSize val="0"/>
        </c:dLbls>
        <c:gapWidth val="50"/>
        <c:overlap val="100"/>
        <c:axId val="72578944"/>
        <c:axId val="72580480"/>
      </c:barChart>
      <c:catAx>
        <c:axId val="72578944"/>
        <c:scaling>
          <c:orientation val="maxMin"/>
        </c:scaling>
        <c:delete val="0"/>
        <c:axPos val="l"/>
        <c:numFmt formatCode="General" sourceLinked="0"/>
        <c:majorTickMark val="out"/>
        <c:minorTickMark val="none"/>
        <c:tickLblPos val="nextTo"/>
        <c:txPr>
          <a:bodyPr/>
          <a:lstStyle/>
          <a:p>
            <a:pPr>
              <a:defRPr sz="900"/>
            </a:pPr>
            <a:endParaRPr lang="fi-FI"/>
          </a:p>
        </c:txPr>
        <c:crossAx val="72580480"/>
        <c:crosses val="autoZero"/>
        <c:auto val="1"/>
        <c:lblAlgn val="ctr"/>
        <c:lblOffset val="100"/>
        <c:noMultiLvlLbl val="0"/>
      </c:catAx>
      <c:valAx>
        <c:axId val="72580480"/>
        <c:scaling>
          <c:orientation val="minMax"/>
          <c:max val="75000"/>
          <c:min val="0"/>
        </c:scaling>
        <c:delete val="0"/>
        <c:axPos val="b"/>
        <c:majorGridlines/>
        <c:numFmt formatCode="General" sourceLinked="1"/>
        <c:majorTickMark val="out"/>
        <c:minorTickMark val="none"/>
        <c:tickLblPos val="nextTo"/>
        <c:crossAx val="72578944"/>
        <c:crosses val="max"/>
        <c:crossBetween val="between"/>
        <c:majorUnit val="10000"/>
        <c:minorUnit val="2000"/>
        <c:dispUnits>
          <c:builtInUnit val="thousands"/>
        </c:dispUnits>
      </c:valAx>
    </c:plotArea>
    <c:legend>
      <c:legendPos val="r"/>
      <c:layout>
        <c:manualLayout>
          <c:xMode val="edge"/>
          <c:yMode val="edge"/>
          <c:x val="0.62181762490956205"/>
          <c:y val="0.42824966391396202"/>
          <c:w val="0.26818908199855301"/>
          <c:h val="0.113471177698798"/>
        </c:manualLayout>
      </c:layout>
      <c:overlay val="0"/>
      <c:spPr>
        <a:noFill/>
        <a:ln>
          <a:noFill/>
        </a:ln>
      </c:sp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62545771391601"/>
          <c:y val="7.1428586307667005E-2"/>
          <c:w val="0.78437192295973202"/>
          <c:h val="0.798805107445967"/>
        </c:manualLayout>
      </c:layout>
      <c:barChart>
        <c:barDir val="bar"/>
        <c:grouping val="clustered"/>
        <c:varyColors val="0"/>
        <c:ser>
          <c:idx val="0"/>
          <c:order val="0"/>
          <c:tx>
            <c:strRef>
              <c:f>'2_fi'!$D$7</c:f>
              <c:strCache>
                <c:ptCount val="1"/>
                <c:pt idx="0">
                  <c:v>Toinen polvi</c:v>
                </c:pt>
              </c:strCache>
            </c:strRef>
          </c:tx>
          <c:spPr>
            <a:solidFill>
              <a:schemeClr val="accent4">
                <a:lumMod val="60000"/>
                <a:lumOff val="40000"/>
              </a:schemeClr>
            </a:solidFill>
          </c:spPr>
          <c:invertIfNegative val="0"/>
          <c:cat>
            <c:strRef>
              <c:f>'2_fi'!$C$8:$C$23</c:f>
              <c:strCache>
                <c:ptCount val="1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75 -</c:v>
                </c:pt>
              </c:strCache>
            </c:strRef>
          </c:cat>
          <c:val>
            <c:numRef>
              <c:f>'2_fi'!$D$8:$D$23</c:f>
              <c:numCache>
                <c:formatCode>0</c:formatCode>
                <c:ptCount val="16"/>
                <c:pt idx="0">
                  <c:v>17440</c:v>
                </c:pt>
                <c:pt idx="1">
                  <c:v>10601</c:v>
                </c:pt>
                <c:pt idx="2">
                  <c:v>7162</c:v>
                </c:pt>
                <c:pt idx="3">
                  <c:v>5086</c:v>
                </c:pt>
                <c:pt idx="4">
                  <c:v>1559</c:v>
                </c:pt>
                <c:pt idx="5">
                  <c:v>250</c:v>
                </c:pt>
                <c:pt idx="6">
                  <c:v>110</c:v>
                </c:pt>
                <c:pt idx="7">
                  <c:v>73</c:v>
                </c:pt>
                <c:pt idx="8">
                  <c:v>159</c:v>
                </c:pt>
                <c:pt idx="9">
                  <c:v>98</c:v>
                </c:pt>
                <c:pt idx="10">
                  <c:v>165</c:v>
                </c:pt>
                <c:pt idx="11">
                  <c:v>358</c:v>
                </c:pt>
                <c:pt idx="12">
                  <c:v>584</c:v>
                </c:pt>
                <c:pt idx="13">
                  <c:v>795</c:v>
                </c:pt>
                <c:pt idx="14">
                  <c:v>344</c:v>
                </c:pt>
                <c:pt idx="15">
                  <c:v>499</c:v>
                </c:pt>
              </c:numCache>
            </c:numRef>
          </c:val>
        </c:ser>
        <c:ser>
          <c:idx val="1"/>
          <c:order val="1"/>
          <c:tx>
            <c:strRef>
              <c:f>'2_fi'!$E$7</c:f>
              <c:strCache>
                <c:ptCount val="1"/>
                <c:pt idx="0">
                  <c:v>Ensimmäinen polvi </c:v>
                </c:pt>
              </c:strCache>
            </c:strRef>
          </c:tx>
          <c:spPr>
            <a:solidFill>
              <a:schemeClr val="accent4">
                <a:lumMod val="50000"/>
              </a:schemeClr>
            </a:solidFill>
          </c:spPr>
          <c:invertIfNegative val="0"/>
          <c:cat>
            <c:strRef>
              <c:f>'2_fi'!$C$8:$C$23</c:f>
              <c:strCache>
                <c:ptCount val="1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75 -</c:v>
                </c:pt>
              </c:strCache>
            </c:strRef>
          </c:cat>
          <c:val>
            <c:numRef>
              <c:f>'2_fi'!$E$8:$E$23</c:f>
              <c:numCache>
                <c:formatCode>0</c:formatCode>
                <c:ptCount val="16"/>
                <c:pt idx="0">
                  <c:v>3503</c:v>
                </c:pt>
                <c:pt idx="1">
                  <c:v>7653</c:v>
                </c:pt>
                <c:pt idx="2">
                  <c:v>8775</c:v>
                </c:pt>
                <c:pt idx="3">
                  <c:v>10687</c:v>
                </c:pt>
                <c:pt idx="4">
                  <c:v>20501</c:v>
                </c:pt>
                <c:pt idx="5">
                  <c:v>34723</c:v>
                </c:pt>
                <c:pt idx="6">
                  <c:v>36111</c:v>
                </c:pt>
                <c:pt idx="7">
                  <c:v>30625</c:v>
                </c:pt>
                <c:pt idx="8">
                  <c:v>26342</c:v>
                </c:pt>
                <c:pt idx="9">
                  <c:v>22291</c:v>
                </c:pt>
                <c:pt idx="10">
                  <c:v>18266</c:v>
                </c:pt>
                <c:pt idx="11">
                  <c:v>13099</c:v>
                </c:pt>
                <c:pt idx="12">
                  <c:v>8817</c:v>
                </c:pt>
                <c:pt idx="13">
                  <c:v>5261</c:v>
                </c:pt>
                <c:pt idx="14">
                  <c:v>3238</c:v>
                </c:pt>
                <c:pt idx="15">
                  <c:v>6349</c:v>
                </c:pt>
              </c:numCache>
            </c:numRef>
          </c:val>
        </c:ser>
        <c:dLbls>
          <c:showLegendKey val="0"/>
          <c:showVal val="0"/>
          <c:showCatName val="0"/>
          <c:showSerName val="0"/>
          <c:showPercent val="0"/>
          <c:showBubbleSize val="0"/>
        </c:dLbls>
        <c:gapWidth val="10"/>
        <c:overlap val="-30"/>
        <c:axId val="88309120"/>
        <c:axId val="88315008"/>
      </c:barChart>
      <c:catAx>
        <c:axId val="88309120"/>
        <c:scaling>
          <c:orientation val="minMax"/>
        </c:scaling>
        <c:delete val="0"/>
        <c:axPos val="l"/>
        <c:numFmt formatCode="General" sourceLinked="0"/>
        <c:majorTickMark val="out"/>
        <c:minorTickMark val="none"/>
        <c:tickLblPos val="nextTo"/>
        <c:crossAx val="88315008"/>
        <c:crosses val="autoZero"/>
        <c:auto val="1"/>
        <c:lblAlgn val="ctr"/>
        <c:lblOffset val="100"/>
        <c:noMultiLvlLbl val="0"/>
      </c:catAx>
      <c:valAx>
        <c:axId val="88315008"/>
        <c:scaling>
          <c:orientation val="minMax"/>
        </c:scaling>
        <c:delete val="0"/>
        <c:axPos val="b"/>
        <c:majorGridlines/>
        <c:numFmt formatCode="0" sourceLinked="1"/>
        <c:majorTickMark val="out"/>
        <c:minorTickMark val="none"/>
        <c:tickLblPos val="nextTo"/>
        <c:crossAx val="88309120"/>
        <c:crosses val="autoZero"/>
        <c:crossBetween val="between"/>
        <c:dispUnits>
          <c:builtInUnit val="thousands"/>
        </c:dispUnits>
      </c:valAx>
    </c:plotArea>
    <c:legend>
      <c:legendPos val="tr"/>
      <c:layout>
        <c:manualLayout>
          <c:xMode val="edge"/>
          <c:yMode val="edge"/>
          <c:x val="0.64223359045496098"/>
          <c:y val="9.4395309469819194E-2"/>
          <c:w val="0.279015560936757"/>
          <c:h val="0.134224060026498"/>
        </c:manualLayout>
      </c:layout>
      <c:overlay val="1"/>
      <c:spPr>
        <a:noFill/>
        <a:ln>
          <a:noFill/>
        </a:ln>
      </c:sp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21555872353801"/>
          <c:y val="3.5271890580009797E-2"/>
          <c:w val="0.71402148569908497"/>
          <c:h val="0.90789683255234899"/>
        </c:manualLayout>
      </c:layout>
      <c:barChart>
        <c:barDir val="bar"/>
        <c:grouping val="clustered"/>
        <c:varyColors val="0"/>
        <c:ser>
          <c:idx val="0"/>
          <c:order val="0"/>
          <c:invertIfNegative val="0"/>
          <c:dPt>
            <c:idx val="13"/>
            <c:invertIfNegative val="0"/>
            <c:bubble3D val="0"/>
            <c:spPr>
              <a:solidFill>
                <a:schemeClr val="bg1">
                  <a:lumMod val="65000"/>
                </a:schemeClr>
              </a:solidFill>
            </c:spPr>
          </c:dPt>
          <c:dPt>
            <c:idx val="21"/>
            <c:invertIfNegative val="0"/>
            <c:bubble3D val="0"/>
            <c:spPr>
              <a:solidFill>
                <a:schemeClr val="bg1">
                  <a:lumMod val="65000"/>
                </a:schemeClr>
              </a:solidFill>
            </c:spPr>
          </c:dPt>
          <c:dLbls>
            <c:spPr>
              <a:noFill/>
              <a:ln>
                <a:noFill/>
              </a:ln>
              <a:effectLst/>
            </c:spPr>
            <c:txPr>
              <a:bodyPr/>
              <a:lstStyle/>
              <a:p>
                <a:pPr>
                  <a:defRPr sz="1000" baseline="0"/>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'[kuvio3-2.xlsx]3_fi'!$C$6:$C$33</c:f>
              <c:strCache>
                <c:ptCount val="28"/>
                <c:pt idx="0">
                  <c:v>Luxemburg</c:v>
                </c:pt>
                <c:pt idx="1">
                  <c:v>Kypros</c:v>
                </c:pt>
                <c:pt idx="2">
                  <c:v>Latvia</c:v>
                </c:pt>
                <c:pt idx="3">
                  <c:v>Viro</c:v>
                </c:pt>
                <c:pt idx="4">
                  <c:v>Itävalta</c:v>
                </c:pt>
                <c:pt idx="5">
                  <c:v>Irlanti</c:v>
                </c:pt>
                <c:pt idx="6">
                  <c:v>Belgia</c:v>
                </c:pt>
                <c:pt idx="7">
                  <c:v>Espanja</c:v>
                </c:pt>
                <c:pt idx="8">
                  <c:v>Saksa</c:v>
                </c:pt>
                <c:pt idx="9">
                  <c:v>Kreikka</c:v>
                </c:pt>
                <c:pt idx="10">
                  <c:v>Iso-Britannia</c:v>
                </c:pt>
                <c:pt idx="11">
                  <c:v>Italia</c:v>
                </c:pt>
                <c:pt idx="12">
                  <c:v>Ruotsi</c:v>
                </c:pt>
                <c:pt idx="13">
                  <c:v>EU-27</c:v>
                </c:pt>
                <c:pt idx="14">
                  <c:v>Tanska</c:v>
                </c:pt>
                <c:pt idx="15">
                  <c:v>Ranska</c:v>
                </c:pt>
                <c:pt idx="16">
                  <c:v>Malta</c:v>
                </c:pt>
                <c:pt idx="17">
                  <c:v>Alankomaat</c:v>
                </c:pt>
                <c:pt idx="18">
                  <c:v>Slovenia</c:v>
                </c:pt>
                <c:pt idx="19">
                  <c:v>Tšekki</c:v>
                </c:pt>
                <c:pt idx="20">
                  <c:v>Portugali</c:v>
                </c:pt>
                <c:pt idx="21">
                  <c:v>Suomi</c:v>
                </c:pt>
                <c:pt idx="22">
                  <c:v>Unkari</c:v>
                </c:pt>
                <c:pt idx="23">
                  <c:v>Slovakia</c:v>
                </c:pt>
                <c:pt idx="24">
                  <c:v>Liettua</c:v>
                </c:pt>
                <c:pt idx="25">
                  <c:v>Bulgaria</c:v>
                </c:pt>
                <c:pt idx="26">
                  <c:v>Romania</c:v>
                </c:pt>
                <c:pt idx="27">
                  <c:v>Puola</c:v>
                </c:pt>
              </c:strCache>
            </c:strRef>
          </c:cat>
          <c:val>
            <c:numRef>
              <c:f>'[kuvio3-2.xlsx]3_fi'!$D$6:$D$33</c:f>
              <c:numCache>
                <c:formatCode>0.0</c:formatCode>
                <c:ptCount val="28"/>
                <c:pt idx="0">
                  <c:v>44.474237438994173</c:v>
                </c:pt>
                <c:pt idx="1">
                  <c:v>20.533377681382369</c:v>
                </c:pt>
                <c:pt idx="2">
                  <c:v>15.58504317319926</c:v>
                </c:pt>
                <c:pt idx="3">
                  <c:v>15.0271858103553</c:v>
                </c:pt>
                <c:pt idx="4">
                  <c:v>11.85882535025711</c:v>
                </c:pt>
                <c:pt idx="5">
                  <c:v>11.841117365016171</c:v>
                </c:pt>
                <c:pt idx="6">
                  <c:v>11.2636653280942</c:v>
                </c:pt>
                <c:pt idx="7">
                  <c:v>10.855786554881909</c:v>
                </c:pt>
                <c:pt idx="8">
                  <c:v>9.3835147077359107</c:v>
                </c:pt>
                <c:pt idx="9">
                  <c:v>7.7955288258322613</c:v>
                </c:pt>
                <c:pt idx="10">
                  <c:v>7.7517732426671513</c:v>
                </c:pt>
                <c:pt idx="11">
                  <c:v>7.3514355570767869</c:v>
                </c:pt>
                <c:pt idx="12">
                  <c:v>6.9824138884769846</c:v>
                </c:pt>
                <c:pt idx="13">
                  <c:v>6.8013218603344399</c:v>
                </c:pt>
                <c:pt idx="14">
                  <c:v>6.6880221210474797</c:v>
                </c:pt>
                <c:pt idx="15">
                  <c:v>6.2353227190626903</c:v>
                </c:pt>
                <c:pt idx="16">
                  <c:v>5.3317321840498977</c:v>
                </c:pt>
                <c:pt idx="17">
                  <c:v>4.7453108913664366</c:v>
                </c:pt>
                <c:pt idx="18">
                  <c:v>4.4387054532667003</c:v>
                </c:pt>
                <c:pt idx="19">
                  <c:v>4.0158423373628596</c:v>
                </c:pt>
                <c:pt idx="20">
                  <c:v>3.9766425813191528</c:v>
                </c:pt>
                <c:pt idx="21">
                  <c:v>3.60277768666406</c:v>
                </c:pt>
                <c:pt idx="22">
                  <c:v>1.426580701312107</c:v>
                </c:pt>
                <c:pt idx="23">
                  <c:v>1.347758460984587</c:v>
                </c:pt>
                <c:pt idx="24">
                  <c:v>0.80921159996702396</c:v>
                </c:pt>
                <c:pt idx="25">
                  <c:v>0.62182272842585196</c:v>
                </c:pt>
                <c:pt idx="26">
                  <c:v>0.35395973061837799</c:v>
                </c:pt>
                <c:pt idx="27">
                  <c:v>0.17550534668729001</c:v>
                </c:pt>
              </c:numCache>
            </c:numRef>
          </c:val>
        </c:ser>
        <c:dLbls>
          <c:showLegendKey val="0"/>
          <c:showVal val="0"/>
          <c:showCatName val="0"/>
          <c:showSerName val="0"/>
          <c:showPercent val="0"/>
          <c:showBubbleSize val="0"/>
        </c:dLbls>
        <c:gapWidth val="78"/>
        <c:overlap val="19"/>
        <c:axId val="88029440"/>
        <c:axId val="88035328"/>
      </c:barChart>
      <c:catAx>
        <c:axId val="88029440"/>
        <c:scaling>
          <c:orientation val="maxMin"/>
        </c:scaling>
        <c:delete val="0"/>
        <c:axPos val="l"/>
        <c:numFmt formatCode="General" sourceLinked="1"/>
        <c:majorTickMark val="out"/>
        <c:minorTickMark val="none"/>
        <c:tickLblPos val="low"/>
        <c:txPr>
          <a:bodyPr rot="0" vert="horz"/>
          <a:lstStyle/>
          <a:p>
            <a:pPr>
              <a:defRPr/>
            </a:pPr>
            <a:endParaRPr lang="fi-FI"/>
          </a:p>
        </c:txPr>
        <c:crossAx val="88035328"/>
        <c:crosses val="autoZero"/>
        <c:auto val="1"/>
        <c:lblAlgn val="ctr"/>
        <c:lblOffset val="100"/>
        <c:noMultiLvlLbl val="0"/>
      </c:catAx>
      <c:valAx>
        <c:axId val="88035328"/>
        <c:scaling>
          <c:orientation val="minMax"/>
          <c:max val="45"/>
          <c:min val="0"/>
        </c:scaling>
        <c:delete val="0"/>
        <c:axPos val="t"/>
        <c:majorGridlines/>
        <c:numFmt formatCode="0" sourceLinked="0"/>
        <c:majorTickMark val="out"/>
        <c:minorTickMark val="none"/>
        <c:tickLblPos val="high"/>
        <c:txPr>
          <a:bodyPr rot="0" vert="horz"/>
          <a:lstStyle/>
          <a:p>
            <a:pPr>
              <a:defRPr sz="1000">
                <a:latin typeface="Arial" panose="020B0604020202020204" pitchFamily="34" charset="0"/>
                <a:cs typeface="Arial" panose="020B0604020202020204" pitchFamily="34" charset="0"/>
              </a:defRPr>
            </a:pPr>
            <a:endParaRPr lang="fi-FI"/>
          </a:p>
        </c:txPr>
        <c:crossAx val="88029440"/>
        <c:crosses val="autoZero"/>
        <c:crossBetween val="between"/>
        <c:majorUnit val="5"/>
      </c:valAx>
    </c:plotArea>
    <c:plotVisOnly val="1"/>
    <c:dispBlanksAs val="gap"/>
    <c:showDLblsOverMax val="0"/>
  </c:chart>
  <c:spPr>
    <a:ln w="3175">
      <a:noFill/>
    </a:ln>
  </c:spPr>
  <c:txPr>
    <a:bodyPr/>
    <a:lstStyle/>
    <a:p>
      <a:pPr>
        <a:defRPr sz="900" b="0" i="0" u="none" strike="noStrike" baseline="0">
          <a:solidFill>
            <a:srgbClr val="000000"/>
          </a:solidFill>
          <a:latin typeface="Arial" panose="020B0604020202020204" pitchFamily="34" charset="0"/>
          <a:ea typeface="Calibri"/>
          <a:cs typeface="Arial" panose="020B0604020202020204" pitchFamily="34" charset="0"/>
        </a:defRPr>
      </a:pPr>
      <a:endParaRPr lang="fi-F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0.05744</cdr:x>
      <cdr:y>0.0389</cdr:y>
    </cdr:from>
    <cdr:to>
      <cdr:x>0.19316</cdr:x>
      <cdr:y>0.11709</cdr:y>
    </cdr:to>
    <cdr:sp macro="" textlink="">
      <cdr:nvSpPr>
        <cdr:cNvPr id="2" name="Tekstikehys 1"/>
        <cdr:cNvSpPr txBox="1"/>
      </cdr:nvSpPr>
      <cdr:spPr>
        <a:xfrm xmlns:a="http://schemas.openxmlformats.org/drawingml/2006/main">
          <a:off x="271917" y="117086"/>
          <a:ext cx="642483" cy="2353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000">
              <a:latin typeface="Arial" panose="020B0604020202020204" pitchFamily="34" charset="0"/>
              <a:cs typeface="Arial" panose="020B0604020202020204" pitchFamily="34" charset="0"/>
            </a:rPr>
            <a:t>Tuhansia</a:t>
          </a:r>
        </a:p>
      </cdr:txBody>
    </cdr:sp>
  </cdr:relSizeAnchor>
</c:userShapes>
</file>

<file path=ppt/drawings/drawing2.xml><?xml version="1.0" encoding="utf-8"?>
<c:userShapes xmlns:c="http://schemas.openxmlformats.org/drawingml/2006/chart">
  <cdr:relSizeAnchor xmlns:cdr="http://schemas.openxmlformats.org/drawingml/2006/chartDrawing">
    <cdr:from>
      <cdr:x>0.52315</cdr:x>
      <cdr:y>0.95163</cdr:y>
    </cdr:from>
    <cdr:to>
      <cdr:x>0.66398</cdr:x>
      <cdr:y>1</cdr:y>
    </cdr:to>
    <cdr:sp macro="" textlink="">
      <cdr:nvSpPr>
        <cdr:cNvPr id="2" name="Tekstikehys 1"/>
        <cdr:cNvSpPr txBox="1"/>
      </cdr:nvSpPr>
      <cdr:spPr>
        <a:xfrm xmlns:a="http://schemas.openxmlformats.org/drawingml/2006/main">
          <a:off x="2476537" y="4559332"/>
          <a:ext cx="666713" cy="2317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000">
              <a:latin typeface="Arial" panose="020B0604020202020204" pitchFamily="34" charset="0"/>
              <a:cs typeface="Arial" panose="020B0604020202020204" pitchFamily="34" charset="0"/>
            </a:rPr>
            <a:t>Tuhansia </a:t>
          </a:r>
        </a:p>
      </cdr:txBody>
    </cdr:sp>
  </cdr:relSizeAnchor>
  <cdr:relSizeAnchor xmlns:cdr="http://schemas.openxmlformats.org/drawingml/2006/chartDrawing">
    <cdr:from>
      <cdr:x>0.25582</cdr:x>
      <cdr:y>0</cdr:y>
    </cdr:from>
    <cdr:to>
      <cdr:x>0.42656</cdr:x>
      <cdr:y>0.04986</cdr:y>
    </cdr:to>
    <cdr:sp macro="" textlink="">
      <cdr:nvSpPr>
        <cdr:cNvPr id="3" name="Tekstikehys 2"/>
        <cdr:cNvSpPr txBox="1"/>
      </cdr:nvSpPr>
      <cdr:spPr>
        <a:xfrm xmlns:a="http://schemas.openxmlformats.org/drawingml/2006/main">
          <a:off x="1211033" y="0"/>
          <a:ext cx="808267" cy="1947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900">
              <a:latin typeface="Arial" panose="020B0604020202020204" pitchFamily="34" charset="0"/>
              <a:cs typeface="Arial" panose="020B0604020202020204" pitchFamily="34" charset="0"/>
            </a:rPr>
            <a:t>Taustamaa</a:t>
          </a:r>
        </a:p>
      </cdr:txBody>
    </cdr:sp>
  </cdr:relSizeAnchor>
</c:userShapes>
</file>

<file path=ppt/drawings/drawing3.xml><?xml version="1.0" encoding="utf-8"?>
<c:userShapes xmlns:c="http://schemas.openxmlformats.org/drawingml/2006/chart">
  <cdr:relSizeAnchor xmlns:cdr="http://schemas.openxmlformats.org/drawingml/2006/chartDrawing">
    <cdr:from>
      <cdr:x>0.42988</cdr:x>
      <cdr:y>0.9246</cdr:y>
    </cdr:from>
    <cdr:to>
      <cdr:x>0.54379</cdr:x>
      <cdr:y>1</cdr:y>
    </cdr:to>
    <cdr:sp macro="" textlink="">
      <cdr:nvSpPr>
        <cdr:cNvPr id="2" name="Tekstikehys 1"/>
        <cdr:cNvSpPr txBox="1"/>
      </cdr:nvSpPr>
      <cdr:spPr>
        <a:xfrm xmlns:a="http://schemas.openxmlformats.org/drawingml/2006/main">
          <a:off x="2010466" y="2985509"/>
          <a:ext cx="532731" cy="2434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000">
              <a:latin typeface="Arial" panose="020B0604020202020204" pitchFamily="34" charset="0"/>
              <a:cs typeface="Arial" panose="020B0604020202020204" pitchFamily="34" charset="0"/>
            </a:rPr>
            <a:t>Tuhansia</a:t>
          </a:r>
          <a:r>
            <a:rPr lang="fi-FI" sz="1000" baseline="0">
              <a:latin typeface="Arial" panose="020B0604020202020204" pitchFamily="34" charset="0"/>
              <a:cs typeface="Arial" panose="020B0604020202020204" pitchFamily="34" charset="0"/>
            </a:rPr>
            <a:t> </a:t>
          </a:r>
          <a:endParaRPr lang="fi-FI"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0.04813</cdr:x>
      <cdr:y>0</cdr:y>
    </cdr:from>
    <cdr:to>
      <cdr:x>0.10745</cdr:x>
      <cdr:y>0.06349</cdr:y>
    </cdr:to>
    <cdr:sp macro="" textlink="">
      <cdr:nvSpPr>
        <cdr:cNvPr id="3" name="Tekstikehys 2"/>
        <cdr:cNvSpPr txBox="1"/>
      </cdr:nvSpPr>
      <cdr:spPr>
        <a:xfrm xmlns:a="http://schemas.openxmlformats.org/drawingml/2006/main">
          <a:off x="225077" y="0"/>
          <a:ext cx="277426" cy="2050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000">
              <a:latin typeface="Arial" panose="020B0604020202020204" pitchFamily="34" charset="0"/>
              <a:cs typeface="Arial" panose="020B0604020202020204" pitchFamily="34" charset="0"/>
            </a:rPr>
            <a:t>Ikä</a:t>
          </a:r>
        </a:p>
      </cdr:txBody>
    </cdr:sp>
  </cdr:relSizeAnchor>
</c:userShapes>
</file>

<file path=ppt/drawings/drawing4.xml><?xml version="1.0" encoding="utf-8"?>
<c:userShapes xmlns:c="http://schemas.openxmlformats.org/drawingml/2006/chart">
  <cdr:relSizeAnchor xmlns:cdr="http://schemas.openxmlformats.org/drawingml/2006/chartDrawing">
    <cdr:from>
      <cdr:x>0.93</cdr:x>
      <cdr:y>0.94581</cdr:y>
    </cdr:from>
    <cdr:to>
      <cdr:x>0.97874</cdr:x>
      <cdr:y>0.99754</cdr:y>
    </cdr:to>
    <cdr:sp macro="" textlink="">
      <cdr:nvSpPr>
        <cdr:cNvPr id="3" name="Tekstikehys 2"/>
        <cdr:cNvSpPr txBox="1"/>
      </cdr:nvSpPr>
      <cdr:spPr>
        <a:xfrm xmlns:a="http://schemas.openxmlformats.org/drawingml/2006/main">
          <a:off x="4978347" y="3657599"/>
          <a:ext cx="260908"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050">
              <a:latin typeface="Arial" panose="020B0604020202020204" pitchFamily="34" charset="0"/>
              <a:cs typeface="Arial" panose="020B0604020202020204" pitchFamily="34" charset="0"/>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15D64F97-C423-4493-81FA-6A62451AD6DA}" type="datetimeFigureOut">
              <a:rPr lang="fi-FI" smtClean="0"/>
              <a:t>12.10.2015</a:t>
            </a:fld>
            <a:endParaRPr lang="fi-FI"/>
          </a:p>
        </p:txBody>
      </p:sp>
      <p:sp>
        <p:nvSpPr>
          <p:cNvPr id="4" name="Alatunnisteen paikkamerkki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7E79B6B1-1E92-4458-9A9F-9E6E6F23B317}" type="slidenum">
              <a:rPr lang="fi-FI" smtClean="0"/>
              <a:t>‹#›</a:t>
            </a:fld>
            <a:endParaRPr lang="fi-FI"/>
          </a:p>
        </p:txBody>
      </p:sp>
    </p:spTree>
    <p:extLst>
      <p:ext uri="{BB962C8B-B14F-4D97-AF65-F5344CB8AC3E}">
        <p14:creationId xmlns:p14="http://schemas.microsoft.com/office/powerpoint/2010/main" val="325086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0A9CE48B-8CFA-4AF3-8FAB-B38C2198C8CF}" type="datetimeFigureOut">
              <a:rPr lang="fi-FI" smtClean="0"/>
              <a:t>12.10.2015</a:t>
            </a:fld>
            <a:endParaRPr lang="fi-FI"/>
          </a:p>
        </p:txBody>
      </p:sp>
      <p:sp>
        <p:nvSpPr>
          <p:cNvPr id="4" name="Dian kuvan paikkamerkki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23323ECA-8D8C-4071-B327-D4921E625CA6}" type="slidenum">
              <a:rPr lang="fi-FI" smtClean="0"/>
              <a:t>‹#›</a:t>
            </a:fld>
            <a:endParaRPr lang="fi-FI"/>
          </a:p>
        </p:txBody>
      </p:sp>
    </p:spTree>
    <p:extLst>
      <p:ext uri="{BB962C8B-B14F-4D97-AF65-F5344CB8AC3E}">
        <p14:creationId xmlns:p14="http://schemas.microsoft.com/office/powerpoint/2010/main" val="34013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a:t>
            </a:fld>
            <a:endParaRPr lang="fi-FI"/>
          </a:p>
        </p:txBody>
      </p:sp>
    </p:spTree>
    <p:extLst>
      <p:ext uri="{BB962C8B-B14F-4D97-AF65-F5344CB8AC3E}">
        <p14:creationId xmlns:p14="http://schemas.microsoft.com/office/powerpoint/2010/main" val="337414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11</a:t>
            </a:fld>
            <a:endParaRPr lang="fi-FI"/>
          </a:p>
        </p:txBody>
      </p:sp>
    </p:spTree>
    <p:extLst>
      <p:ext uri="{BB962C8B-B14F-4D97-AF65-F5344CB8AC3E}">
        <p14:creationId xmlns:p14="http://schemas.microsoft.com/office/powerpoint/2010/main" val="294132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585216" lvl="1" indent="0">
              <a:buNone/>
            </a:pPr>
            <a:r>
              <a:rPr lang="fi-FI" sz="1200"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13</a:t>
            </a:fld>
            <a:endParaRPr lang="fi-FI"/>
          </a:p>
        </p:txBody>
      </p:sp>
    </p:spTree>
    <p:extLst>
      <p:ext uri="{BB962C8B-B14F-4D97-AF65-F5344CB8AC3E}">
        <p14:creationId xmlns:p14="http://schemas.microsoft.com/office/powerpoint/2010/main" val="418972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37160" marR="0" indent="0" algn="l" defTabSz="914400" rtl="0" eaLnBrk="1" fontAlgn="auto" latinLnBrk="0" hangingPunct="1">
              <a:lnSpc>
                <a:spcPct val="100000"/>
              </a:lnSpc>
              <a:spcBef>
                <a:spcPts val="0"/>
              </a:spcBef>
              <a:spcAft>
                <a:spcPts val="0"/>
              </a:spcAft>
              <a:buClrTx/>
              <a:buSzTx/>
              <a:buFontTx/>
              <a:buNone/>
              <a:tabLst/>
              <a:defRPr/>
            </a:pPr>
            <a:r>
              <a:rPr lang="fi-FI"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14</a:t>
            </a:fld>
            <a:endParaRPr lang="fi-FI"/>
          </a:p>
        </p:txBody>
      </p:sp>
    </p:spTree>
    <p:extLst>
      <p:ext uri="{BB962C8B-B14F-4D97-AF65-F5344CB8AC3E}">
        <p14:creationId xmlns:p14="http://schemas.microsoft.com/office/powerpoint/2010/main" val="202795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i-FI" dirty="0" smtClean="0"/>
              <a:t> </a:t>
            </a:r>
          </a:p>
          <a:p>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16</a:t>
            </a:fld>
            <a:endParaRPr lang="fi-FI"/>
          </a:p>
        </p:txBody>
      </p:sp>
    </p:spTree>
    <p:extLst>
      <p:ext uri="{BB962C8B-B14F-4D97-AF65-F5344CB8AC3E}">
        <p14:creationId xmlns:p14="http://schemas.microsoft.com/office/powerpoint/2010/main" val="115876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just"/>
            <a:r>
              <a:rPr lang="es-ES_tradnl" sz="2000" dirty="0" smtClean="0">
                <a:latin typeface="Times New Roman" panose="02020603050405020304" pitchFamily="18" charset="0"/>
                <a:cs typeface="Times New Roman" panose="02020603050405020304" pitchFamily="18" charset="0"/>
              </a:rPr>
              <a:t>  </a:t>
            </a:r>
            <a:endParaRPr lang="es-ES_tradnl" sz="1400" dirty="0" smtClean="0">
              <a:latin typeface="Times New Roman" panose="02020603050405020304" pitchFamily="18" charset="0"/>
              <a:cs typeface="Times New Roman" panose="02020603050405020304" pitchFamily="18" charset="0"/>
            </a:endParaRPr>
          </a:p>
          <a:p>
            <a:pPr marL="905256" lvl="2" indent="0" algn="just">
              <a:buNone/>
            </a:pPr>
            <a:r>
              <a:rPr lang="es-ES_tradnl" sz="1000" dirty="0" smtClean="0">
                <a:latin typeface="Times New Roman" panose="02020603050405020304" pitchFamily="18" charset="0"/>
                <a:cs typeface="Times New Roman" panose="02020603050405020304" pitchFamily="18" charset="0"/>
              </a:rPr>
              <a:t>					</a:t>
            </a:r>
            <a:r>
              <a:rPr lang="es-ES_tradnl" sz="1000" dirty="0" smtClean="0">
                <a:latin typeface="Times New Roman" panose="02020603050405020304" pitchFamily="18" charset="0"/>
                <a:cs typeface="Times New Roman" panose="02020603050405020304" pitchFamily="18" charset="0"/>
              </a:rPr>
              <a:t> </a:t>
            </a:r>
            <a:r>
              <a:rPr lang="es-ES_tradnl" sz="2000" dirty="0" smtClean="0">
                <a:latin typeface="Times New Roman" panose="02020603050405020304" pitchFamily="18" charset="0"/>
                <a:cs typeface="Times New Roman" panose="02020603050405020304" pitchFamily="18" charset="0"/>
              </a:rPr>
              <a:t>.</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17</a:t>
            </a:fld>
            <a:endParaRPr lang="fi-FI"/>
          </a:p>
        </p:txBody>
      </p:sp>
    </p:spTree>
    <p:extLst>
      <p:ext uri="{BB962C8B-B14F-4D97-AF65-F5344CB8AC3E}">
        <p14:creationId xmlns:p14="http://schemas.microsoft.com/office/powerpoint/2010/main" val="34875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i-FI"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18</a:t>
            </a:fld>
            <a:endParaRPr lang="fi-FI"/>
          </a:p>
        </p:txBody>
      </p:sp>
    </p:spTree>
    <p:extLst>
      <p:ext uri="{BB962C8B-B14F-4D97-AF65-F5344CB8AC3E}">
        <p14:creationId xmlns:p14="http://schemas.microsoft.com/office/powerpoint/2010/main" val="394605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585216" lvl="1" indent="0">
              <a:buNone/>
            </a:pPr>
            <a:r>
              <a:rPr lang="fi-FI" sz="1600" b="1"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19</a:t>
            </a:fld>
            <a:endParaRPr lang="fi-FI"/>
          </a:p>
        </p:txBody>
      </p:sp>
    </p:spTree>
    <p:extLst>
      <p:ext uri="{BB962C8B-B14F-4D97-AF65-F5344CB8AC3E}">
        <p14:creationId xmlns:p14="http://schemas.microsoft.com/office/powerpoint/2010/main" val="41022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i-FI"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24</a:t>
            </a:fld>
            <a:endParaRPr lang="fi-FI"/>
          </a:p>
        </p:txBody>
      </p:sp>
    </p:spTree>
    <p:extLst>
      <p:ext uri="{BB962C8B-B14F-4D97-AF65-F5344CB8AC3E}">
        <p14:creationId xmlns:p14="http://schemas.microsoft.com/office/powerpoint/2010/main" val="278342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25</a:t>
            </a:fld>
            <a:endParaRPr lang="fi-FI"/>
          </a:p>
        </p:txBody>
      </p:sp>
    </p:spTree>
    <p:extLst>
      <p:ext uri="{BB962C8B-B14F-4D97-AF65-F5344CB8AC3E}">
        <p14:creationId xmlns:p14="http://schemas.microsoft.com/office/powerpoint/2010/main" val="20275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r>
              <a:rPr lang="fi-FI" sz="6400"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2</a:t>
            </a:fld>
            <a:endParaRPr lang="fi-FI"/>
          </a:p>
        </p:txBody>
      </p:sp>
    </p:spTree>
    <p:extLst>
      <p:ext uri="{BB962C8B-B14F-4D97-AF65-F5344CB8AC3E}">
        <p14:creationId xmlns:p14="http://schemas.microsoft.com/office/powerpoint/2010/main" val="200740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4</a:t>
            </a:fld>
            <a:endParaRPr lang="fi-FI"/>
          </a:p>
        </p:txBody>
      </p:sp>
    </p:spTree>
    <p:extLst>
      <p:ext uri="{BB962C8B-B14F-4D97-AF65-F5344CB8AC3E}">
        <p14:creationId xmlns:p14="http://schemas.microsoft.com/office/powerpoint/2010/main" val="411884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5</a:t>
            </a:fld>
            <a:endParaRPr lang="fi-FI"/>
          </a:p>
        </p:txBody>
      </p:sp>
    </p:spTree>
    <p:extLst>
      <p:ext uri="{BB962C8B-B14F-4D97-AF65-F5344CB8AC3E}">
        <p14:creationId xmlns:p14="http://schemas.microsoft.com/office/powerpoint/2010/main" val="122129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smtClean="0">
                <a:solidFill>
                  <a:schemeClr val="tx1"/>
                </a:solidFill>
                <a:latin typeface="+mn-lt"/>
                <a:ea typeface="+mn-ea"/>
                <a:cs typeface="+mn-cs"/>
              </a:rPr>
              <a:t> </a:t>
            </a:r>
            <a:r>
              <a:rPr lang="fi-FI" sz="1200" kern="1200" dirty="0" smtClean="0">
                <a:solidFill>
                  <a:schemeClr val="tx1"/>
                </a:solidFill>
                <a:latin typeface="+mn-lt"/>
                <a:ea typeface="+mn-ea"/>
                <a:cs typeface="+mn-cs"/>
              </a:rPr>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6</a:t>
            </a:fld>
            <a:endParaRPr lang="fi-FI"/>
          </a:p>
        </p:txBody>
      </p:sp>
    </p:spTree>
    <p:extLst>
      <p:ext uri="{BB962C8B-B14F-4D97-AF65-F5344CB8AC3E}">
        <p14:creationId xmlns:p14="http://schemas.microsoft.com/office/powerpoint/2010/main" val="224785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smtClean="0">
                <a:solidFill>
                  <a:schemeClr val="tx1"/>
                </a:solidFill>
                <a:latin typeface="+mn-lt"/>
                <a:ea typeface="+mn-ea"/>
                <a:cs typeface="+mn-cs"/>
              </a:rPr>
              <a:t> </a:t>
            </a:r>
            <a:r>
              <a:rPr lang="fi-FI" sz="1200" kern="1200" dirty="0" smtClean="0">
                <a:solidFill>
                  <a:schemeClr val="tx1"/>
                </a:solidFill>
                <a:latin typeface="+mn-lt"/>
                <a:ea typeface="+mn-ea"/>
                <a:cs typeface="+mn-cs"/>
              </a:rPr>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7</a:t>
            </a:fld>
            <a:endParaRPr lang="fi-FI"/>
          </a:p>
        </p:txBody>
      </p:sp>
    </p:spTree>
    <p:extLst>
      <p:ext uri="{BB962C8B-B14F-4D97-AF65-F5344CB8AC3E}">
        <p14:creationId xmlns:p14="http://schemas.microsoft.com/office/powerpoint/2010/main" val="93153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smtClean="0">
                <a:solidFill>
                  <a:schemeClr val="tx1"/>
                </a:solidFill>
                <a:latin typeface="+mn-lt"/>
                <a:ea typeface="+mn-ea"/>
                <a:cs typeface="+mn-cs"/>
              </a:rPr>
              <a:t> </a:t>
            </a:r>
            <a:r>
              <a:rPr lang="fi-FI" sz="1200" kern="1200" dirty="0" smtClean="0">
                <a:solidFill>
                  <a:schemeClr val="tx1"/>
                </a:solidFill>
                <a:latin typeface="+mn-lt"/>
                <a:ea typeface="+mn-ea"/>
                <a:cs typeface="+mn-cs"/>
              </a:rPr>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8</a:t>
            </a:fld>
            <a:endParaRPr lang="fi-FI"/>
          </a:p>
        </p:txBody>
      </p:sp>
    </p:spTree>
    <p:extLst>
      <p:ext uri="{BB962C8B-B14F-4D97-AF65-F5344CB8AC3E}">
        <p14:creationId xmlns:p14="http://schemas.microsoft.com/office/powerpoint/2010/main" val="151228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latin typeface="+mn-lt"/>
                <a:ea typeface="+mn-ea"/>
                <a:cs typeface="+mn-cs"/>
              </a:rPr>
              <a:t> </a:t>
            </a:r>
            <a:r>
              <a:rPr lang="fi-FI" sz="1200" kern="1200" dirty="0" smtClean="0">
                <a:solidFill>
                  <a:schemeClr val="tx1"/>
                </a:solidFill>
                <a:latin typeface="+mn-lt"/>
                <a:ea typeface="+mn-ea"/>
                <a:cs typeface="+mn-cs"/>
              </a:rPr>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9</a:t>
            </a:fld>
            <a:endParaRPr lang="fi-FI"/>
          </a:p>
        </p:txBody>
      </p:sp>
    </p:spTree>
    <p:extLst>
      <p:ext uri="{BB962C8B-B14F-4D97-AF65-F5344CB8AC3E}">
        <p14:creationId xmlns:p14="http://schemas.microsoft.com/office/powerpoint/2010/main" val="142696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 </a:t>
            </a:r>
            <a:endParaRPr lang="fi-FI" dirty="0"/>
          </a:p>
        </p:txBody>
      </p:sp>
      <p:sp>
        <p:nvSpPr>
          <p:cNvPr id="4" name="Dian numeron paikkamerkki 3"/>
          <p:cNvSpPr>
            <a:spLocks noGrp="1"/>
          </p:cNvSpPr>
          <p:nvPr>
            <p:ph type="sldNum" sz="quarter" idx="10"/>
          </p:nvPr>
        </p:nvSpPr>
        <p:spPr/>
        <p:txBody>
          <a:bodyPr/>
          <a:lstStyle/>
          <a:p>
            <a:fld id="{23323ECA-8D8C-4071-B327-D4921E625CA6}" type="slidenum">
              <a:rPr lang="fi-FI" smtClean="0"/>
              <a:t>10</a:t>
            </a:fld>
            <a:endParaRPr lang="fi-FI"/>
          </a:p>
        </p:txBody>
      </p:sp>
    </p:spTree>
    <p:extLst>
      <p:ext uri="{BB962C8B-B14F-4D97-AF65-F5344CB8AC3E}">
        <p14:creationId xmlns:p14="http://schemas.microsoft.com/office/powerpoint/2010/main" val="251615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Otsikk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i-FI" smtClean="0"/>
              <a:t>Muokkaa perustyyl. napsautt.</a:t>
            </a:r>
            <a:endParaRPr kumimoji="0" lang="en-US"/>
          </a:p>
        </p:txBody>
      </p:sp>
      <p:sp>
        <p:nvSpPr>
          <p:cNvPr id="28" name="Päivämäärän paikkamerkki 27"/>
          <p:cNvSpPr>
            <a:spLocks noGrp="1"/>
          </p:cNvSpPr>
          <p:nvPr>
            <p:ph type="dt" sz="half" idx="10"/>
          </p:nvPr>
        </p:nvSpPr>
        <p:spPr/>
        <p:txBody>
          <a:bodyPr/>
          <a:lstStyle/>
          <a:p>
            <a:fld id="{0D64B567-E3AC-464E-95AC-BF873473A9E8}" type="datetimeFigureOut">
              <a:rPr lang="fi-FI" smtClean="0"/>
              <a:t>12.10.2015</a:t>
            </a:fld>
            <a:endParaRPr lang="fi-FI"/>
          </a:p>
        </p:txBody>
      </p:sp>
      <p:sp>
        <p:nvSpPr>
          <p:cNvPr id="17" name="Alatunnisteen paikkamerkki 16"/>
          <p:cNvSpPr>
            <a:spLocks noGrp="1"/>
          </p:cNvSpPr>
          <p:nvPr>
            <p:ph type="ftr" sz="quarter" idx="11"/>
          </p:nvPr>
        </p:nvSpPr>
        <p:spPr/>
        <p:txBody>
          <a:bodyPr/>
          <a:lstStyle/>
          <a:p>
            <a:endParaRPr lang="fi-FI"/>
          </a:p>
        </p:txBody>
      </p:sp>
      <p:sp>
        <p:nvSpPr>
          <p:cNvPr id="29" name="Dian numeron paikkamerkki 28"/>
          <p:cNvSpPr>
            <a:spLocks noGrp="1"/>
          </p:cNvSpPr>
          <p:nvPr>
            <p:ph type="sldNum" sz="quarter" idx="12"/>
          </p:nvPr>
        </p:nvSpPr>
        <p:spPr/>
        <p:txBody>
          <a:bodyPr/>
          <a:lstStyle/>
          <a:p>
            <a:fld id="{6330E108-664B-4858-A5CD-3FF6D63B0612}" type="slidenum">
              <a:rPr lang="fi-FI" smtClean="0"/>
              <a:t>‹#›</a:t>
            </a:fld>
            <a:endParaRPr lang="fi-FI"/>
          </a:p>
        </p:txBody>
      </p:sp>
      <p:sp>
        <p:nvSpPr>
          <p:cNvPr id="9" name="Alaotsikk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smtClean="0"/>
              <a:t>Muokkaa alaotsikon perustyyliä napsautt.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0D64B567-E3AC-464E-95AC-BF873473A9E8}" type="datetimeFigureOut">
              <a:rPr lang="fi-FI" smtClean="0"/>
              <a:t>12.10.2015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0D64B567-E3AC-464E-95AC-BF873473A9E8}" type="datetimeFigureOut">
              <a:rPr lang="fi-FI" smtClean="0"/>
              <a:t>12.10.2015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0D64B567-E3AC-464E-95AC-BF873473A9E8}" type="datetimeFigureOut">
              <a:rPr lang="fi-FI" smtClean="0"/>
              <a:t>12.10.2015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3">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p>
            <a:fld id="{0D64B567-E3AC-464E-95AC-BF873473A9E8}" type="datetimeFigureOut">
              <a:rPr lang="fi-FI" smtClean="0"/>
              <a:t>12.10.2015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7924800" y="6416675"/>
            <a:ext cx="762000" cy="365125"/>
          </a:xfrm>
        </p:spPr>
        <p:txBody>
          <a:bodyPr/>
          <a:lstStyle/>
          <a:p>
            <a:fld id="{6330E108-664B-4858-A5CD-3FF6D63B0612}" type="slidenum">
              <a:rPr lang="fi-FI" smtClean="0"/>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0D64B567-E3AC-464E-95AC-BF873473A9E8}" type="datetimeFigureOut">
              <a:rPr lang="fi-FI" smtClean="0"/>
              <a:t>12.10.2015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p>
            <a:fld id="{0D64B567-E3AC-464E-95AC-BF873473A9E8}" type="datetimeFigureOut">
              <a:rPr lang="fi-FI" smtClean="0"/>
              <a:t>12.10.2015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äivämäärän paikkamerkki 2"/>
          <p:cNvSpPr>
            <a:spLocks noGrp="1"/>
          </p:cNvSpPr>
          <p:nvPr>
            <p:ph type="dt" sz="half" idx="10"/>
          </p:nvPr>
        </p:nvSpPr>
        <p:spPr/>
        <p:txBody>
          <a:bodyPr/>
          <a:lstStyle/>
          <a:p>
            <a:fld id="{0D64B567-E3AC-464E-95AC-BF873473A9E8}" type="datetimeFigureOut">
              <a:rPr lang="fi-FI" smtClean="0"/>
              <a:t>12.10.2015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D64B567-E3AC-464E-95AC-BF873473A9E8}" type="datetimeFigureOut">
              <a:rPr lang="fi-FI" smtClean="0"/>
              <a:t>12.10.2015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i-FI" smtClean="0"/>
              <a:t>Muokkaa perustyyl. napsautt.</a:t>
            </a:r>
            <a:endParaRPr kumimoji="0" lang="en-US"/>
          </a:p>
        </p:txBody>
      </p:sp>
      <p:sp>
        <p:nvSpPr>
          <p:cNvPr id="3" name="Tekstin paikkamerkki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0D64B567-E3AC-464E-95AC-BF873473A9E8}" type="datetimeFigureOut">
              <a:rPr lang="fi-FI" smtClean="0"/>
              <a:t>12.10.2015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i-FI" smtClean="0"/>
              <a:t>Muokkaa perustyyl. napsautt.</a:t>
            </a:r>
            <a:endParaRPr kumimoji="0" lang="en-US"/>
          </a:p>
        </p:txBody>
      </p:sp>
      <p:sp>
        <p:nvSpPr>
          <p:cNvPr id="3" name="Kuvan paikkamerkki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i-FI" smtClean="0">
                <a:solidFill>
                  <a:schemeClr val="lt1"/>
                </a:solidFill>
                <a:latin typeface="+mn-lt"/>
                <a:ea typeface="+mn-ea"/>
                <a:cs typeface="+mn-cs"/>
              </a:rPr>
              <a:t>Lisää kuva napsauttamalla kuvaketta</a:t>
            </a:r>
            <a:endParaRPr kumimoji="0" lang="en-US" dirty="0">
              <a:solidFill>
                <a:schemeClr val="lt1"/>
              </a:solidFill>
              <a:latin typeface="+mn-lt"/>
              <a:ea typeface="+mn-ea"/>
              <a:cs typeface="+mn-cs"/>
            </a:endParaRPr>
          </a:p>
        </p:txBody>
      </p:sp>
      <p:sp>
        <p:nvSpPr>
          <p:cNvPr id="4" name="Tekstin paikkamerkki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i-FI" smtClean="0"/>
              <a:t>Muokkaa tekstin perustyylejä napsauttamalla</a:t>
            </a:r>
          </a:p>
        </p:txBody>
      </p:sp>
      <p:sp>
        <p:nvSpPr>
          <p:cNvPr id="5" name="Päivämäärän paikkamerkki 4"/>
          <p:cNvSpPr>
            <a:spLocks noGrp="1"/>
          </p:cNvSpPr>
          <p:nvPr>
            <p:ph type="dt" sz="half" idx="10"/>
          </p:nvPr>
        </p:nvSpPr>
        <p:spPr/>
        <p:txBody>
          <a:bodyPr/>
          <a:lstStyle/>
          <a:p>
            <a:fld id="{0D64B567-E3AC-464E-95AC-BF873473A9E8}" type="datetimeFigureOut">
              <a:rPr lang="fi-FI" smtClean="0"/>
              <a:t>12.10.2015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30E108-664B-4858-A5CD-3FF6D63B0612}"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tsikon paikkamerkki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i-FI" smtClean="0"/>
              <a:t>Muokkaa perustyyl. napsautt.</a:t>
            </a:r>
            <a:endParaRPr kumimoji="0" lang="en-US"/>
          </a:p>
        </p:txBody>
      </p:sp>
      <p:sp>
        <p:nvSpPr>
          <p:cNvPr id="13" name="Tekstin paikkamerkki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4" name="Päivämäärän paikkamerkki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D64B567-E3AC-464E-95AC-BF873473A9E8}" type="datetimeFigureOut">
              <a:rPr lang="fi-FI" smtClean="0"/>
              <a:t>12.10.2015</a:t>
            </a:fld>
            <a:endParaRPr lang="fi-FI"/>
          </a:p>
        </p:txBody>
      </p:sp>
      <p:sp>
        <p:nvSpPr>
          <p:cNvPr id="3" name="Alatunnisteen paikkamerk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i-FI"/>
          </a:p>
        </p:txBody>
      </p:sp>
      <p:sp>
        <p:nvSpPr>
          <p:cNvPr id="23" name="Dian numeron paikkamerkki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330E108-664B-4858-A5CD-3FF6D63B0612}" type="slidenum">
              <a:rPr lang="fi-FI" smtClean="0"/>
              <a:t>‹#›</a:t>
            </a:fld>
            <a:endParaRPr lang="fi-FI"/>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va.fi/wp-content/uploads/2012/05/Ov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tat.fi/til/vaerak/2013/02/vaerak_2013_02_2014-12-10_tie_001_fi.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6632"/>
            <a:ext cx="8229600" cy="1354162"/>
          </a:xfrm>
        </p:spPr>
        <p:txBody>
          <a:bodyPr>
            <a:normAutofit fontScale="90000"/>
          </a:bodyPr>
          <a:lstStyle/>
          <a:p>
            <a:r>
              <a:rPr lang="fi-FI" sz="3600" dirty="0" smtClean="0"/>
              <a:t>Maahanmuutosta, monikulttuurisuudesta ja rasismista</a:t>
            </a:r>
            <a:r>
              <a:rPr lang="fi-FI" dirty="0" smtClean="0"/>
              <a:t/>
            </a:r>
            <a:br>
              <a:rPr lang="fi-FI" dirty="0" smtClean="0"/>
            </a:br>
            <a:r>
              <a:rPr lang="fi-FI" sz="1300" dirty="0" smtClean="0"/>
              <a:t>Maarit Koskinen, yliopistonopettaja, adoptiotutkija</a:t>
            </a:r>
            <a:r>
              <a:rPr lang="fi-FI" sz="1600" dirty="0" smtClean="0"/>
              <a:t/>
            </a:r>
            <a:br>
              <a:rPr lang="fi-FI" sz="1600" dirty="0" smtClean="0"/>
            </a:br>
            <a:r>
              <a:rPr lang="fi-FI" sz="1300" dirty="0" err="1" smtClean="0"/>
              <a:t>maarit.g.koskinen@jyu.fi</a:t>
            </a:r>
            <a:endParaRPr lang="fi-FI" sz="1300" dirty="0"/>
          </a:p>
        </p:txBody>
      </p:sp>
      <p:pic>
        <p:nvPicPr>
          <p:cNvPr id="4" name="Sisällön paikkamerkki 3"/>
          <p:cNvPicPr>
            <a:picLocks noGrp="1" noChangeAspect="1"/>
          </p:cNvPicPr>
          <p:nvPr>
            <p:ph idx="1"/>
          </p:nvPr>
        </p:nvPicPr>
        <p:blipFill>
          <a:blip r:embed="rId3"/>
          <a:srcRect l="2211" r="2211"/>
          <a:stretch>
            <a:fillRect/>
          </a:stretch>
        </p:blipFill>
        <p:spPr/>
      </p:pic>
    </p:spTree>
    <p:extLst>
      <p:ext uri="{BB962C8B-B14F-4D97-AF65-F5344CB8AC3E}">
        <p14:creationId xmlns:p14="http://schemas.microsoft.com/office/powerpoint/2010/main" val="318395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Turvapaikanhakijat 1.10.2014</a:t>
            </a:r>
            <a:endParaRPr lang="fi-FI" dirty="0"/>
          </a:p>
        </p:txBody>
      </p:sp>
      <p:sp>
        <p:nvSpPr>
          <p:cNvPr id="3" name="Sisällön paikkamerkki 2"/>
          <p:cNvSpPr>
            <a:spLocks noGrp="1"/>
          </p:cNvSpPr>
          <p:nvPr>
            <p:ph idx="1"/>
          </p:nvPr>
        </p:nvSpPr>
        <p:spPr/>
        <p:txBody>
          <a:bodyPr>
            <a:normAutofit/>
          </a:bodyPr>
          <a:lstStyle/>
          <a:p>
            <a:r>
              <a:rPr lang="fi-FI" dirty="0" smtClean="0"/>
              <a:t>Suomeen on tänä vuonna saapunut 18 413 turvapaikanhakijaa (tilanne 1.10.)</a:t>
            </a:r>
          </a:p>
          <a:p>
            <a:r>
              <a:rPr lang="fi-FI" dirty="0" smtClean="0"/>
              <a:t> </a:t>
            </a:r>
            <a:r>
              <a:rPr lang="fi-FI" dirty="0"/>
              <a:t>V</a:t>
            </a:r>
            <a:r>
              <a:rPr lang="fi-FI" dirty="0" smtClean="0"/>
              <a:t>uonna 2014 hakijoita oli yhteensä 3651.</a:t>
            </a:r>
          </a:p>
          <a:p>
            <a:r>
              <a:rPr lang="fi-FI" dirty="0" smtClean="0"/>
              <a:t> Tämänhetkisten arvioiden mukaan Suomeen odotetaan 50 000 turvapaikanhakijaa vuonna 2015.		</a:t>
            </a:r>
          </a:p>
          <a:p>
            <a:pPr marL="137160" indent="0">
              <a:buNone/>
            </a:pPr>
            <a:r>
              <a:rPr lang="fi-FI" dirty="0"/>
              <a:t>	</a:t>
            </a:r>
            <a:r>
              <a:rPr lang="fi-FI" dirty="0" smtClean="0"/>
              <a:t>				</a:t>
            </a:r>
            <a:r>
              <a:rPr lang="fi-FI" sz="1600" dirty="0" smtClean="0"/>
              <a:t>(Maahanmuuttovirasto, 2015)</a:t>
            </a:r>
            <a:endParaRPr lang="fi-FI" sz="1600" dirty="0"/>
          </a:p>
        </p:txBody>
      </p:sp>
    </p:spTree>
    <p:extLst>
      <p:ext uri="{BB962C8B-B14F-4D97-AF65-F5344CB8AC3E}">
        <p14:creationId xmlns:p14="http://schemas.microsoft.com/office/powerpoint/2010/main" val="252762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1052736"/>
            <a:ext cx="2664295" cy="2016224"/>
          </a:xfrm>
        </p:spPr>
        <p:txBody>
          <a:bodyPr/>
          <a:lstStyle/>
          <a:p>
            <a:r>
              <a:rPr lang="fi-FI" smtClean="0"/>
              <a:t>Helsingin Sanomat </a:t>
            </a:r>
            <a:r>
              <a:rPr lang="fi-FI" dirty="0" smtClean="0"/>
              <a:t>4.10.2014</a:t>
            </a:r>
            <a:endParaRPr lang="fi-FI" dirty="0"/>
          </a:p>
        </p:txBody>
      </p:sp>
      <p:pic>
        <p:nvPicPr>
          <p:cNvPr id="7" name="Sisällön paikkamerkki 6" descr="Näyttökuva 2015-10-5 kello 12.00.49.png"/>
          <p:cNvPicPr>
            <a:picLocks noGrp="1" noChangeAspect="1"/>
          </p:cNvPicPr>
          <p:nvPr>
            <p:ph sz="half" idx="1"/>
          </p:nvPr>
        </p:nvPicPr>
        <p:blipFill>
          <a:blip r:embed="rId3">
            <a:extLst>
              <a:ext uri="{28A0092B-C50C-407E-A947-70E740481C1C}">
                <a14:useLocalDpi xmlns:a14="http://schemas.microsoft.com/office/drawing/2010/main" val="0"/>
              </a:ext>
            </a:extLst>
          </a:blip>
          <a:srcRect l="-17720" r="-17720"/>
          <a:stretch>
            <a:fillRect/>
          </a:stretch>
        </p:blipFill>
        <p:spPr>
          <a:xfrm>
            <a:off x="2555776" y="188640"/>
            <a:ext cx="6408712" cy="6192688"/>
          </a:xfrm>
        </p:spPr>
      </p:pic>
    </p:spTree>
    <p:extLst>
      <p:ext uri="{BB962C8B-B14F-4D97-AF65-F5344CB8AC3E}">
        <p14:creationId xmlns:p14="http://schemas.microsoft.com/office/powerpoint/2010/main" val="225158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Turvapaikanhakijat Suomessa</a:t>
            </a:r>
            <a:br>
              <a:rPr lang="fi-FI" dirty="0" smtClean="0"/>
            </a:br>
            <a:r>
              <a:rPr lang="fi-FI" dirty="0" smtClean="0"/>
              <a:t>					</a:t>
            </a:r>
            <a:r>
              <a:rPr lang="fi-FI" sz="1800" dirty="0" smtClean="0"/>
              <a:t>(Helsingin Sanomat 4.10.2015)</a:t>
            </a:r>
            <a:endParaRPr lang="fi-FI" sz="1800" dirty="0"/>
          </a:p>
        </p:txBody>
      </p:sp>
      <p:pic>
        <p:nvPicPr>
          <p:cNvPr id="5" name="Sisällön paikkamerkki 4" descr="Näyttökuva 2015-10-5 kello 16.00.19.png"/>
          <p:cNvPicPr>
            <a:picLocks noGrp="1" noChangeAspect="1"/>
          </p:cNvPicPr>
          <p:nvPr>
            <p:ph sz="half" idx="1"/>
          </p:nvPr>
        </p:nvPicPr>
        <p:blipFill>
          <a:blip r:embed="rId2">
            <a:extLst>
              <a:ext uri="{28A0092B-C50C-407E-A947-70E740481C1C}">
                <a14:useLocalDpi xmlns:a14="http://schemas.microsoft.com/office/drawing/2010/main" val="0"/>
              </a:ext>
            </a:extLst>
          </a:blip>
          <a:srcRect t="-6878" b="-6878"/>
          <a:stretch>
            <a:fillRect/>
          </a:stretch>
        </p:blipFill>
        <p:spPr>
          <a:xfrm>
            <a:off x="323528" y="1412776"/>
            <a:ext cx="4172272" cy="4669979"/>
          </a:xfrm>
        </p:spPr>
      </p:pic>
      <p:pic>
        <p:nvPicPr>
          <p:cNvPr id="6" name="Sisällön paikkamerkki 5" descr="Näyttökuva 2015-10-5 kello 16.02.23.png"/>
          <p:cNvPicPr>
            <a:picLocks noGrp="1" noChangeAspect="1"/>
          </p:cNvPicPr>
          <p:nvPr>
            <p:ph sz="half" idx="2"/>
          </p:nvPr>
        </p:nvPicPr>
        <p:blipFill>
          <a:blip r:embed="rId3">
            <a:extLst>
              <a:ext uri="{28A0092B-C50C-407E-A947-70E740481C1C}">
                <a14:useLocalDpi xmlns:a14="http://schemas.microsoft.com/office/drawing/2010/main" val="0"/>
              </a:ext>
            </a:extLst>
          </a:blip>
          <a:srcRect t="-10932" b="-10932"/>
          <a:stretch>
            <a:fillRect/>
          </a:stretch>
        </p:blipFill>
        <p:spPr>
          <a:xfrm>
            <a:off x="4648200" y="1412776"/>
            <a:ext cx="4244280" cy="4713387"/>
          </a:xfrm>
        </p:spPr>
      </p:pic>
    </p:spTree>
    <p:extLst>
      <p:ext uri="{BB962C8B-B14F-4D97-AF65-F5344CB8AC3E}">
        <p14:creationId xmlns:p14="http://schemas.microsoft.com/office/powerpoint/2010/main" val="30510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634082"/>
          </a:xfrm>
        </p:spPr>
        <p:txBody>
          <a:bodyPr>
            <a:normAutofit fontScale="90000"/>
          </a:bodyPr>
          <a:lstStyle/>
          <a:p>
            <a:r>
              <a:rPr lang="fi-FI" dirty="0" smtClean="0"/>
              <a:t> Monikulttuurisuus käsitteenä  </a:t>
            </a:r>
            <a:endParaRPr lang="fi-FI" dirty="0"/>
          </a:p>
        </p:txBody>
      </p:sp>
      <p:sp>
        <p:nvSpPr>
          <p:cNvPr id="3" name="Sisällön paikkamerkki 2"/>
          <p:cNvSpPr>
            <a:spLocks noGrp="1"/>
          </p:cNvSpPr>
          <p:nvPr>
            <p:ph idx="1"/>
          </p:nvPr>
        </p:nvSpPr>
        <p:spPr>
          <a:xfrm>
            <a:off x="457200" y="1124744"/>
            <a:ext cx="8229600" cy="5400600"/>
          </a:xfrm>
        </p:spPr>
        <p:txBody>
          <a:bodyPr>
            <a:normAutofit fontScale="25000" lnSpcReduction="20000"/>
          </a:bodyPr>
          <a:lstStyle/>
          <a:p>
            <a:pPr marL="137160" indent="0">
              <a:buNone/>
            </a:pPr>
            <a:r>
              <a:rPr lang="fi-FI" sz="1200" dirty="0" smtClean="0"/>
              <a:t> </a:t>
            </a:r>
            <a:endParaRPr lang="fi-FI" sz="6400" dirty="0" smtClean="0"/>
          </a:p>
          <a:p>
            <a:pPr marL="137160" indent="0">
              <a:buNone/>
            </a:pPr>
            <a:r>
              <a:rPr lang="fi-FI" sz="8000" dirty="0" smtClean="0">
                <a:latin typeface="Times New Roman" panose="02020603050405020304" pitchFamily="18" charset="0"/>
                <a:cs typeface="Times New Roman" panose="02020603050405020304" pitchFamily="18" charset="0"/>
              </a:rPr>
              <a:t>       </a:t>
            </a:r>
            <a:r>
              <a:rPr lang="fi-FI" sz="9600" dirty="0" smtClean="0">
                <a:latin typeface="Times New Roman" panose="02020603050405020304" pitchFamily="18" charset="0"/>
                <a:cs typeface="Times New Roman" panose="02020603050405020304" pitchFamily="18" charset="0"/>
              </a:rPr>
              <a:t>Kuvaileva käsite:</a:t>
            </a:r>
            <a:br>
              <a:rPr lang="fi-FI" sz="9600" dirty="0" smtClean="0">
                <a:latin typeface="Times New Roman" panose="02020603050405020304" pitchFamily="18" charset="0"/>
                <a:cs typeface="Times New Roman" panose="02020603050405020304" pitchFamily="18" charset="0"/>
              </a:rPr>
            </a:br>
            <a:endParaRPr lang="fi-FI" sz="9600" dirty="0" smtClean="0">
              <a:latin typeface="Times New Roman" panose="02020603050405020304" pitchFamily="18" charset="0"/>
              <a:cs typeface="Times New Roman" panose="02020603050405020304" pitchFamily="18" charset="0"/>
            </a:endParaRPr>
          </a:p>
          <a:p>
            <a:pPr lvl="2">
              <a:buFont typeface="Wingdings" charset="2"/>
              <a:buChar char="§"/>
            </a:pPr>
            <a:r>
              <a:rPr lang="fi-FI" sz="8000" dirty="0" smtClean="0">
                <a:latin typeface="Times New Roman" panose="02020603050405020304" pitchFamily="18" charset="0"/>
                <a:cs typeface="Times New Roman" panose="02020603050405020304" pitchFamily="18" charset="0"/>
              </a:rPr>
              <a:t>Yhteiskunnassa elää yhtä aikaa rinnakkain kielellisesti, kulttuurisesti, uskonnollisesti ja maailmankatsomuksellisesti  erilaisia ryhmiä. </a:t>
            </a:r>
            <a:r>
              <a:rPr lang="fi-FI" sz="8000" i="1" dirty="0" smtClean="0">
                <a:latin typeface="Times New Roman" panose="02020603050405020304" pitchFamily="18" charset="0"/>
                <a:cs typeface="Times New Roman" panose="02020603050405020304" pitchFamily="18" charset="0"/>
              </a:rPr>
              <a:t> </a:t>
            </a:r>
          </a:p>
          <a:p>
            <a:pPr marL="585216" lvl="1" indent="0">
              <a:buNone/>
            </a:pPr>
            <a:endParaRPr lang="fi-FI" sz="5600" i="1" dirty="0" smtClean="0">
              <a:latin typeface="Times New Roman" panose="02020603050405020304" pitchFamily="18" charset="0"/>
              <a:cs typeface="Times New Roman" panose="02020603050405020304" pitchFamily="18" charset="0"/>
            </a:endParaRPr>
          </a:p>
          <a:p>
            <a:pPr marL="585216" lvl="1" indent="0">
              <a:buNone/>
            </a:pPr>
            <a:r>
              <a:rPr lang="fi-FI" sz="9600" dirty="0" smtClean="0">
                <a:latin typeface="Times New Roman" panose="02020603050405020304" pitchFamily="18" charset="0"/>
                <a:cs typeface="Times New Roman" panose="02020603050405020304" pitchFamily="18" charset="0"/>
              </a:rPr>
              <a:t>Normatiivinen ja poliittinen käsite:</a:t>
            </a:r>
          </a:p>
          <a:p>
            <a:pPr lvl="1"/>
            <a:endParaRPr lang="fi-FI" sz="3000" dirty="0" smtClean="0">
              <a:latin typeface="Times New Roman" panose="02020603050405020304" pitchFamily="18" charset="0"/>
              <a:cs typeface="Times New Roman" panose="02020603050405020304" pitchFamily="18" charset="0"/>
            </a:endParaRPr>
          </a:p>
          <a:p>
            <a:pPr lvl="2">
              <a:buFont typeface="Wingdings" charset="2"/>
              <a:buChar char="§"/>
            </a:pPr>
            <a:r>
              <a:rPr lang="fi-FI" sz="7800" dirty="0" smtClean="0">
                <a:latin typeface="Times New Roman" panose="02020603050405020304" pitchFamily="18" charset="0"/>
                <a:cs typeface="Times New Roman" panose="02020603050405020304" pitchFamily="18" charset="0"/>
              </a:rPr>
              <a:t>Minkälainen on hyvä tai tavoiteltava monikulttuurinen yhteiskunta?</a:t>
            </a:r>
          </a:p>
          <a:p>
            <a:pPr lvl="2">
              <a:buFont typeface="Wingdings" charset="2"/>
              <a:buChar char="§"/>
            </a:pPr>
            <a:r>
              <a:rPr lang="fi-FI" sz="7800" dirty="0" smtClean="0">
                <a:latin typeface="Times New Roman" panose="02020603050405020304" pitchFamily="18" charset="0"/>
                <a:cs typeface="Times New Roman" panose="02020603050405020304" pitchFamily="18" charset="0"/>
              </a:rPr>
              <a:t>Ajatus kulttuurisesta tasa-arvosta </a:t>
            </a:r>
          </a:p>
          <a:p>
            <a:pPr lvl="2">
              <a:buFont typeface="Wingdings" charset="2"/>
              <a:buChar char="§"/>
            </a:pPr>
            <a:r>
              <a:rPr lang="fi-FI" sz="7800" dirty="0" smtClean="0">
                <a:latin typeface="Times New Roman" panose="02020603050405020304" pitchFamily="18" charset="0"/>
                <a:cs typeface="Times New Roman" panose="02020603050405020304" pitchFamily="18" charset="0"/>
              </a:rPr>
              <a:t>Oletus </a:t>
            </a:r>
            <a:r>
              <a:rPr lang="fi-FI" sz="7800" dirty="0">
                <a:latin typeface="Times New Roman" panose="02020603050405020304" pitchFamily="18" charset="0"/>
                <a:cs typeface="Times New Roman" panose="02020603050405020304" pitchFamily="18" charset="0"/>
              </a:rPr>
              <a:t>kulttuurisen monimuotoisuuden hyväksyttävyydestä </a:t>
            </a:r>
            <a:endParaRPr lang="fi-FI" sz="7800" dirty="0" smtClean="0">
              <a:latin typeface="Times New Roman" panose="02020603050405020304" pitchFamily="18" charset="0"/>
              <a:cs typeface="Times New Roman" panose="02020603050405020304" pitchFamily="18" charset="0"/>
            </a:endParaRPr>
          </a:p>
          <a:p>
            <a:pPr lvl="2">
              <a:buFont typeface="Wingdings" charset="2"/>
              <a:buChar char="§"/>
            </a:pPr>
            <a:r>
              <a:rPr lang="fi-FI" sz="7800" dirty="0" smtClean="0">
                <a:latin typeface="Times New Roman" panose="02020603050405020304" pitchFamily="18" charset="0"/>
                <a:cs typeface="Times New Roman" panose="02020603050405020304" pitchFamily="18" charset="0"/>
              </a:rPr>
              <a:t>Poliittisten</a:t>
            </a:r>
            <a:r>
              <a:rPr lang="fi-FI" sz="8000" dirty="0" smtClean="0">
                <a:latin typeface="Times New Roman" panose="02020603050405020304" pitchFamily="18" charset="0"/>
                <a:cs typeface="Times New Roman" panose="02020603050405020304" pitchFamily="18" charset="0"/>
              </a:rPr>
              <a:t> ääriliikkeiden näkökulmat monikulttuurisuuteen</a:t>
            </a:r>
          </a:p>
          <a:p>
            <a:pPr marL="585216" lvl="1" indent="0">
              <a:buNone/>
            </a:pPr>
            <a:endParaRPr lang="fi-FI" sz="8000" dirty="0">
              <a:latin typeface="Times New Roman" panose="02020603050405020304" pitchFamily="18" charset="0"/>
              <a:cs typeface="Times New Roman" panose="02020603050405020304" pitchFamily="18" charset="0"/>
            </a:endParaRPr>
          </a:p>
          <a:p>
            <a:pPr marL="585216" lvl="1" indent="0">
              <a:buNone/>
            </a:pPr>
            <a:r>
              <a:rPr lang="fi-FI" sz="9600" dirty="0" smtClean="0">
                <a:latin typeface="Times New Roman" panose="02020603050405020304" pitchFamily="18" charset="0"/>
                <a:cs typeface="Times New Roman" panose="02020603050405020304" pitchFamily="18" charset="0"/>
              </a:rPr>
              <a:t>Ideologinen käsite:</a:t>
            </a:r>
          </a:p>
          <a:p>
            <a:pPr lvl="1">
              <a:buFont typeface="Wingdings" panose="05000000000000000000" pitchFamily="2" charset="2"/>
              <a:buChar char="§"/>
            </a:pPr>
            <a:endParaRPr lang="fi-FI" sz="5600" dirty="0" smtClean="0">
              <a:latin typeface="Times New Roman" panose="02020603050405020304" pitchFamily="18" charset="0"/>
              <a:cs typeface="Times New Roman" panose="02020603050405020304" pitchFamily="18" charset="0"/>
            </a:endParaRPr>
          </a:p>
          <a:p>
            <a:pPr lvl="2">
              <a:buFont typeface="Wingdings" charset="2"/>
              <a:buChar char="§"/>
            </a:pPr>
            <a:r>
              <a:rPr lang="fi-FI" sz="7800" dirty="0" smtClean="0">
                <a:latin typeface="Times New Roman" panose="02020603050405020304" pitchFamily="18" charset="0"/>
                <a:cs typeface="Times New Roman" panose="02020603050405020304" pitchFamily="18" charset="0"/>
              </a:rPr>
              <a:t>Yhteiskunnan </a:t>
            </a:r>
            <a:r>
              <a:rPr lang="fi-FI" sz="7800" dirty="0">
                <a:latin typeface="Times New Roman" panose="02020603050405020304" pitchFamily="18" charset="0"/>
                <a:cs typeface="Times New Roman" panose="02020603050405020304" pitchFamily="18" charset="0"/>
              </a:rPr>
              <a:t>ja sen jäsenten kannalta hyvä asia, jos erilaisilla </a:t>
            </a:r>
            <a:r>
              <a:rPr lang="fi-FI" sz="7800" dirty="0" smtClean="0">
                <a:latin typeface="Times New Roman" panose="02020603050405020304" pitchFamily="18" charset="0"/>
                <a:cs typeface="Times New Roman" panose="02020603050405020304" pitchFamily="18" charset="0"/>
              </a:rPr>
              <a:t>etnisillä </a:t>
            </a:r>
            <a:r>
              <a:rPr lang="fi-FI" sz="7800" dirty="0">
                <a:latin typeface="Times New Roman" panose="02020603050405020304" pitchFamily="18" charset="0"/>
                <a:cs typeface="Times New Roman" panose="02020603050405020304" pitchFamily="18" charset="0"/>
              </a:rPr>
              <a:t>ja/tai kulttuurisilla </a:t>
            </a:r>
            <a:r>
              <a:rPr lang="fi-FI" sz="7800" dirty="0" smtClean="0">
                <a:latin typeface="Times New Roman" panose="02020603050405020304" pitchFamily="18" charset="0"/>
                <a:cs typeface="Times New Roman" panose="02020603050405020304" pitchFamily="18" charset="0"/>
              </a:rPr>
              <a:t>yhteisöillä </a:t>
            </a:r>
            <a:r>
              <a:rPr lang="fi-FI" sz="7800" dirty="0">
                <a:latin typeface="Times New Roman" panose="02020603050405020304" pitchFamily="18" charset="0"/>
                <a:cs typeface="Times New Roman" panose="02020603050405020304" pitchFamily="18" charset="0"/>
              </a:rPr>
              <a:t>on </a:t>
            </a:r>
            <a:r>
              <a:rPr lang="fi-FI" sz="7800" dirty="0" smtClean="0">
                <a:latin typeface="Times New Roman" panose="02020603050405020304" pitchFamily="18" charset="0"/>
                <a:cs typeface="Times New Roman" panose="02020603050405020304" pitchFamily="18" charset="0"/>
              </a:rPr>
              <a:t>mahdollisimman </a:t>
            </a:r>
            <a:r>
              <a:rPr lang="fi-FI" sz="7800" dirty="0">
                <a:latin typeface="Times New Roman" panose="02020603050405020304" pitchFamily="18" charset="0"/>
                <a:cs typeface="Times New Roman" panose="02020603050405020304" pitchFamily="18" charset="0"/>
              </a:rPr>
              <a:t>laajat </a:t>
            </a:r>
            <a:r>
              <a:rPr lang="fi-FI" sz="7800" dirty="0" smtClean="0">
                <a:latin typeface="Times New Roman" panose="02020603050405020304" pitchFamily="18" charset="0"/>
                <a:cs typeface="Times New Roman" panose="02020603050405020304" pitchFamily="18" charset="0"/>
              </a:rPr>
              <a:t>kulttuuriset </a:t>
            </a:r>
            <a:r>
              <a:rPr lang="fi-FI" sz="7800" dirty="0">
                <a:latin typeface="Times New Roman" panose="02020603050405020304" pitchFamily="18" charset="0"/>
                <a:cs typeface="Times New Roman" panose="02020603050405020304" pitchFamily="18" charset="0"/>
              </a:rPr>
              <a:t>oikeudet ja </a:t>
            </a:r>
            <a:r>
              <a:rPr lang="fi-FI" sz="7800" dirty="0" smtClean="0">
                <a:latin typeface="Times New Roman" panose="02020603050405020304" pitchFamily="18" charset="0"/>
                <a:cs typeface="Times New Roman" panose="02020603050405020304" pitchFamily="18" charset="0"/>
              </a:rPr>
              <a:t>toimintavapaudet </a:t>
            </a:r>
          </a:p>
          <a:p>
            <a:pPr marL="585216" lvl="1" indent="0">
              <a:buNone/>
            </a:pPr>
            <a:r>
              <a:rPr lang="fi-FI" sz="8000" dirty="0" smtClean="0">
                <a:latin typeface="Times New Roman" panose="02020603050405020304" pitchFamily="18" charset="0"/>
                <a:cs typeface="Times New Roman" panose="02020603050405020304" pitchFamily="18" charset="0"/>
              </a:rPr>
              <a:t>					</a:t>
            </a:r>
            <a:r>
              <a:rPr lang="fi-FI" sz="8000" dirty="0">
                <a:latin typeface="Times New Roman" panose="02020603050405020304" pitchFamily="18" charset="0"/>
                <a:cs typeface="Times New Roman" panose="02020603050405020304" pitchFamily="18" charset="0"/>
              </a:rPr>
              <a:t>	</a:t>
            </a:r>
            <a:r>
              <a:rPr lang="fi-FI" sz="8000" dirty="0" smtClean="0">
                <a:latin typeface="Times New Roman" panose="02020603050405020304" pitchFamily="18" charset="0"/>
                <a:cs typeface="Times New Roman" panose="02020603050405020304" pitchFamily="18" charset="0"/>
              </a:rPr>
              <a:t>(Vitikainen, 2014)</a:t>
            </a:r>
          </a:p>
          <a:p>
            <a:pPr marL="585216" lvl="1" indent="0">
              <a:buNone/>
            </a:pPr>
            <a:endParaRPr lang="fi-FI" sz="8000" dirty="0" smtClean="0">
              <a:latin typeface="Times New Roman" panose="02020603050405020304" pitchFamily="18" charset="0"/>
              <a:cs typeface="Times New Roman" panose="02020603050405020304" pitchFamily="18" charset="0"/>
            </a:endParaRPr>
          </a:p>
          <a:p>
            <a:pPr marL="585216" lvl="1" indent="0">
              <a:buNone/>
            </a:pPr>
            <a:r>
              <a:rPr lang="fi-FI" sz="8000" dirty="0" smtClean="0">
                <a:latin typeface="Times New Roman" panose="02020603050405020304" pitchFamily="18" charset="0"/>
                <a:cs typeface="Times New Roman" panose="02020603050405020304" pitchFamily="18" charset="0"/>
              </a:rPr>
              <a:t> </a:t>
            </a:r>
            <a:endParaRPr lang="fi-FI"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7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994122"/>
          </a:xfrm>
        </p:spPr>
        <p:txBody>
          <a:bodyPr>
            <a:normAutofit/>
          </a:bodyPr>
          <a:lstStyle/>
          <a:p>
            <a:r>
              <a:rPr lang="fi-FI" dirty="0" err="1" smtClean="0">
                <a:latin typeface="Times New Roman" panose="02020603050405020304" pitchFamily="18" charset="0"/>
                <a:cs typeface="Times New Roman" panose="02020603050405020304" pitchFamily="18" charset="0"/>
              </a:rPr>
              <a:t>Monikulttuuristuva</a:t>
            </a:r>
            <a:r>
              <a:rPr lang="fi-FI" dirty="0" smtClean="0">
                <a:latin typeface="Times New Roman" panose="02020603050405020304" pitchFamily="18" charset="0"/>
                <a:cs typeface="Times New Roman" panose="02020603050405020304" pitchFamily="18" charset="0"/>
              </a:rPr>
              <a:t> Suomi  </a:t>
            </a:r>
            <a:endParaRPr lang="fi-FI" dirty="0">
              <a:latin typeface="Times New Roman" panose="02020603050405020304" pitchFamily="18" charset="0"/>
              <a:cs typeface="Times New Roman" panose="02020603050405020304" pitchFamily="18" charset="0"/>
            </a:endParaRPr>
          </a:p>
        </p:txBody>
      </p:sp>
      <p:sp>
        <p:nvSpPr>
          <p:cNvPr id="3" name="Sisällön paikkamerkki 2"/>
          <p:cNvSpPr>
            <a:spLocks noGrp="1"/>
          </p:cNvSpPr>
          <p:nvPr>
            <p:ph idx="1"/>
          </p:nvPr>
        </p:nvSpPr>
        <p:spPr>
          <a:xfrm>
            <a:off x="457200" y="1196752"/>
            <a:ext cx="8229600" cy="5112608"/>
          </a:xfrm>
        </p:spPr>
        <p:txBody>
          <a:bodyPr>
            <a:normAutofit fontScale="85000" lnSpcReduction="20000"/>
          </a:bodyPr>
          <a:lstStyle/>
          <a:p>
            <a:r>
              <a:rPr lang="fi-FI" sz="2600" dirty="0" smtClean="0">
                <a:latin typeface="Times New Roman" panose="02020603050405020304" pitchFamily="18" charset="0"/>
                <a:cs typeface="Times New Roman" panose="02020603050405020304" pitchFamily="18" charset="0"/>
              </a:rPr>
              <a:t>Maahanmuutto nuorentaa Suomen ikärakennetta.</a:t>
            </a:r>
          </a:p>
          <a:p>
            <a:pPr marL="137160" indent="0">
              <a:buNone/>
            </a:pPr>
            <a:endParaRPr lang="fi-FI" sz="2600" dirty="0" smtClean="0">
              <a:latin typeface="Times New Roman" panose="02020603050405020304" pitchFamily="18" charset="0"/>
              <a:cs typeface="Times New Roman" panose="02020603050405020304" pitchFamily="18" charset="0"/>
            </a:endParaRPr>
          </a:p>
          <a:p>
            <a:r>
              <a:rPr lang="fi-FI" sz="2600" dirty="0" smtClean="0">
                <a:latin typeface="Times New Roman" panose="02020603050405020304" pitchFamily="18" charset="0"/>
                <a:cs typeface="Times New Roman" panose="02020603050405020304" pitchFamily="18" charset="0"/>
              </a:rPr>
              <a:t>Maahanmuutto vastaa tulevaisuuden työvoimapulaan.</a:t>
            </a:r>
            <a:endParaRPr lang="fi-FI" sz="2200" dirty="0">
              <a:latin typeface="Times New Roman" panose="02020603050405020304" pitchFamily="18" charset="0"/>
              <a:cs typeface="Times New Roman" panose="02020603050405020304" pitchFamily="18" charset="0"/>
            </a:endParaRPr>
          </a:p>
          <a:p>
            <a:pPr marL="137160" indent="0">
              <a:buNone/>
            </a:pPr>
            <a:endParaRPr lang="fi-FI" dirty="0" smtClean="0"/>
          </a:p>
          <a:p>
            <a:r>
              <a:rPr lang="fi-FI" sz="2600" dirty="0" smtClean="0">
                <a:latin typeface="Times New Roman" panose="02020603050405020304" pitchFamily="18" charset="0"/>
                <a:cs typeface="Times New Roman" panose="02020603050405020304" pitchFamily="18" charset="0"/>
              </a:rPr>
              <a:t>Kasvavan </a:t>
            </a:r>
            <a:r>
              <a:rPr lang="fi-FI" sz="2600" dirty="0">
                <a:latin typeface="Times New Roman" panose="02020603050405020304" pitchFamily="18" charset="0"/>
                <a:cs typeface="Times New Roman" panose="02020603050405020304" pitchFamily="18" charset="0"/>
              </a:rPr>
              <a:t>maahanmuuton myötä </a:t>
            </a:r>
            <a:r>
              <a:rPr lang="fi-FI" sz="2600" dirty="0" smtClean="0">
                <a:latin typeface="Times New Roman" panose="02020603050405020304" pitchFamily="18" charset="0"/>
                <a:cs typeface="Times New Roman" panose="02020603050405020304" pitchFamily="18" charset="0"/>
              </a:rPr>
              <a:t>suomalainen yhteiskunta muuttuu yhä monikulttuurisemmaksi.</a:t>
            </a:r>
          </a:p>
          <a:p>
            <a:pPr lvl="1"/>
            <a:r>
              <a:rPr lang="fi-FI" sz="2200" dirty="0" smtClean="0">
                <a:latin typeface="Times New Roman" panose="02020603050405020304" pitchFamily="18" charset="0"/>
                <a:cs typeface="Times New Roman" panose="02020603050405020304" pitchFamily="18" charset="0"/>
              </a:rPr>
              <a:t>Kielelliset, kulttuuriset, uskonnolliset ja etniset vähemmistöt lisääntyvät.</a:t>
            </a:r>
          </a:p>
          <a:p>
            <a:endParaRPr lang="fi-FI" sz="2600" dirty="0" smtClean="0">
              <a:latin typeface="Times New Roman" panose="02020603050405020304" pitchFamily="18" charset="0"/>
              <a:cs typeface="Times New Roman" panose="02020603050405020304" pitchFamily="18" charset="0"/>
            </a:endParaRPr>
          </a:p>
          <a:p>
            <a:r>
              <a:rPr lang="fi-FI" sz="2600" dirty="0" smtClean="0">
                <a:latin typeface="Times New Roman" panose="02020603050405020304" pitchFamily="18" charset="0"/>
                <a:cs typeface="Times New Roman" panose="02020603050405020304" pitchFamily="18" charset="0"/>
              </a:rPr>
              <a:t>Kulttuurin moninaistuminen herättää myös konflikteja maahanmuuttajien ja kantasuomalaisten välille.</a:t>
            </a:r>
          </a:p>
          <a:p>
            <a:pPr lvl="1"/>
            <a:r>
              <a:rPr lang="fi-FI" sz="2200" dirty="0" smtClean="0">
                <a:latin typeface="Times New Roman" panose="02020603050405020304" pitchFamily="18" charset="0"/>
                <a:cs typeface="Times New Roman" panose="02020603050405020304" pitchFamily="18" charset="0"/>
              </a:rPr>
              <a:t>Sopeutumisvaikeudet, kulttuuriset yhteentörmäykset,</a:t>
            </a:r>
          </a:p>
          <a:p>
            <a:pPr lvl="1"/>
            <a:r>
              <a:rPr lang="fi-FI" sz="2200" dirty="0">
                <a:latin typeface="Times New Roman" panose="02020603050405020304" pitchFamily="18" charset="0"/>
                <a:cs typeface="Times New Roman" panose="02020603050405020304" pitchFamily="18" charset="0"/>
              </a:rPr>
              <a:t>K</a:t>
            </a:r>
            <a:r>
              <a:rPr lang="fi-FI" sz="2200" dirty="0" smtClean="0">
                <a:latin typeface="Times New Roman" panose="02020603050405020304" pitchFamily="18" charset="0"/>
                <a:cs typeface="Times New Roman" panose="02020603050405020304" pitchFamily="18" charset="0"/>
              </a:rPr>
              <a:t>otouttamisen haasteet, rasisminkokemukset.</a:t>
            </a:r>
          </a:p>
          <a:p>
            <a:pPr lvl="1"/>
            <a:r>
              <a:rPr lang="fi-FI" sz="2200" dirty="0" smtClean="0">
                <a:latin typeface="Times New Roman" panose="02020603050405020304" pitchFamily="18" charset="0"/>
                <a:cs typeface="Times New Roman" panose="02020603050405020304" pitchFamily="18" charset="0"/>
              </a:rPr>
              <a:t>Radikalisoitumisen uhka? Rikollisuuden lisääntyminen?</a:t>
            </a:r>
            <a:endParaRPr lang="fi-FI" sz="2200" dirty="0">
              <a:latin typeface="Times New Roman" panose="02020603050405020304" pitchFamily="18" charset="0"/>
              <a:cs typeface="Times New Roman" panose="02020603050405020304" pitchFamily="18" charset="0"/>
            </a:endParaRPr>
          </a:p>
          <a:p>
            <a:pPr marL="137160" indent="0">
              <a:buNone/>
            </a:pPr>
            <a:r>
              <a:rPr lang="fi-FI" dirty="0" smtClean="0">
                <a:latin typeface="Times New Roman" panose="02020603050405020304" pitchFamily="18" charset="0"/>
                <a:cs typeface="Times New Roman" panose="02020603050405020304" pitchFamily="18" charset="0"/>
              </a:rPr>
              <a:t> </a:t>
            </a:r>
            <a:endParaRPr lang="fi-FI" dirty="0">
              <a:latin typeface="Times New Roman" panose="02020603050405020304" pitchFamily="18" charset="0"/>
              <a:cs typeface="Times New Roman" panose="02020603050405020304" pitchFamily="18" charset="0"/>
            </a:endParaRPr>
          </a:p>
          <a:p>
            <a:pPr marL="137160" indent="0">
              <a:buNone/>
            </a:pPr>
            <a:r>
              <a:rPr lang="fi-FI" sz="2100" dirty="0" smtClean="0">
                <a:latin typeface="Times New Roman" panose="02020603050405020304" pitchFamily="18" charset="0"/>
                <a:cs typeface="Times New Roman" panose="02020603050405020304" pitchFamily="18" charset="0"/>
              </a:rPr>
              <a:t> </a:t>
            </a:r>
            <a:endParaRPr lang="fi-FI" sz="2100" dirty="0">
              <a:latin typeface="Times New Roman" panose="02020603050405020304" pitchFamily="18" charset="0"/>
              <a:cs typeface="Times New Roman" panose="02020603050405020304" pitchFamily="18" charset="0"/>
            </a:endParaRPr>
          </a:p>
          <a:p>
            <a:pPr marL="585216" lvl="1" indent="0">
              <a:buNone/>
            </a:pPr>
            <a:endParaRPr lang="fi-FI" dirty="0"/>
          </a:p>
          <a:p>
            <a:endParaRPr lang="fi-FI" dirty="0"/>
          </a:p>
        </p:txBody>
      </p:sp>
    </p:spTree>
    <p:extLst>
      <p:ext uri="{BB962C8B-B14F-4D97-AF65-F5344CB8AC3E}">
        <p14:creationId xmlns:p14="http://schemas.microsoft.com/office/powerpoint/2010/main" val="258210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Näyttökuva 2015-10-5 kello 12.3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24744"/>
            <a:ext cx="4644008" cy="4824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Kuva 2" descr="Näyttökuva 2015-10-5 kello 12.29.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052736"/>
            <a:ext cx="4896544" cy="50405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6122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066130"/>
          </a:xfrm>
        </p:spPr>
        <p:txBody>
          <a:bodyPr>
            <a:normAutofit fontScale="90000"/>
          </a:bodyPr>
          <a:lstStyle/>
          <a:p>
            <a:r>
              <a:rPr lang="fi-FI" dirty="0" smtClean="0">
                <a:latin typeface="Times New Roman" panose="02020603050405020304" pitchFamily="18" charset="0"/>
                <a:cs typeface="Times New Roman" panose="02020603050405020304" pitchFamily="18" charset="0"/>
              </a:rPr>
              <a:t>Monikulttuurisuuteen suhtaudutaan varautuneesti</a:t>
            </a:r>
            <a:endParaRPr lang="fi-FI" dirty="0">
              <a:latin typeface="Times New Roman" panose="02020603050405020304" pitchFamily="18" charset="0"/>
              <a:cs typeface="Times New Roman" panose="02020603050405020304" pitchFamily="18" charset="0"/>
            </a:endParaRPr>
          </a:p>
        </p:txBody>
      </p:sp>
      <p:sp>
        <p:nvSpPr>
          <p:cNvPr id="3" name="Sisällön paikkamerkki 2"/>
          <p:cNvSpPr>
            <a:spLocks noGrp="1"/>
          </p:cNvSpPr>
          <p:nvPr>
            <p:ph idx="1"/>
          </p:nvPr>
        </p:nvSpPr>
        <p:spPr>
          <a:xfrm>
            <a:off x="457200" y="1484784"/>
            <a:ext cx="8229600" cy="4824576"/>
          </a:xfrm>
        </p:spPr>
        <p:txBody>
          <a:bodyPr>
            <a:normAutofit fontScale="70000" lnSpcReduction="20000"/>
          </a:bodyPr>
          <a:lstStyle/>
          <a:p>
            <a:r>
              <a:rPr lang="fi-FI" sz="3400" dirty="0" smtClean="0">
                <a:latin typeface="Times New Roman" panose="02020603050405020304" pitchFamily="18" charset="0"/>
                <a:cs typeface="Times New Roman" panose="02020603050405020304" pitchFamily="18" charset="0"/>
              </a:rPr>
              <a:t>Suomessa </a:t>
            </a:r>
            <a:r>
              <a:rPr lang="fi-FI" sz="3400" dirty="0">
                <a:latin typeface="Times New Roman" panose="02020603050405020304" pitchFamily="18" charset="0"/>
                <a:cs typeface="Times New Roman" panose="02020603050405020304" pitchFamily="18" charset="0"/>
              </a:rPr>
              <a:t>ja muissa EU-maissa tehdyt tutkimukset osoittavat että rasismi ja syrjintä arkipäivän kokemuksia maahanmuuttajille.  </a:t>
            </a:r>
            <a:endParaRPr lang="fi-FI" sz="3400" dirty="0" smtClean="0">
              <a:latin typeface="Times New Roman" panose="02020603050405020304" pitchFamily="18" charset="0"/>
              <a:cs typeface="Times New Roman" panose="02020603050405020304" pitchFamily="18" charset="0"/>
            </a:endParaRPr>
          </a:p>
          <a:p>
            <a:r>
              <a:rPr lang="fi-FI" sz="3400" dirty="0">
                <a:latin typeface="Times New Roman" panose="02020603050405020304" pitchFamily="18" charset="0"/>
                <a:cs typeface="Times New Roman" panose="02020603050405020304" pitchFamily="18" charset="0"/>
              </a:rPr>
              <a:t>A</a:t>
            </a:r>
            <a:r>
              <a:rPr lang="fi-FI" sz="3400" dirty="0" smtClean="0">
                <a:latin typeface="Times New Roman" panose="02020603050405020304" pitchFamily="18" charset="0"/>
                <a:cs typeface="Times New Roman" panose="02020603050405020304" pitchFamily="18" charset="0"/>
              </a:rPr>
              <a:t>senne myönteisintä työperäistä </a:t>
            </a:r>
            <a:r>
              <a:rPr lang="fi-FI" sz="3400" dirty="0">
                <a:latin typeface="Times New Roman" panose="02020603050405020304" pitchFamily="18" charset="0"/>
                <a:cs typeface="Times New Roman" panose="02020603050405020304" pitchFamily="18" charset="0"/>
              </a:rPr>
              <a:t>maahanmuuttoa kohtaan.</a:t>
            </a:r>
          </a:p>
          <a:p>
            <a:r>
              <a:rPr lang="fi-FI" sz="3400" dirty="0">
                <a:latin typeface="Times New Roman" panose="02020603050405020304" pitchFamily="18" charset="0"/>
                <a:cs typeface="Times New Roman" panose="02020603050405020304" pitchFamily="18" charset="0"/>
              </a:rPr>
              <a:t>Sukupuoli, ikä, </a:t>
            </a:r>
            <a:r>
              <a:rPr lang="fi-FI" sz="3400" dirty="0" smtClean="0">
                <a:latin typeface="Times New Roman" panose="02020603050405020304" pitchFamily="18" charset="0"/>
                <a:cs typeface="Times New Roman" panose="02020603050405020304" pitchFamily="18" charset="0"/>
              </a:rPr>
              <a:t>koulutustaso, puoluekanta </a:t>
            </a:r>
            <a:r>
              <a:rPr lang="fi-FI" sz="3400" dirty="0">
                <a:latin typeface="Times New Roman" panose="02020603050405020304" pitchFamily="18" charset="0"/>
                <a:cs typeface="Times New Roman" panose="02020603050405020304" pitchFamily="18" charset="0"/>
              </a:rPr>
              <a:t>ja asuinpaikka yhteydessä  asenteisiin</a:t>
            </a:r>
            <a:r>
              <a:rPr lang="fi-FI" sz="3400" dirty="0" smtClean="0">
                <a:latin typeface="Times New Roman" panose="02020603050405020304" pitchFamily="18" charset="0"/>
                <a:cs typeface="Times New Roman" panose="02020603050405020304" pitchFamily="18" charset="0"/>
              </a:rPr>
              <a:t>.</a:t>
            </a:r>
            <a:endParaRPr lang="fi-FI" sz="2900" dirty="0">
              <a:latin typeface="Times New Roman" panose="02020603050405020304" pitchFamily="18" charset="0"/>
              <a:cs typeface="Times New Roman" panose="02020603050405020304" pitchFamily="18" charset="0"/>
            </a:endParaRPr>
          </a:p>
          <a:p>
            <a:r>
              <a:rPr lang="fi-FI" sz="3400" dirty="0" smtClean="0">
                <a:latin typeface="Times New Roman" panose="02020603050405020304" pitchFamily="18" charset="0"/>
                <a:cs typeface="Times New Roman" panose="02020603050405020304" pitchFamily="18" charset="0"/>
              </a:rPr>
              <a:t>Rasismi vaikuttaa haitallisesti </a:t>
            </a:r>
            <a:r>
              <a:rPr lang="fi-FI" sz="3400" dirty="0">
                <a:latin typeface="Times New Roman" panose="02020603050405020304" pitchFamily="18" charset="0"/>
                <a:cs typeface="Times New Roman" panose="02020603050405020304" pitchFamily="18" charset="0"/>
              </a:rPr>
              <a:t> </a:t>
            </a:r>
            <a:r>
              <a:rPr lang="fi-FI" sz="3400" dirty="0" smtClean="0">
                <a:latin typeface="Times New Roman" panose="02020603050405020304" pitchFamily="18" charset="0"/>
                <a:cs typeface="Times New Roman" panose="02020603050405020304" pitchFamily="18" charset="0"/>
              </a:rPr>
              <a:t>rasismin kohteeksi joutuneiden elämään ja Suomeen sopeutumiseen</a:t>
            </a:r>
          </a:p>
          <a:p>
            <a:pPr lvl="1"/>
            <a:r>
              <a:rPr lang="fi-FI" sz="2900" dirty="0" smtClean="0">
                <a:latin typeface="Times New Roman" panose="02020603050405020304" pitchFamily="18" charset="0"/>
                <a:cs typeface="Times New Roman" panose="02020603050405020304" pitchFamily="18" charset="0"/>
              </a:rPr>
              <a:t>Sosiaaliset ongelmat</a:t>
            </a:r>
          </a:p>
          <a:p>
            <a:pPr lvl="1"/>
            <a:r>
              <a:rPr lang="fi-FI" sz="2900" dirty="0" smtClean="0">
                <a:latin typeface="Times New Roman" panose="02020603050405020304" pitchFamily="18" charset="0"/>
                <a:cs typeface="Times New Roman" panose="02020603050405020304" pitchFamily="18" charset="0"/>
              </a:rPr>
              <a:t>Vaikutus identiteettiin</a:t>
            </a:r>
          </a:p>
          <a:p>
            <a:pPr lvl="1"/>
            <a:r>
              <a:rPr lang="fi-FI" sz="2900" dirty="0" smtClean="0">
                <a:latin typeface="Times New Roman" panose="02020603050405020304" pitchFamily="18" charset="0"/>
                <a:cs typeface="Times New Roman" panose="02020603050405020304" pitchFamily="18" charset="0"/>
              </a:rPr>
              <a:t>Alentunut itsetunto</a:t>
            </a:r>
          </a:p>
          <a:p>
            <a:pPr lvl="1"/>
            <a:r>
              <a:rPr lang="fi-FI" sz="2900" dirty="0" smtClean="0">
                <a:latin typeface="Times New Roman" panose="02020603050405020304" pitchFamily="18" charset="0"/>
                <a:cs typeface="Times New Roman" panose="02020603050405020304" pitchFamily="18" charset="0"/>
              </a:rPr>
              <a:t>Haitallista fyysiselle ja psyykkiselle terveydelle</a:t>
            </a:r>
            <a:r>
              <a:rPr lang="fi-FI" sz="3400" dirty="0" smtClean="0">
                <a:latin typeface="Times New Roman" panose="02020603050405020304" pitchFamily="18" charset="0"/>
                <a:cs typeface="Times New Roman" panose="02020603050405020304" pitchFamily="18" charset="0"/>
              </a:rPr>
              <a:t>   </a:t>
            </a:r>
            <a:endParaRPr lang="fi-FI" sz="3400" dirty="0">
              <a:latin typeface="Times New Roman" panose="02020603050405020304" pitchFamily="18" charset="0"/>
              <a:cs typeface="Times New Roman" panose="02020603050405020304" pitchFamily="18" charset="0"/>
            </a:endParaRPr>
          </a:p>
          <a:p>
            <a:pPr marL="137160" indent="0">
              <a:buNone/>
            </a:pPr>
            <a:r>
              <a:rPr lang="fi-FI" sz="2200" dirty="0" smtClean="0">
                <a:latin typeface="Times New Roman" panose="02020603050405020304" pitchFamily="18" charset="0"/>
                <a:cs typeface="Times New Roman" panose="02020603050405020304" pitchFamily="18" charset="0"/>
              </a:rPr>
              <a:t>  </a:t>
            </a:r>
            <a:endParaRPr lang="fi-FI" sz="2200" dirty="0">
              <a:latin typeface="Times New Roman" panose="02020603050405020304" pitchFamily="18" charset="0"/>
              <a:cs typeface="Times New Roman" panose="02020603050405020304" pitchFamily="18" charset="0"/>
            </a:endParaRPr>
          </a:p>
          <a:p>
            <a:pPr marL="137160" lvl="1" indent="0">
              <a:buClr>
                <a:schemeClr val="tx1">
                  <a:shade val="95000"/>
                </a:schemeClr>
              </a:buClr>
              <a:buSzPct val="65000"/>
              <a:buNone/>
            </a:pPr>
            <a:r>
              <a:rPr lang="fi-FI" sz="1200" i="1" dirty="0" smtClean="0">
                <a:latin typeface="Times New Roman" panose="02020603050405020304" pitchFamily="18" charset="0"/>
                <a:cs typeface="Times New Roman" panose="02020603050405020304" pitchFamily="18" charset="0"/>
              </a:rPr>
              <a:t> </a:t>
            </a:r>
            <a:endParaRPr lang="fi-FI" sz="1200" dirty="0">
              <a:latin typeface="Times New Roman" panose="02020603050405020304" pitchFamily="18" charset="0"/>
              <a:cs typeface="Times New Roman" panose="02020603050405020304" pitchFamily="18" charset="0"/>
            </a:endParaRPr>
          </a:p>
          <a:p>
            <a:pPr marL="137160" indent="0">
              <a:buNone/>
            </a:pPr>
            <a:r>
              <a:rPr lang="en-US" sz="10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t>
            </a:r>
            <a:r>
              <a:rPr lang="en-US" sz="1900" dirty="0" err="1" smtClean="0">
                <a:latin typeface="Times New Roman" panose="02020603050405020304" pitchFamily="18" charset="0"/>
                <a:cs typeface="Times New Roman" panose="02020603050405020304" pitchFamily="18" charset="0"/>
              </a:rPr>
              <a:t>Brondolo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ym</a:t>
            </a:r>
            <a:r>
              <a:rPr lang="en-US" sz="1900" dirty="0" smtClean="0">
                <a:latin typeface="Times New Roman" panose="02020603050405020304" pitchFamily="18" charset="0"/>
                <a:cs typeface="Times New Roman" panose="02020603050405020304" pitchFamily="18" charset="0"/>
              </a:rPr>
              <a:t>. 2009; European </a:t>
            </a:r>
            <a:r>
              <a:rPr lang="en-US" sz="1900" dirty="0">
                <a:latin typeface="Times New Roman" panose="02020603050405020304" pitchFamily="18" charset="0"/>
                <a:cs typeface="Times New Roman" panose="02020603050405020304" pitchFamily="18" charset="0"/>
              </a:rPr>
              <a:t>Union Agency for Fundamental </a:t>
            </a:r>
            <a:r>
              <a:rPr lang="en-US" sz="1900" dirty="0" smtClean="0">
                <a:latin typeface="Times New Roman" panose="02020603050405020304" pitchFamily="18" charset="0"/>
                <a:cs typeface="Times New Roman" panose="02020603050405020304" pitchFamily="18" charset="0"/>
              </a:rPr>
              <a:t>Rights 2012; </a:t>
            </a:r>
            <a:r>
              <a:rPr lang="fi-FI" sz="1900" dirty="0" smtClean="0">
                <a:latin typeface="Times New Roman" panose="02020603050405020304" pitchFamily="18" charset="0"/>
                <a:cs typeface="Times New Roman" panose="02020603050405020304" pitchFamily="18" charset="0"/>
              </a:rPr>
              <a:t>Haavisto 2012; 		Jaakkola 2009;  </a:t>
            </a:r>
            <a:r>
              <a:rPr lang="fi-FI" sz="1900" dirty="0" err="1" smtClean="0">
                <a:latin typeface="Times New Roman" panose="02020603050405020304" pitchFamily="18" charset="0"/>
                <a:cs typeface="Times New Roman" panose="02020603050405020304" pitchFamily="18" charset="0"/>
              </a:rPr>
              <a:t>Jasinskaja-Lahti</a:t>
            </a:r>
            <a:r>
              <a:rPr lang="fi-FI" sz="1900" dirty="0" smtClean="0">
                <a:latin typeface="Times New Roman" panose="02020603050405020304" pitchFamily="18" charset="0"/>
                <a:cs typeface="Times New Roman" panose="02020603050405020304" pitchFamily="18" charset="0"/>
              </a:rPr>
              <a:t> ym. 2002;  Puuronen 2011; Rastas 2002; 2005; 2007)</a:t>
            </a:r>
          </a:p>
          <a:p>
            <a:endParaRPr lang="fi-FI"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Rasismin käsite</a:t>
            </a:r>
            <a:endParaRPr lang="fi-FI" dirty="0"/>
          </a:p>
        </p:txBody>
      </p:sp>
      <p:sp>
        <p:nvSpPr>
          <p:cNvPr id="3" name="Sisällön paikkamerkki 2"/>
          <p:cNvSpPr>
            <a:spLocks noGrp="1"/>
          </p:cNvSpPr>
          <p:nvPr>
            <p:ph idx="1"/>
          </p:nvPr>
        </p:nvSpPr>
        <p:spPr/>
        <p:txBody>
          <a:bodyPr>
            <a:normAutofit fontScale="92500"/>
          </a:bodyPr>
          <a:lstStyle/>
          <a:p>
            <a:pPr marL="137160" indent="0">
              <a:buNone/>
            </a:pPr>
            <a:endParaRPr lang="fi-FI" dirty="0"/>
          </a:p>
          <a:p>
            <a:pPr lvl="1"/>
            <a:r>
              <a:rPr lang="fi-FI" dirty="0"/>
              <a:t>Aate tai toiminta, jossa ihmisten eriarvoinen kohtelu (syrjintä) oikeutetaan heidän ’rotunsa’ ja siihen liitettävien fyysisten ja henkisten piireiden mukaan. </a:t>
            </a:r>
            <a:endParaRPr lang="fi-FI" dirty="0" smtClean="0"/>
          </a:p>
          <a:p>
            <a:pPr lvl="1"/>
            <a:r>
              <a:rPr lang="fi-FI" dirty="0" smtClean="0"/>
              <a:t>Ajattelutapaan </a:t>
            </a:r>
            <a:r>
              <a:rPr lang="fi-FI" dirty="0"/>
              <a:t>yhdistyy paitsi stereotyyppiset käsitykset ’roduista’ ja etnisistä ryhmistä, usein myös ajatus jonkun ryhmän  paremmuudesta ja </a:t>
            </a:r>
            <a:r>
              <a:rPr lang="fi-FI" dirty="0" smtClean="0"/>
              <a:t>ylivallasta</a:t>
            </a:r>
          </a:p>
          <a:p>
            <a:pPr lvl="1"/>
            <a:r>
              <a:rPr lang="fi-FI" dirty="0" smtClean="0"/>
              <a:t>Rotu</a:t>
            </a:r>
            <a:r>
              <a:rPr lang="fi-FI" dirty="0"/>
              <a:t>-käsite on nykytieteessä vahvasti kyseenalaistettu. </a:t>
            </a:r>
            <a:endParaRPr lang="fi-FI" dirty="0" smtClean="0"/>
          </a:p>
          <a:p>
            <a:pPr lvl="1"/>
            <a:r>
              <a:rPr lang="fi-FI" dirty="0" smtClean="0"/>
              <a:t>Myös </a:t>
            </a:r>
            <a:r>
              <a:rPr lang="fi-FI" dirty="0"/>
              <a:t>eriarvoisuuteen johtavia yhteiskunnallisia rakenteita tai toimintatapoja voidaan kutsua rasistisiksi</a:t>
            </a:r>
            <a:r>
              <a:rPr lang="fi-FI" dirty="0" smtClean="0"/>
              <a:t>.</a:t>
            </a:r>
          </a:p>
          <a:p>
            <a:pPr marL="585216" lvl="1" indent="0">
              <a:buNone/>
            </a:pPr>
            <a:r>
              <a:rPr lang="fi-FI" dirty="0"/>
              <a:t>	</a:t>
            </a:r>
            <a:r>
              <a:rPr lang="fi-FI" dirty="0" smtClean="0"/>
              <a:t>						</a:t>
            </a:r>
            <a:r>
              <a:rPr lang="fi-FI" sz="1700" dirty="0" smtClean="0"/>
              <a:t>(</a:t>
            </a:r>
            <a:r>
              <a:rPr lang="fi-FI" sz="1700" dirty="0" err="1" smtClean="0"/>
              <a:t>Rex</a:t>
            </a:r>
            <a:r>
              <a:rPr lang="fi-FI" sz="1700" dirty="0" smtClean="0"/>
              <a:t>, 1986) </a:t>
            </a:r>
            <a:endParaRPr lang="fi-FI" sz="1700" dirty="0"/>
          </a:p>
        </p:txBody>
      </p:sp>
    </p:spTree>
    <p:extLst>
      <p:ext uri="{BB962C8B-B14F-4D97-AF65-F5344CB8AC3E}">
        <p14:creationId xmlns:p14="http://schemas.microsoft.com/office/powerpoint/2010/main" val="173590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Syrjintä</a:t>
            </a:r>
            <a:endParaRPr lang="fi-FI" dirty="0"/>
          </a:p>
        </p:txBody>
      </p:sp>
      <p:sp>
        <p:nvSpPr>
          <p:cNvPr id="3" name="Sisällön paikkamerkki 2"/>
          <p:cNvSpPr>
            <a:spLocks noGrp="1"/>
          </p:cNvSpPr>
          <p:nvPr>
            <p:ph idx="1"/>
          </p:nvPr>
        </p:nvSpPr>
        <p:spPr/>
        <p:txBody>
          <a:bodyPr>
            <a:normAutofit lnSpcReduction="10000"/>
          </a:bodyPr>
          <a:lstStyle/>
          <a:p>
            <a:r>
              <a:rPr lang="fi-FI" b="1" dirty="0"/>
              <a:t>Välillinen syrjintä</a:t>
            </a:r>
            <a:endParaRPr lang="fi-FI" dirty="0"/>
          </a:p>
          <a:p>
            <a:pPr lvl="1"/>
            <a:r>
              <a:rPr lang="fi-FI" dirty="0" smtClean="0"/>
              <a:t>Henkilö joutuu </a:t>
            </a:r>
            <a:r>
              <a:rPr lang="fi-FI" dirty="0"/>
              <a:t>epäedulliseen asemaan muihin nähden näennäisesti puolueettoman säännöksen, perusteen tai käytännön vuoksi ilman, että toiminnalle on olemassa hyväksyttävä peruste. </a:t>
            </a:r>
            <a:r>
              <a:rPr lang="fi-FI" dirty="0" smtClean="0"/>
              <a:t> </a:t>
            </a:r>
          </a:p>
          <a:p>
            <a:pPr marL="585216" lvl="1" indent="0">
              <a:buNone/>
            </a:pPr>
            <a:r>
              <a:rPr lang="fi-FI" dirty="0" smtClean="0"/>
              <a:t>			</a:t>
            </a:r>
            <a:endParaRPr lang="fi-FI" dirty="0"/>
          </a:p>
          <a:p>
            <a:r>
              <a:rPr lang="fi-FI" b="1" dirty="0"/>
              <a:t>Välitön syrjintä</a:t>
            </a:r>
            <a:endParaRPr lang="fi-FI" dirty="0"/>
          </a:p>
          <a:p>
            <a:pPr lvl="1"/>
            <a:r>
              <a:rPr lang="fi-FI" dirty="0"/>
              <a:t>Henkilöä kohdellaan eriarvoisesti verrattuna siihen, miten </a:t>
            </a:r>
            <a:r>
              <a:rPr lang="fi-FI" dirty="0" smtClean="0"/>
              <a:t>jotakuta </a:t>
            </a:r>
            <a:r>
              <a:rPr lang="fi-FI" dirty="0"/>
              <a:t>muuta kohdellaan vastaavanlaisessa tilanteessa. </a:t>
            </a:r>
            <a:r>
              <a:rPr lang="fi-FI" dirty="0" smtClean="0"/>
              <a:t> .  </a:t>
            </a:r>
          </a:p>
          <a:p>
            <a:pPr lvl="1"/>
            <a:endParaRPr lang="fi-FI" dirty="0"/>
          </a:p>
          <a:p>
            <a:pPr marL="1362456" lvl="4" indent="0">
              <a:buNone/>
            </a:pPr>
            <a:r>
              <a:rPr lang="fi-FI" dirty="0" smtClean="0"/>
              <a:t>					</a:t>
            </a:r>
            <a:r>
              <a:rPr lang="fi-FI" sz="1600" dirty="0" smtClean="0"/>
              <a:t>(Sisäministeriö, 2014)</a:t>
            </a:r>
            <a:endParaRPr lang="fi-FI" sz="1600" dirty="0"/>
          </a:p>
          <a:p>
            <a:endParaRPr lang="fi-FI" dirty="0"/>
          </a:p>
        </p:txBody>
      </p:sp>
    </p:spTree>
    <p:extLst>
      <p:ext uri="{BB962C8B-B14F-4D97-AF65-F5344CB8AC3E}">
        <p14:creationId xmlns:p14="http://schemas.microsoft.com/office/powerpoint/2010/main" val="135278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imes New Roman" panose="02020603050405020304" pitchFamily="18" charset="0"/>
                <a:cs typeface="Times New Roman" panose="02020603050405020304" pitchFamily="18" charset="0"/>
              </a:rPr>
              <a:t>Rasismin muodot</a:t>
            </a:r>
            <a:endParaRPr lang="fi-FI" dirty="0">
              <a:latin typeface="Times New Roman" panose="02020603050405020304" pitchFamily="18" charset="0"/>
              <a:cs typeface="Times New Roman" panose="02020603050405020304" pitchFamily="18" charset="0"/>
            </a:endParaRPr>
          </a:p>
        </p:txBody>
      </p:sp>
      <p:sp>
        <p:nvSpPr>
          <p:cNvPr id="3" name="Tekstin paikkamerkki 2"/>
          <p:cNvSpPr>
            <a:spLocks noGrp="1"/>
          </p:cNvSpPr>
          <p:nvPr>
            <p:ph type="body" idx="1"/>
          </p:nvPr>
        </p:nvSpPr>
        <p:spPr>
          <a:xfrm>
            <a:off x="107504" y="1052736"/>
            <a:ext cx="4389884" cy="750887"/>
          </a:xfrm>
        </p:spPr>
        <p:txBody>
          <a:bodyPr>
            <a:normAutofit/>
          </a:bodyPr>
          <a:lstStyle/>
          <a:p>
            <a:r>
              <a:rPr lang="fi-FI" dirty="0" smtClean="0">
                <a:latin typeface="Times New Roman" panose="02020603050405020304" pitchFamily="18" charset="0"/>
                <a:cs typeface="Times New Roman" panose="02020603050405020304" pitchFamily="18" charset="0"/>
              </a:rPr>
              <a:t>RAKENTEELLINEN RASISMI</a:t>
            </a:r>
            <a:endParaRPr lang="fi-FI" dirty="0">
              <a:latin typeface="Times New Roman" panose="02020603050405020304" pitchFamily="18" charset="0"/>
              <a:cs typeface="Times New Roman" panose="02020603050405020304" pitchFamily="18" charset="0"/>
            </a:endParaRPr>
          </a:p>
        </p:txBody>
      </p:sp>
      <p:sp>
        <p:nvSpPr>
          <p:cNvPr id="4" name="Tekstin paikkamerkki 3"/>
          <p:cNvSpPr>
            <a:spLocks noGrp="1"/>
          </p:cNvSpPr>
          <p:nvPr>
            <p:ph type="body" sz="half" idx="3"/>
          </p:nvPr>
        </p:nvSpPr>
        <p:spPr>
          <a:xfrm>
            <a:off x="4644008" y="1052736"/>
            <a:ext cx="4041775" cy="750887"/>
          </a:xfrm>
        </p:spPr>
        <p:txBody>
          <a:bodyPr/>
          <a:lstStyle/>
          <a:p>
            <a:r>
              <a:rPr lang="fi-FI" dirty="0" smtClean="0">
                <a:latin typeface="Times New Roman" panose="02020603050405020304" pitchFamily="18" charset="0"/>
                <a:cs typeface="Times New Roman" panose="02020603050405020304" pitchFamily="18" charset="0"/>
              </a:rPr>
              <a:t>ARKIELÄMÄN RASISMI</a:t>
            </a:r>
            <a:endParaRPr lang="fi-FI" dirty="0">
              <a:latin typeface="Times New Roman" panose="02020603050405020304" pitchFamily="18" charset="0"/>
              <a:cs typeface="Times New Roman" panose="02020603050405020304" pitchFamily="18" charset="0"/>
            </a:endParaRPr>
          </a:p>
        </p:txBody>
      </p:sp>
      <p:sp>
        <p:nvSpPr>
          <p:cNvPr id="5" name="Sisällön paikkamerkki 4"/>
          <p:cNvSpPr>
            <a:spLocks noGrp="1"/>
          </p:cNvSpPr>
          <p:nvPr>
            <p:ph sz="quarter" idx="2"/>
          </p:nvPr>
        </p:nvSpPr>
        <p:spPr>
          <a:xfrm>
            <a:off x="457200" y="1772816"/>
            <a:ext cx="4040188" cy="4353347"/>
          </a:xfrm>
        </p:spPr>
        <p:txBody>
          <a:bodyPr>
            <a:normAutofit/>
          </a:bodyPr>
          <a:lstStyle/>
          <a:p>
            <a:pPr marL="585216" lvl="1" indent="0">
              <a:buNone/>
            </a:pPr>
            <a:r>
              <a:rPr lang="fi-FI" sz="1600" dirty="0" smtClean="0">
                <a:latin typeface="Times New Roman" panose="02020603050405020304" pitchFamily="18" charset="0"/>
                <a:cs typeface="Times New Roman" panose="02020603050405020304" pitchFamily="18" charset="0"/>
              </a:rPr>
              <a:t>Lainsäädännön </a:t>
            </a:r>
            <a:r>
              <a:rPr lang="fi-FI" sz="1600" dirty="0">
                <a:latin typeface="Times New Roman" panose="02020603050405020304" pitchFamily="18" charset="0"/>
                <a:cs typeface="Times New Roman" panose="02020603050405020304" pitchFamily="18" charset="0"/>
              </a:rPr>
              <a:t>ja eri instituutioiden  toiminnan synnyttämää </a:t>
            </a:r>
            <a:r>
              <a:rPr lang="fi-FI" sz="1600" dirty="0" smtClean="0">
                <a:latin typeface="Times New Roman" panose="02020603050405020304" pitchFamily="18" charset="0"/>
                <a:cs typeface="Times New Roman" panose="02020603050405020304" pitchFamily="18" charset="0"/>
              </a:rPr>
              <a:t>rasismia.</a:t>
            </a:r>
            <a:endParaRPr lang="fi-FI" sz="1600" dirty="0">
              <a:latin typeface="Times New Roman" panose="02020603050405020304" pitchFamily="18" charset="0"/>
              <a:cs typeface="Times New Roman" panose="02020603050405020304" pitchFamily="18" charset="0"/>
            </a:endParaRPr>
          </a:p>
          <a:p>
            <a:pPr marL="585216" lvl="1" indent="0">
              <a:buNone/>
            </a:pPr>
            <a:r>
              <a:rPr lang="fi-FI" sz="1600" dirty="0" smtClean="0">
                <a:latin typeface="Times New Roman" panose="02020603050405020304" pitchFamily="18" charset="0"/>
                <a:cs typeface="Times New Roman" panose="02020603050405020304" pitchFamily="18" charset="0"/>
              </a:rPr>
              <a:t> </a:t>
            </a:r>
            <a:endParaRPr lang="fi-FI" sz="1600" dirty="0">
              <a:latin typeface="Times New Roman" panose="02020603050405020304" pitchFamily="18" charset="0"/>
              <a:cs typeface="Times New Roman" panose="02020603050405020304" pitchFamily="18" charset="0"/>
            </a:endParaRPr>
          </a:p>
          <a:p>
            <a:pPr marL="585216" lvl="1" indent="0">
              <a:buNone/>
            </a:pPr>
            <a:r>
              <a:rPr lang="fi-FI" sz="1600" dirty="0" smtClean="0">
                <a:latin typeface="Times New Roman" panose="02020603050405020304" pitchFamily="18" charset="0"/>
                <a:cs typeface="Times New Roman" panose="02020603050405020304" pitchFamily="18" charset="0"/>
              </a:rPr>
              <a:t>Lainsäädäntö </a:t>
            </a:r>
            <a:r>
              <a:rPr lang="fi-FI" sz="1600" dirty="0">
                <a:latin typeface="Times New Roman" panose="02020603050405020304" pitchFamily="18" charset="0"/>
                <a:cs typeface="Times New Roman" panose="02020603050405020304" pitchFamily="18" charset="0"/>
              </a:rPr>
              <a:t>ja erilaiset </a:t>
            </a:r>
            <a:r>
              <a:rPr lang="fi-FI" sz="1600" dirty="0" smtClean="0">
                <a:latin typeface="Times New Roman" panose="02020603050405020304" pitchFamily="18" charset="0"/>
                <a:cs typeface="Times New Roman" panose="02020603050405020304" pitchFamily="18" charset="0"/>
              </a:rPr>
              <a:t>yksityiset ja julkiset instituutio </a:t>
            </a:r>
            <a:r>
              <a:rPr lang="fi-FI" sz="1600" dirty="0">
                <a:latin typeface="Times New Roman" panose="02020603050405020304" pitchFamily="18" charset="0"/>
                <a:cs typeface="Times New Roman" panose="02020603050405020304" pitchFamily="18" charset="0"/>
              </a:rPr>
              <a:t>voivat asettaa jotkin </a:t>
            </a:r>
            <a:r>
              <a:rPr lang="fi-FI" sz="1600" dirty="0" smtClean="0">
                <a:latin typeface="Times New Roman" panose="02020603050405020304" pitchFamily="18" charset="0"/>
                <a:cs typeface="Times New Roman" panose="02020603050405020304" pitchFamily="18" charset="0"/>
              </a:rPr>
              <a:t>ryhmät </a:t>
            </a:r>
            <a:r>
              <a:rPr lang="fi-FI" sz="1600" dirty="0">
                <a:latin typeface="Times New Roman" panose="02020603050405020304" pitchFamily="18" charset="0"/>
                <a:cs typeface="Times New Roman" panose="02020603050405020304" pitchFamily="18" charset="0"/>
              </a:rPr>
              <a:t>epäsuotuisaan asemaan ja synnyttää rakenteellista </a:t>
            </a:r>
            <a:r>
              <a:rPr lang="fi-FI" sz="1600" dirty="0" smtClean="0">
                <a:latin typeface="Times New Roman" panose="02020603050405020304" pitchFamily="18" charset="0"/>
                <a:cs typeface="Times New Roman" panose="02020603050405020304" pitchFamily="18" charset="0"/>
              </a:rPr>
              <a:t>rasismia.</a:t>
            </a:r>
          </a:p>
          <a:p>
            <a:pPr marL="585216" lvl="1" indent="0">
              <a:buNone/>
            </a:pPr>
            <a:endParaRPr lang="fi-FI" sz="1600" dirty="0">
              <a:latin typeface="Times New Roman" panose="02020603050405020304" pitchFamily="18" charset="0"/>
              <a:cs typeface="Times New Roman" panose="02020603050405020304" pitchFamily="18" charset="0"/>
            </a:endParaRPr>
          </a:p>
          <a:p>
            <a:pPr marL="585216" lvl="1" indent="0">
              <a:buNone/>
            </a:pPr>
            <a:r>
              <a:rPr lang="fi-FI" sz="1600" dirty="0" smtClean="0">
                <a:latin typeface="Times New Roman" panose="02020603050405020304" pitchFamily="18" charset="0"/>
                <a:cs typeface="Times New Roman" panose="02020603050405020304" pitchFamily="18" charset="0"/>
              </a:rPr>
              <a:t>Lain säätämästä tasa-arvosta huolimatta instituutioiden toimintaan voi liittyä prosesseja, </a:t>
            </a:r>
            <a:r>
              <a:rPr lang="fi-FI" sz="1600" dirty="0">
                <a:latin typeface="Times New Roman" panose="02020603050405020304" pitchFamily="18" charset="0"/>
                <a:cs typeface="Times New Roman" panose="02020603050405020304" pitchFamily="18" charset="0"/>
              </a:rPr>
              <a:t>joiden tuloksena jotkin ryhmät joutuvat toisia heikompaan </a:t>
            </a:r>
            <a:r>
              <a:rPr lang="fi-FI" sz="1600" dirty="0" smtClean="0">
                <a:latin typeface="Times New Roman" panose="02020603050405020304" pitchFamily="18" charset="0"/>
                <a:cs typeface="Times New Roman" panose="02020603050405020304" pitchFamily="18" charset="0"/>
              </a:rPr>
              <a:t>asemaan.  </a:t>
            </a:r>
            <a:endParaRPr lang="fi-FI" sz="1600" dirty="0">
              <a:latin typeface="Times New Roman" panose="02020603050405020304" pitchFamily="18" charset="0"/>
              <a:cs typeface="Times New Roman" panose="02020603050405020304" pitchFamily="18" charset="0"/>
            </a:endParaRPr>
          </a:p>
          <a:p>
            <a:endParaRPr lang="fi-FI" dirty="0"/>
          </a:p>
        </p:txBody>
      </p:sp>
      <p:sp>
        <p:nvSpPr>
          <p:cNvPr id="6" name="Sisällön paikkamerkki 5"/>
          <p:cNvSpPr>
            <a:spLocks noGrp="1"/>
          </p:cNvSpPr>
          <p:nvPr>
            <p:ph sz="quarter" idx="4"/>
          </p:nvPr>
        </p:nvSpPr>
        <p:spPr>
          <a:xfrm>
            <a:off x="4644008" y="1679496"/>
            <a:ext cx="4041775" cy="5157192"/>
          </a:xfrm>
        </p:spPr>
        <p:txBody>
          <a:bodyPr>
            <a:normAutofit fontScale="85000" lnSpcReduction="20000"/>
          </a:bodyPr>
          <a:lstStyle/>
          <a:p>
            <a:pPr marL="585216" lvl="1" indent="0">
              <a:buNone/>
            </a:pPr>
            <a:r>
              <a:rPr lang="fi-FI" sz="1200" dirty="0" smtClean="0"/>
              <a:t> </a:t>
            </a:r>
            <a:r>
              <a:rPr lang="fi-FI" sz="1200" dirty="0"/>
              <a:t>	</a:t>
            </a:r>
          </a:p>
          <a:p>
            <a:pPr marL="585216" lvl="1" indent="0">
              <a:buNone/>
            </a:pPr>
            <a:r>
              <a:rPr lang="fi-FI" sz="2100" dirty="0">
                <a:latin typeface="Times New Roman" panose="02020603050405020304" pitchFamily="18" charset="0"/>
                <a:cs typeface="Times New Roman" panose="02020603050405020304" pitchFamily="18" charset="0"/>
              </a:rPr>
              <a:t>Lähtökohtana rasismin uhrien </a:t>
            </a:r>
            <a:r>
              <a:rPr lang="fi-FI" sz="2100" dirty="0" smtClean="0">
                <a:latin typeface="Times New Roman" panose="02020603050405020304" pitchFamily="18" charset="0"/>
                <a:cs typeface="Times New Roman" panose="02020603050405020304" pitchFamily="18" charset="0"/>
              </a:rPr>
              <a:t>kokemukset arkipäivän vuorovaikutustilanteissa.  </a:t>
            </a:r>
          </a:p>
          <a:p>
            <a:pPr marL="585216" lvl="1" indent="0">
              <a:buNone/>
            </a:pPr>
            <a:endParaRPr lang="fi-FI" sz="1800" dirty="0">
              <a:latin typeface="Times New Roman" panose="02020603050405020304" pitchFamily="18" charset="0"/>
              <a:cs typeface="Times New Roman" panose="02020603050405020304" pitchFamily="18" charset="0"/>
            </a:endParaRPr>
          </a:p>
          <a:p>
            <a:pPr marL="585216" lvl="1" indent="0">
              <a:buNone/>
            </a:pPr>
            <a:r>
              <a:rPr lang="fi-FI" sz="1800" dirty="0">
                <a:latin typeface="Times New Roman" panose="02020603050405020304" pitchFamily="18" charset="0"/>
                <a:cs typeface="Times New Roman" panose="02020603050405020304" pitchFamily="18" charset="0"/>
              </a:rPr>
              <a:t>Arkielämän rasismin muodot</a:t>
            </a:r>
          </a:p>
          <a:p>
            <a:pPr lvl="2"/>
            <a:r>
              <a:rPr lang="fi-FI" dirty="0">
                <a:latin typeface="Times New Roman" panose="02020603050405020304" pitchFamily="18" charset="0"/>
                <a:cs typeface="Times New Roman" panose="02020603050405020304" pitchFamily="18" charset="0"/>
              </a:rPr>
              <a:t>Pahan puhuminen ja </a:t>
            </a:r>
            <a:r>
              <a:rPr lang="fi-FI" dirty="0" smtClean="0">
                <a:latin typeface="Times New Roman" panose="02020603050405020304" pitchFamily="18" charset="0"/>
                <a:cs typeface="Times New Roman" panose="02020603050405020304" pitchFamily="18" charset="0"/>
              </a:rPr>
              <a:t>loukkaavat vitsit etnisistä ryhmistä.</a:t>
            </a:r>
            <a:endParaRPr lang="fi-FI" dirty="0">
              <a:latin typeface="Times New Roman" panose="02020603050405020304" pitchFamily="18" charset="0"/>
              <a:cs typeface="Times New Roman" panose="02020603050405020304" pitchFamily="18" charset="0"/>
            </a:endParaRPr>
          </a:p>
          <a:p>
            <a:pPr lvl="2"/>
            <a:r>
              <a:rPr lang="fi-FI" dirty="0">
                <a:latin typeface="Times New Roman" panose="02020603050405020304" pitchFamily="18" charset="0"/>
                <a:cs typeface="Times New Roman" panose="02020603050405020304" pitchFamily="18" charset="0"/>
              </a:rPr>
              <a:t>Etnisten tai kulttuuristen vähemmistöjen </a:t>
            </a:r>
            <a:r>
              <a:rPr lang="fi-FI" dirty="0" smtClean="0">
                <a:latin typeface="Times New Roman" panose="02020603050405020304" pitchFamily="18" charset="0"/>
                <a:cs typeface="Times New Roman" panose="02020603050405020304" pitchFamily="18" charset="0"/>
              </a:rPr>
              <a:t>nimittely.  </a:t>
            </a:r>
            <a:endParaRPr lang="fi-FI" dirty="0">
              <a:latin typeface="Times New Roman" panose="02020603050405020304" pitchFamily="18" charset="0"/>
              <a:cs typeface="Times New Roman" panose="02020603050405020304" pitchFamily="18" charset="0"/>
            </a:endParaRPr>
          </a:p>
          <a:p>
            <a:pPr lvl="2"/>
            <a:r>
              <a:rPr lang="fi-FI" dirty="0">
                <a:latin typeface="Times New Roman" panose="02020603050405020304" pitchFamily="18" charset="0"/>
                <a:cs typeface="Times New Roman" panose="02020603050405020304" pitchFamily="18" charset="0"/>
              </a:rPr>
              <a:t>Loukkaavat ilmeet ja eleet, joilla osoitetaan </a:t>
            </a:r>
            <a:r>
              <a:rPr lang="fi-FI" dirty="0" err="1">
                <a:latin typeface="Times New Roman" panose="02020603050405020304" pitchFamily="18" charset="0"/>
                <a:cs typeface="Times New Roman" panose="02020603050405020304" pitchFamily="18" charset="0"/>
              </a:rPr>
              <a:t>rodullistettuihin</a:t>
            </a:r>
            <a:r>
              <a:rPr lang="fi-FI" dirty="0">
                <a:latin typeface="Times New Roman" panose="02020603050405020304" pitchFamily="18" charset="0"/>
                <a:cs typeface="Times New Roman" panose="02020603050405020304" pitchFamily="18" charset="0"/>
              </a:rPr>
              <a:t> ryhmiin kuuluville ihmisille heidän paikkansa sosiaalisissa hierarkioissa</a:t>
            </a:r>
          </a:p>
          <a:p>
            <a:pPr lvl="2"/>
            <a:r>
              <a:rPr lang="fi-FI" dirty="0">
                <a:latin typeface="Times New Roman" panose="02020603050405020304" pitchFamily="18" charset="0"/>
                <a:cs typeface="Times New Roman" panose="02020603050405020304" pitchFamily="18" charset="0"/>
              </a:rPr>
              <a:t>Vältteleminen, syrjintä ja </a:t>
            </a:r>
            <a:r>
              <a:rPr lang="fi-FI" dirty="0" smtClean="0">
                <a:latin typeface="Times New Roman" panose="02020603050405020304" pitchFamily="18" charset="0"/>
                <a:cs typeface="Times New Roman" panose="02020603050405020304" pitchFamily="18" charset="0"/>
              </a:rPr>
              <a:t>eristäminen, marginalisointi</a:t>
            </a:r>
            <a:endParaRPr lang="fi-FI" dirty="0">
              <a:latin typeface="Times New Roman" panose="02020603050405020304" pitchFamily="18" charset="0"/>
              <a:cs typeface="Times New Roman" panose="02020603050405020304" pitchFamily="18" charset="0"/>
            </a:endParaRPr>
          </a:p>
          <a:p>
            <a:pPr lvl="2"/>
            <a:r>
              <a:rPr lang="fi-FI" dirty="0">
                <a:latin typeface="Times New Roman" panose="02020603050405020304" pitchFamily="18" charset="0"/>
                <a:cs typeface="Times New Roman" panose="02020603050405020304" pitchFamily="18" charset="0"/>
              </a:rPr>
              <a:t>Fyysinen hyökkäys tai väkivalta</a:t>
            </a:r>
          </a:p>
          <a:p>
            <a:pPr marL="137160" indent="0">
              <a:buNone/>
            </a:pPr>
            <a:endParaRPr lang="fi-FI" sz="1800" dirty="0" smtClean="0">
              <a:latin typeface="Times New Roman" panose="02020603050405020304" pitchFamily="18" charset="0"/>
              <a:cs typeface="Times New Roman" panose="02020603050405020304" pitchFamily="18" charset="0"/>
            </a:endParaRPr>
          </a:p>
          <a:p>
            <a:pPr marL="137160" lvl="1" indent="0">
              <a:buClr>
                <a:schemeClr val="tx1">
                  <a:shade val="95000"/>
                </a:schemeClr>
              </a:buClr>
              <a:buSzPct val="65000"/>
              <a:buNone/>
            </a:pPr>
            <a:endParaRPr lang="fi-FI" sz="1800" dirty="0" smtClean="0">
              <a:latin typeface="Times New Roman" panose="02020603050405020304" pitchFamily="18" charset="0"/>
              <a:cs typeface="Times New Roman" panose="02020603050405020304" pitchFamily="18" charset="0"/>
            </a:endParaRPr>
          </a:p>
          <a:p>
            <a:pPr marL="137160" lvl="1" indent="0">
              <a:buClr>
                <a:schemeClr val="tx1">
                  <a:shade val="95000"/>
                </a:schemeClr>
              </a:buClr>
              <a:buSzPct val="65000"/>
              <a:buNone/>
            </a:pPr>
            <a:endParaRPr lang="fi-FI" sz="1800" dirty="0">
              <a:latin typeface="Times New Roman" panose="02020603050405020304" pitchFamily="18" charset="0"/>
              <a:cs typeface="Times New Roman" panose="02020603050405020304" pitchFamily="18" charset="0"/>
            </a:endParaRPr>
          </a:p>
          <a:p>
            <a:pPr marL="137160" lvl="1" indent="0">
              <a:buClr>
                <a:schemeClr val="tx1">
                  <a:shade val="95000"/>
                </a:schemeClr>
              </a:buClr>
              <a:buSzPct val="65000"/>
              <a:buNone/>
            </a:pPr>
            <a:r>
              <a:rPr lang="fi-FI" sz="1300" dirty="0" smtClean="0">
                <a:latin typeface="Times New Roman" panose="02020603050405020304" pitchFamily="18" charset="0"/>
                <a:cs typeface="Times New Roman" panose="02020603050405020304" pitchFamily="18" charset="0"/>
              </a:rPr>
              <a:t> 	( </a:t>
            </a:r>
            <a:r>
              <a:rPr lang="fi-FI" sz="1300" dirty="0" err="1" smtClean="0">
                <a:latin typeface="Times New Roman" panose="02020603050405020304" pitchFamily="18" charset="0"/>
                <a:cs typeface="Times New Roman" panose="02020603050405020304" pitchFamily="18" charset="0"/>
              </a:rPr>
              <a:t>Essed</a:t>
            </a:r>
            <a:r>
              <a:rPr lang="fi-FI" sz="1300" dirty="0" smtClean="0">
                <a:latin typeface="Times New Roman" panose="02020603050405020304" pitchFamily="18" charset="0"/>
                <a:cs typeface="Times New Roman" panose="02020603050405020304" pitchFamily="18" charset="0"/>
              </a:rPr>
              <a:t> </a:t>
            </a:r>
            <a:r>
              <a:rPr lang="fi-FI" sz="1300" dirty="0">
                <a:latin typeface="Times New Roman" panose="02020603050405020304" pitchFamily="18" charset="0"/>
                <a:cs typeface="Times New Roman" panose="02020603050405020304" pitchFamily="18" charset="0"/>
              </a:rPr>
              <a:t>1991; Puuronen </a:t>
            </a:r>
            <a:r>
              <a:rPr lang="fi-FI" sz="1300" dirty="0" smtClean="0">
                <a:latin typeface="Times New Roman" panose="02020603050405020304" pitchFamily="18" charset="0"/>
                <a:cs typeface="Times New Roman" panose="02020603050405020304" pitchFamily="18" charset="0"/>
              </a:rPr>
              <a:t>2011; </a:t>
            </a:r>
            <a:r>
              <a:rPr lang="fi-FI" sz="1300" dirty="0" err="1">
                <a:latin typeface="Times New Roman" panose="02020603050405020304" pitchFamily="18" charset="0"/>
                <a:cs typeface="Times New Roman" panose="02020603050405020304" pitchFamily="18" charset="0"/>
              </a:rPr>
              <a:t>Rex</a:t>
            </a:r>
            <a:r>
              <a:rPr lang="fi-FI" sz="1300" dirty="0">
                <a:latin typeface="Times New Roman" panose="02020603050405020304" pitchFamily="18" charset="0"/>
                <a:cs typeface="Times New Roman" panose="02020603050405020304" pitchFamily="18" charset="0"/>
              </a:rPr>
              <a:t> 1986)</a:t>
            </a:r>
          </a:p>
          <a:p>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97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Maahanmuuttoon liittyviä käsitteitä  </a:t>
            </a:r>
            <a:endParaRPr lang="fi-FI" dirty="0"/>
          </a:p>
        </p:txBody>
      </p:sp>
      <p:sp>
        <p:nvSpPr>
          <p:cNvPr id="3" name="Sisällön paikkamerkki 2"/>
          <p:cNvSpPr>
            <a:spLocks noGrp="1"/>
          </p:cNvSpPr>
          <p:nvPr>
            <p:ph idx="1"/>
          </p:nvPr>
        </p:nvSpPr>
        <p:spPr>
          <a:xfrm>
            <a:off x="457200" y="1484784"/>
            <a:ext cx="8229600" cy="5373216"/>
          </a:xfrm>
        </p:spPr>
        <p:txBody>
          <a:bodyPr>
            <a:normAutofit fontScale="25000" lnSpcReduction="20000"/>
          </a:bodyPr>
          <a:lstStyle/>
          <a:p>
            <a:r>
              <a:rPr lang="fi-FI" sz="7200" b="1" dirty="0" smtClean="0"/>
              <a:t>Maahanmuuttaja</a:t>
            </a:r>
          </a:p>
          <a:p>
            <a:pPr lvl="1"/>
            <a:r>
              <a:rPr lang="fi-FI" sz="6200" dirty="0" smtClean="0"/>
              <a:t>Maasta toiseen muuttava henkilö</a:t>
            </a:r>
          </a:p>
          <a:p>
            <a:pPr lvl="1"/>
            <a:r>
              <a:rPr lang="fi-FI" sz="6200" dirty="0" smtClean="0"/>
              <a:t>Yleiskäsite, joka koskee kaikkia eri perustein muuttavia henkilöitä.</a:t>
            </a:r>
          </a:p>
          <a:p>
            <a:pPr marL="137160" indent="0">
              <a:buNone/>
            </a:pPr>
            <a:endParaRPr lang="fi-FI" sz="6200" dirty="0"/>
          </a:p>
          <a:p>
            <a:r>
              <a:rPr lang="fi-FI" sz="7200" b="1" dirty="0"/>
              <a:t>Turvapaikanhakija</a:t>
            </a:r>
            <a:endParaRPr lang="fi-FI" sz="7200" dirty="0"/>
          </a:p>
          <a:p>
            <a:pPr lvl="1"/>
            <a:r>
              <a:rPr lang="fi-FI" sz="6400" dirty="0"/>
              <a:t>Henkilö joka hakee suojelua ja oleskeluoikeutta vieraasta valtiosta. Turvapaikanhakija saa pakolaisaseman, jos hänelle myönnetään turvapaikka. </a:t>
            </a:r>
            <a:r>
              <a:rPr lang="fi-FI" sz="6400" dirty="0" smtClean="0"/>
              <a:t> </a:t>
            </a:r>
          </a:p>
          <a:p>
            <a:pPr lvl="1"/>
            <a:endParaRPr lang="fi-FI" sz="6400" dirty="0" smtClean="0"/>
          </a:p>
          <a:p>
            <a:r>
              <a:rPr lang="fi-FI" sz="7200" b="1" dirty="0"/>
              <a:t>Pakolainen</a:t>
            </a:r>
            <a:endParaRPr lang="fi-FI" sz="7200" dirty="0"/>
          </a:p>
          <a:p>
            <a:pPr lvl="1"/>
            <a:r>
              <a:rPr lang="fi-FI" sz="6200" dirty="0"/>
              <a:t>Ulkomaalainen, jolla on perustellusti aihetta pelätä joutuvansa vainotuksi alkuperän, uskonnon, kansallisuuden, tiettyyn yhteiskunnalliseen ryhmään kuulumisen tai poliittisen mielipiteen vuoksi. Pakolaisaseman saa henkilö, jolle jokin valtio antaa turvapaikan tai jonka YK:n pakolaisjärjestö (UNHCR) katsoo olevan pakolainen. </a:t>
            </a:r>
            <a:endParaRPr lang="fi-FI" sz="6400" dirty="0"/>
          </a:p>
          <a:p>
            <a:pPr lvl="1"/>
            <a:endParaRPr lang="fi-FI" sz="5000" dirty="0"/>
          </a:p>
          <a:p>
            <a:r>
              <a:rPr lang="fi-FI" sz="7200" b="1" dirty="0" smtClean="0"/>
              <a:t>Kiintiöpakolainen</a:t>
            </a:r>
            <a:endParaRPr lang="fi-FI" sz="7200" dirty="0"/>
          </a:p>
          <a:p>
            <a:pPr lvl="1"/>
            <a:r>
              <a:rPr lang="fi-FI" sz="6400" dirty="0"/>
              <a:t>UNHCR:n pakolaiseksi katsoma henkilö, jolle on myönnetty maahantulolupa budjetissa vahvistetun pakolaiskiintiön puitteissa</a:t>
            </a:r>
            <a:r>
              <a:rPr lang="fi-FI" sz="6400" dirty="0" smtClean="0"/>
              <a:t>.</a:t>
            </a:r>
          </a:p>
          <a:p>
            <a:pPr marL="137160" indent="0">
              <a:buNone/>
            </a:pPr>
            <a:endParaRPr lang="fi-FI" sz="6400" dirty="0"/>
          </a:p>
          <a:p>
            <a:pPr lvl="1"/>
            <a:endParaRPr lang="fi-FI" dirty="0" smtClean="0"/>
          </a:p>
          <a:p>
            <a:pPr marL="585216" lvl="1" indent="0">
              <a:buNone/>
            </a:pPr>
            <a:r>
              <a:rPr lang="fi-FI" dirty="0" smtClean="0"/>
              <a:t>								</a:t>
            </a:r>
            <a:r>
              <a:rPr lang="fi-FI" sz="6400" dirty="0" smtClean="0"/>
              <a:t>					(Maahanmuuttovirasto, 2015)</a:t>
            </a:r>
            <a:endParaRPr lang="fi-FI" sz="6400" dirty="0"/>
          </a:p>
          <a:p>
            <a:pPr marL="585216" lvl="1" indent="0">
              <a:buNone/>
            </a:pPr>
            <a:endParaRPr lang="fi-FI" dirty="0"/>
          </a:p>
        </p:txBody>
      </p:sp>
    </p:spTree>
    <p:extLst>
      <p:ext uri="{BB962C8B-B14F-4D97-AF65-F5344CB8AC3E}">
        <p14:creationId xmlns:p14="http://schemas.microsoft.com/office/powerpoint/2010/main" val="23384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imes New Roman" panose="02020603050405020304" pitchFamily="18" charset="0"/>
                <a:cs typeface="Times New Roman" panose="02020603050405020304" pitchFamily="18" charset="0"/>
              </a:rPr>
              <a:t>Rasismin muodot</a:t>
            </a:r>
            <a:endParaRPr lang="fi-FI" dirty="0">
              <a:latin typeface="Times New Roman" panose="02020603050405020304" pitchFamily="18" charset="0"/>
              <a:cs typeface="Times New Roman" panose="02020603050405020304" pitchFamily="18" charset="0"/>
            </a:endParaRPr>
          </a:p>
        </p:txBody>
      </p:sp>
      <p:sp>
        <p:nvSpPr>
          <p:cNvPr id="3" name="Tekstin paikkamerkki 2"/>
          <p:cNvSpPr>
            <a:spLocks noGrp="1"/>
          </p:cNvSpPr>
          <p:nvPr>
            <p:ph type="body" idx="1"/>
          </p:nvPr>
        </p:nvSpPr>
        <p:spPr/>
        <p:txBody>
          <a:bodyPr/>
          <a:lstStyle/>
          <a:p>
            <a:r>
              <a:rPr lang="fi-FI" dirty="0" smtClean="0">
                <a:latin typeface="Times New Roman" panose="02020603050405020304" pitchFamily="18" charset="0"/>
                <a:cs typeface="Times New Roman" panose="02020603050405020304" pitchFamily="18" charset="0"/>
              </a:rPr>
              <a:t>Avoin rasismi</a:t>
            </a:r>
            <a:endParaRPr lang="fi-FI" dirty="0">
              <a:latin typeface="Times New Roman" panose="02020603050405020304" pitchFamily="18" charset="0"/>
              <a:cs typeface="Times New Roman" panose="02020603050405020304" pitchFamily="18" charset="0"/>
            </a:endParaRPr>
          </a:p>
        </p:txBody>
      </p:sp>
      <p:sp>
        <p:nvSpPr>
          <p:cNvPr id="4" name="Tekstin paikkamerkki 3"/>
          <p:cNvSpPr>
            <a:spLocks noGrp="1"/>
          </p:cNvSpPr>
          <p:nvPr>
            <p:ph type="body" sz="half" idx="3"/>
          </p:nvPr>
        </p:nvSpPr>
        <p:spPr/>
        <p:txBody>
          <a:bodyPr/>
          <a:lstStyle/>
          <a:p>
            <a:r>
              <a:rPr lang="fi-FI" dirty="0" smtClean="0">
                <a:latin typeface="Times New Roman" panose="02020603050405020304" pitchFamily="18" charset="0"/>
                <a:cs typeface="Times New Roman" panose="02020603050405020304" pitchFamily="18" charset="0"/>
              </a:rPr>
              <a:t>piilorasismi</a:t>
            </a:r>
            <a:endParaRPr lang="fi-FI" dirty="0">
              <a:latin typeface="Times New Roman" panose="02020603050405020304" pitchFamily="18" charset="0"/>
              <a:cs typeface="Times New Roman" panose="02020603050405020304" pitchFamily="18" charset="0"/>
            </a:endParaRPr>
          </a:p>
        </p:txBody>
      </p:sp>
      <p:sp>
        <p:nvSpPr>
          <p:cNvPr id="5" name="Sisällön paikkamerkki 4"/>
          <p:cNvSpPr>
            <a:spLocks noGrp="1"/>
          </p:cNvSpPr>
          <p:nvPr>
            <p:ph sz="quarter" idx="2"/>
          </p:nvPr>
        </p:nvSpPr>
        <p:spPr/>
        <p:txBody>
          <a:bodyPr/>
          <a:lstStyle/>
          <a:p>
            <a:pPr marL="137160" indent="0">
              <a:buNone/>
            </a:pPr>
            <a:endParaRPr lang="fi-FI" sz="1600" dirty="0"/>
          </a:p>
          <a:p>
            <a:pPr marL="585216" lvl="1" indent="0">
              <a:buNone/>
            </a:pPr>
            <a:r>
              <a:rPr lang="fi-FI" sz="1800" dirty="0">
                <a:latin typeface="Times New Roman" panose="02020603050405020304" pitchFamily="18" charset="0"/>
                <a:cs typeface="Times New Roman" panose="02020603050405020304" pitchFamily="18" charset="0"/>
              </a:rPr>
              <a:t>Tekoja ja toimintaa, jonka rasistisuudesta sekä kohde että tekijä ovat </a:t>
            </a:r>
            <a:r>
              <a:rPr lang="fi-FI" sz="1800" dirty="0" smtClean="0">
                <a:latin typeface="Times New Roman" panose="02020603050405020304" pitchFamily="18" charset="0"/>
                <a:cs typeface="Times New Roman" panose="02020603050405020304" pitchFamily="18" charset="0"/>
              </a:rPr>
              <a:t>tietoisia.</a:t>
            </a:r>
            <a:endParaRPr lang="fi-FI" sz="1800" dirty="0">
              <a:latin typeface="Times New Roman" panose="02020603050405020304" pitchFamily="18" charset="0"/>
              <a:cs typeface="Times New Roman" panose="02020603050405020304" pitchFamily="18" charset="0"/>
            </a:endParaRPr>
          </a:p>
          <a:p>
            <a:pPr lvl="2"/>
            <a:r>
              <a:rPr lang="fi-FI" dirty="0">
                <a:latin typeface="Times New Roman" panose="02020603050405020304" pitchFamily="18" charset="0"/>
                <a:cs typeface="Times New Roman" panose="02020603050405020304" pitchFamily="18" charset="0"/>
              </a:rPr>
              <a:t>Ideologinen </a:t>
            </a:r>
            <a:r>
              <a:rPr lang="fi-FI" dirty="0" smtClean="0">
                <a:latin typeface="Times New Roman" panose="02020603050405020304" pitchFamily="18" charset="0"/>
                <a:cs typeface="Times New Roman" panose="02020603050405020304" pitchFamily="18" charset="0"/>
              </a:rPr>
              <a:t>vanha rasismi </a:t>
            </a:r>
            <a:r>
              <a:rPr lang="fi-FI" dirty="0">
                <a:latin typeface="Times New Roman" panose="02020603050405020304" pitchFamily="18" charset="0"/>
                <a:cs typeface="Times New Roman" panose="02020603050405020304" pitchFamily="18" charset="0"/>
              </a:rPr>
              <a:t>tai </a:t>
            </a:r>
            <a:r>
              <a:rPr lang="fi-FI" dirty="0" smtClean="0">
                <a:latin typeface="Times New Roman" panose="02020603050405020304" pitchFamily="18" charset="0"/>
                <a:cs typeface="Times New Roman" panose="02020603050405020304" pitchFamily="18" charset="0"/>
              </a:rPr>
              <a:t>uusrasismi.</a:t>
            </a:r>
            <a:endParaRPr lang="fi-FI" dirty="0">
              <a:latin typeface="Times New Roman" panose="02020603050405020304" pitchFamily="18" charset="0"/>
              <a:cs typeface="Times New Roman" panose="02020603050405020304" pitchFamily="18" charset="0"/>
            </a:endParaRPr>
          </a:p>
          <a:p>
            <a:pPr lvl="2"/>
            <a:r>
              <a:rPr lang="fi-FI" dirty="0">
                <a:latin typeface="Times New Roman" panose="02020603050405020304" pitchFamily="18" charset="0"/>
                <a:cs typeface="Times New Roman" panose="02020603050405020304" pitchFamily="18" charset="0"/>
              </a:rPr>
              <a:t>Arkipäivän rasismi: nimittely ja solvaaminen, eristäminen, </a:t>
            </a:r>
            <a:r>
              <a:rPr lang="fi-FI" dirty="0" smtClean="0">
                <a:latin typeface="Times New Roman" panose="02020603050405020304" pitchFamily="18" charset="0"/>
                <a:cs typeface="Times New Roman" panose="02020603050405020304" pitchFamily="18" charset="0"/>
              </a:rPr>
              <a:t>väkivalta.</a:t>
            </a:r>
            <a:endParaRPr lang="fi-FI" dirty="0">
              <a:latin typeface="Times New Roman" panose="02020603050405020304" pitchFamily="18" charset="0"/>
              <a:cs typeface="Times New Roman" panose="02020603050405020304" pitchFamily="18" charset="0"/>
            </a:endParaRPr>
          </a:p>
          <a:p>
            <a:endParaRPr lang="fi-FI" dirty="0">
              <a:latin typeface="Times New Roman" panose="02020603050405020304" pitchFamily="18" charset="0"/>
              <a:cs typeface="Times New Roman" panose="02020603050405020304" pitchFamily="18" charset="0"/>
            </a:endParaRPr>
          </a:p>
        </p:txBody>
      </p:sp>
      <p:sp>
        <p:nvSpPr>
          <p:cNvPr id="6" name="Sisällön paikkamerkki 5"/>
          <p:cNvSpPr>
            <a:spLocks noGrp="1"/>
          </p:cNvSpPr>
          <p:nvPr>
            <p:ph sz="quarter" idx="4"/>
          </p:nvPr>
        </p:nvSpPr>
        <p:spPr/>
        <p:txBody>
          <a:bodyPr>
            <a:normAutofit fontScale="92500" lnSpcReduction="10000"/>
          </a:bodyPr>
          <a:lstStyle/>
          <a:p>
            <a:pPr marL="585216" lvl="1" indent="0">
              <a:buNone/>
            </a:pPr>
            <a:r>
              <a:rPr lang="fi-FI" dirty="0" smtClean="0"/>
              <a:t> </a:t>
            </a:r>
            <a:endParaRPr lang="fi-FI" dirty="0"/>
          </a:p>
          <a:p>
            <a:pPr marL="585216" lvl="1" indent="0">
              <a:buNone/>
            </a:pPr>
            <a:r>
              <a:rPr lang="fi-FI" sz="1900" dirty="0" smtClean="0">
                <a:latin typeface="Times New Roman" panose="02020603050405020304" pitchFamily="18" charset="0"/>
                <a:cs typeface="Times New Roman" panose="02020603050405020304" pitchFamily="18" charset="0"/>
              </a:rPr>
              <a:t>Tekoja </a:t>
            </a:r>
            <a:r>
              <a:rPr lang="fi-FI" sz="1900" dirty="0">
                <a:latin typeface="Times New Roman" panose="02020603050405020304" pitchFamily="18" charset="0"/>
                <a:cs typeface="Times New Roman" panose="02020603050405020304" pitchFamily="18" charset="0"/>
              </a:rPr>
              <a:t>ja toimintaa, jonka </a:t>
            </a:r>
            <a:r>
              <a:rPr lang="fi-FI" sz="1900" dirty="0" smtClean="0">
                <a:latin typeface="Times New Roman" panose="02020603050405020304" pitchFamily="18" charset="0"/>
                <a:cs typeface="Times New Roman" panose="02020603050405020304" pitchFamily="18" charset="0"/>
              </a:rPr>
              <a:t>rasistisuudesta kohde </a:t>
            </a:r>
            <a:r>
              <a:rPr lang="fi-FI" sz="1900" dirty="0">
                <a:latin typeface="Times New Roman" panose="02020603050405020304" pitchFamily="18" charset="0"/>
                <a:cs typeface="Times New Roman" panose="02020603050405020304" pitchFamily="18" charset="0"/>
              </a:rPr>
              <a:t>tai tekijä eivät ole </a:t>
            </a:r>
            <a:r>
              <a:rPr lang="fi-FI" sz="1900" dirty="0" smtClean="0">
                <a:latin typeface="Times New Roman" panose="02020603050405020304" pitchFamily="18" charset="0"/>
                <a:cs typeface="Times New Roman" panose="02020603050405020304" pitchFamily="18" charset="0"/>
              </a:rPr>
              <a:t>tietoisia.</a:t>
            </a:r>
            <a:endParaRPr lang="fi-FI" sz="1900" dirty="0">
              <a:latin typeface="Times New Roman" panose="02020603050405020304" pitchFamily="18" charset="0"/>
              <a:cs typeface="Times New Roman" panose="02020603050405020304" pitchFamily="18" charset="0"/>
            </a:endParaRPr>
          </a:p>
          <a:p>
            <a:pPr lvl="1"/>
            <a:r>
              <a:rPr lang="fi-FI" sz="1900" dirty="0" smtClean="0">
                <a:latin typeface="Times New Roman" panose="02020603050405020304" pitchFamily="18" charset="0"/>
                <a:cs typeface="Times New Roman" panose="02020603050405020304" pitchFamily="18" charset="0"/>
              </a:rPr>
              <a:t>Arkielämän </a:t>
            </a:r>
            <a:r>
              <a:rPr lang="fi-FI" sz="1900" dirty="0">
                <a:latin typeface="Times New Roman" panose="02020603050405020304" pitchFamily="18" charset="0"/>
                <a:cs typeface="Times New Roman" panose="02020603050405020304" pitchFamily="18" charset="0"/>
              </a:rPr>
              <a:t>rasismi: vitsit, ilmeet, eleet (teon kohde usein tietoinen, tekijä ei välttämättä </a:t>
            </a:r>
            <a:r>
              <a:rPr lang="fi-FI" sz="1900" dirty="0" smtClean="0">
                <a:latin typeface="Times New Roman" panose="02020603050405020304" pitchFamily="18" charset="0"/>
                <a:cs typeface="Times New Roman" panose="02020603050405020304" pitchFamily="18" charset="0"/>
              </a:rPr>
              <a:t>tietoinen</a:t>
            </a:r>
            <a:r>
              <a:rPr lang="fi-FI" sz="1900" dirty="0">
                <a:latin typeface="Times New Roman" panose="02020603050405020304" pitchFamily="18" charset="0"/>
                <a:cs typeface="Times New Roman" panose="02020603050405020304" pitchFamily="18" charset="0"/>
              </a:rPr>
              <a:t>)</a:t>
            </a:r>
          </a:p>
          <a:p>
            <a:pPr lvl="1"/>
            <a:r>
              <a:rPr lang="fi-FI" sz="1900" dirty="0">
                <a:latin typeface="Times New Roman" panose="02020603050405020304" pitchFamily="18" charset="0"/>
                <a:cs typeface="Times New Roman" panose="02020603050405020304" pitchFamily="18" charset="0"/>
              </a:rPr>
              <a:t>Rakenteellinen rasismi: syrjintä  koululaitoksessa, terveydenhuollossa jne. (kohde tietoinen, tekijä ei usein tiedosta)</a:t>
            </a:r>
          </a:p>
          <a:p>
            <a:pPr marL="2185416" lvl="8" indent="0">
              <a:buNone/>
            </a:pPr>
            <a:r>
              <a:rPr lang="fi-FI" sz="1700" dirty="0" smtClean="0">
                <a:latin typeface="Times New Roman" panose="02020603050405020304" pitchFamily="18" charset="0"/>
                <a:cs typeface="Times New Roman" panose="02020603050405020304" pitchFamily="18" charset="0"/>
              </a:rPr>
              <a:t>(Puuronen 2011)</a:t>
            </a:r>
            <a:endParaRPr lang="fi-FI"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0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7504" y="19348"/>
            <a:ext cx="4536504" cy="2031325"/>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fi-FI" b="1" dirty="0"/>
              <a:t>Tämä on naisten kannalta erityinen katastrofi. Minäkin pääsen sitten pukeutumaan </a:t>
            </a:r>
            <a:r>
              <a:rPr lang="fi-FI" b="1" dirty="0" err="1"/>
              <a:t>burkhaan</a:t>
            </a:r>
            <a:r>
              <a:rPr lang="fi-FI" b="1" dirty="0"/>
              <a:t>, jossa on vain pikku ritilät silmänreikiä varten. Kiitos tästä teille jo etukäteen Sipilä, Soini ja </a:t>
            </a:r>
            <a:r>
              <a:rPr lang="fi-FI" b="1" dirty="0" err="1"/>
              <a:t>Stubb</a:t>
            </a:r>
            <a:r>
              <a:rPr lang="fi-FI" b="1" dirty="0"/>
              <a:t>. Mitä mahtavat teidän rouvanne samaisessa </a:t>
            </a:r>
            <a:r>
              <a:rPr lang="fi-FI" b="1" dirty="0" err="1"/>
              <a:t>burkhassa</a:t>
            </a:r>
            <a:r>
              <a:rPr lang="fi-FI" b="1" dirty="0"/>
              <a:t> sitten mietiskellä?</a:t>
            </a:r>
            <a:endParaRPr lang="fi-FI" dirty="0"/>
          </a:p>
        </p:txBody>
      </p:sp>
      <p:sp>
        <p:nvSpPr>
          <p:cNvPr id="3" name="Suorakulmio 2"/>
          <p:cNvSpPr/>
          <p:nvPr/>
        </p:nvSpPr>
        <p:spPr>
          <a:xfrm>
            <a:off x="251520" y="4365104"/>
            <a:ext cx="4572000" cy="2031325"/>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a:spAutoFit/>
          </a:bodyPr>
          <a:lstStyle/>
          <a:p>
            <a:r>
              <a:rPr lang="fi-FI" b="1" dirty="0"/>
              <a:t>Kun me viljelimme viljan ja leivoimme niistä hyvän kakun, joku muu tulee sen syömään. Kun nämä </a:t>
            </a:r>
            <a:r>
              <a:rPr lang="fi-FI" b="1" dirty="0" err="1"/>
              <a:t>mamut</a:t>
            </a:r>
            <a:r>
              <a:rPr lang="fi-FI" b="1" dirty="0"/>
              <a:t> eivät saaneet omassa maassaan kehitystä aikaan, he tulevat nyt kuin heinäsirkkalauma tuhoamaan kaiken sen, jonka me olemme saaneet aikaan.</a:t>
            </a:r>
            <a:endParaRPr lang="fi-FI" dirty="0"/>
          </a:p>
        </p:txBody>
      </p:sp>
      <p:sp>
        <p:nvSpPr>
          <p:cNvPr id="4" name="Suorakulmio 3"/>
          <p:cNvSpPr/>
          <p:nvPr/>
        </p:nvSpPr>
        <p:spPr>
          <a:xfrm>
            <a:off x="107504" y="2204864"/>
            <a:ext cx="4572000" cy="2031325"/>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a:spAutoFit/>
          </a:bodyPr>
          <a:lstStyle/>
          <a:p>
            <a:r>
              <a:rPr lang="fi-FI" b="1" dirty="0"/>
              <a:t>Tämä tarkoittaa, että jokaista tänne junalla tullutta </a:t>
            </a:r>
            <a:r>
              <a:rPr lang="fi-FI" b="1" dirty="0" err="1"/>
              <a:t>mamua</a:t>
            </a:r>
            <a:r>
              <a:rPr lang="fi-FI" b="1" dirty="0"/>
              <a:t> seuraa ”perheenjäsenenä” esim. 10 muuta perheenyhdistämisten kautta. Jo pelkästään tuo 1000 </a:t>
            </a:r>
            <a:r>
              <a:rPr lang="fi-FI" b="1" dirty="0" err="1"/>
              <a:t>mamua/pv</a:t>
            </a:r>
            <a:r>
              <a:rPr lang="fi-FI" b="1" dirty="0"/>
              <a:t> tarkoittaa 365.000 </a:t>
            </a:r>
            <a:r>
              <a:rPr lang="fi-FI" b="1" dirty="0" err="1"/>
              <a:t>mamua/vuosi</a:t>
            </a:r>
            <a:r>
              <a:rPr lang="fi-FI" b="1" dirty="0"/>
              <a:t> ja 10 x 365.000 = 3,6 miljoonaa </a:t>
            </a:r>
            <a:r>
              <a:rPr lang="fi-FI" b="1" dirty="0" err="1"/>
              <a:t>mamua</a:t>
            </a:r>
            <a:r>
              <a:rPr lang="fi-FI" b="1" dirty="0"/>
              <a:t>.</a:t>
            </a:r>
            <a:endParaRPr lang="fi-FI" dirty="0"/>
          </a:p>
        </p:txBody>
      </p:sp>
      <p:sp>
        <p:nvSpPr>
          <p:cNvPr id="5" name="Suorakulmio 4"/>
          <p:cNvSpPr/>
          <p:nvPr/>
        </p:nvSpPr>
        <p:spPr>
          <a:xfrm>
            <a:off x="5148064" y="0"/>
            <a:ext cx="3275856" cy="6463309"/>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fi-FI" dirty="0" smtClean="0"/>
              <a:t>Kastellin </a:t>
            </a:r>
            <a:r>
              <a:rPr lang="fi-FI" dirty="0"/>
              <a:t>alueella on tapahtunut kaksi raiskausyritystä hätämajoituskeskuksen </a:t>
            </a:r>
            <a:r>
              <a:rPr lang="fi-FI" dirty="0" smtClean="0"/>
              <a:t>perustamisen jälkeen</a:t>
            </a:r>
            <a:r>
              <a:rPr lang="fi-FI" dirty="0"/>
              <a:t>. Tekijöinä ovat olleet ulkomaalaiset ja poliisi on myöntänyt että kaksi raiskausyritystä on </a:t>
            </a:r>
            <a:r>
              <a:rPr lang="fi-FI" dirty="0" smtClean="0"/>
              <a:t>tapahtunut. Kastellin </a:t>
            </a:r>
            <a:r>
              <a:rPr lang="fi-FI" dirty="0"/>
              <a:t>hätämajoitusyksikköön mahtuu noin 200 turvapaikanhakijaa ja yksikön on määrä olla toiminnassa kuluvan vuoden loppuun </a:t>
            </a:r>
            <a:r>
              <a:rPr lang="fi-FI" dirty="0" smtClean="0"/>
              <a:t>saakka Paikallisten </a:t>
            </a:r>
            <a:r>
              <a:rPr lang="fi-FI" dirty="0"/>
              <a:t>asukkaiden keskuudessa suurta huolta aiheuttaa majoituspaikan vieressä </a:t>
            </a:r>
            <a:r>
              <a:rPr lang="fi-FI" dirty="0" smtClean="0"/>
              <a:t>sijaitseva </a:t>
            </a:r>
            <a:r>
              <a:rPr lang="fi-FI" dirty="0"/>
              <a:t>ala-aste, joka on erotettu majoituspaikasta vain verkkoaidalla.</a:t>
            </a:r>
          </a:p>
          <a:p>
            <a:endParaRPr lang="fi-FI" dirty="0"/>
          </a:p>
        </p:txBody>
      </p:sp>
    </p:spTree>
    <p:extLst>
      <p:ext uri="{BB962C8B-B14F-4D97-AF65-F5344CB8AC3E}">
        <p14:creationId xmlns:p14="http://schemas.microsoft.com/office/powerpoint/2010/main" val="339037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79512" y="476672"/>
            <a:ext cx="4572000" cy="1600438"/>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a:spAutoFit/>
          </a:bodyPr>
          <a:lstStyle/>
          <a:p>
            <a:r>
              <a:rPr lang="fi-FI" sz="1600" dirty="0"/>
              <a:t>Koulubussissa oli viis tyhjää penkkiä </a:t>
            </a:r>
            <a:r>
              <a:rPr lang="fi-FI" sz="1600" dirty="0" err="1"/>
              <a:t>mun</a:t>
            </a:r>
            <a:r>
              <a:rPr lang="fi-FI" sz="1600" dirty="0"/>
              <a:t> edessä ja takana, ja sama tyhjyys siellä käytävän toisella puolella. Ja </a:t>
            </a:r>
            <a:r>
              <a:rPr lang="fi-FI" sz="1600" dirty="0" err="1"/>
              <a:t>sit</a:t>
            </a:r>
            <a:r>
              <a:rPr lang="fi-FI" sz="1600" dirty="0"/>
              <a:t> sieltä kaukaa bussin perältä </a:t>
            </a:r>
            <a:r>
              <a:rPr lang="fi-FI" sz="1600" dirty="0" err="1"/>
              <a:t>mua</a:t>
            </a:r>
            <a:r>
              <a:rPr lang="fi-FI" sz="1600" dirty="0"/>
              <a:t> tuijotti äänettömänä joukko ihmisiä, ja sama tapahtui taas matkalla koulusta kotiin.</a:t>
            </a:r>
          </a:p>
          <a:p>
            <a:r>
              <a:rPr lang="fi-FI" dirty="0"/>
              <a:t> </a:t>
            </a:r>
          </a:p>
        </p:txBody>
      </p:sp>
      <p:sp>
        <p:nvSpPr>
          <p:cNvPr id="3" name="Suorakulmio 2"/>
          <p:cNvSpPr/>
          <p:nvPr/>
        </p:nvSpPr>
        <p:spPr>
          <a:xfrm>
            <a:off x="179512" y="2060848"/>
            <a:ext cx="4572000" cy="1815882"/>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a:spAutoFit/>
          </a:bodyPr>
          <a:lstStyle/>
          <a:p>
            <a:r>
              <a:rPr lang="fi-FI" sz="1600" dirty="0"/>
              <a:t>Joskus </a:t>
            </a:r>
            <a:r>
              <a:rPr lang="fi-FI" sz="1600" dirty="0" err="1"/>
              <a:t>keski-ikäset</a:t>
            </a:r>
            <a:r>
              <a:rPr lang="fi-FI" sz="1600" dirty="0"/>
              <a:t> miehet lähestyvät </a:t>
            </a:r>
            <a:r>
              <a:rPr lang="fi-FI" sz="1600" dirty="0" err="1"/>
              <a:t>mua</a:t>
            </a:r>
            <a:r>
              <a:rPr lang="fi-FI" sz="1600" dirty="0"/>
              <a:t>, tervehtivät Thain kielellä, ja haluavat tarjota drinkkejä. Yrittävät olla ikään kuin herrasmiehiä </a:t>
            </a:r>
            <a:r>
              <a:rPr lang="fi-FI" sz="1600" dirty="0" err="1"/>
              <a:t>pokausmielessä</a:t>
            </a:r>
            <a:r>
              <a:rPr lang="fi-FI" sz="1600" dirty="0"/>
              <a:t>. Ja sitä </a:t>
            </a:r>
            <a:r>
              <a:rPr lang="fi-FI" sz="1600" dirty="0" err="1"/>
              <a:t>sä</a:t>
            </a:r>
            <a:r>
              <a:rPr lang="fi-FI" sz="1600" dirty="0"/>
              <a:t> huomaat, miten ne yrittää riisua </a:t>
            </a:r>
            <a:r>
              <a:rPr lang="fi-FI" sz="1600" dirty="0" err="1"/>
              <a:t>sua</a:t>
            </a:r>
            <a:r>
              <a:rPr lang="fi-FI" sz="1600" dirty="0"/>
              <a:t> katseellaan, mikä on niin oksettavaa. Ja joo, tätä </a:t>
            </a:r>
            <a:r>
              <a:rPr lang="fi-FI" sz="1600" dirty="0" err="1"/>
              <a:t>tapahtu</a:t>
            </a:r>
            <a:r>
              <a:rPr lang="fi-FI" sz="1600" dirty="0"/>
              <a:t> silloinkin, kun olin teini-ikäinen.</a:t>
            </a:r>
          </a:p>
        </p:txBody>
      </p:sp>
      <p:sp>
        <p:nvSpPr>
          <p:cNvPr id="4" name="Suorakulmio 3"/>
          <p:cNvSpPr/>
          <p:nvPr/>
        </p:nvSpPr>
        <p:spPr>
          <a:xfrm>
            <a:off x="210841" y="3964259"/>
            <a:ext cx="4572000" cy="1323439"/>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a:spAutoFit/>
          </a:bodyPr>
          <a:lstStyle/>
          <a:p>
            <a:r>
              <a:rPr lang="fi-FI" sz="1600" dirty="0" err="1" smtClean="0"/>
              <a:t>Mun</a:t>
            </a:r>
            <a:r>
              <a:rPr lang="fi-FI" sz="1600" dirty="0" smtClean="0"/>
              <a:t> pakistanilaista alkuperää oleva kaveri sai nimettömiä uhkauksia tuntemattomasta numerosta. Ja sitten kun me tehtiin niistä rikosilmoitus poliisille, niin se poliisi sano, ettei me </a:t>
            </a:r>
            <a:r>
              <a:rPr lang="fi-FI" sz="1600" dirty="0" err="1" smtClean="0"/>
              <a:t>tällasia</a:t>
            </a:r>
            <a:r>
              <a:rPr lang="fi-FI" sz="1600" dirty="0" smtClean="0"/>
              <a:t> aleta tutkimaan. </a:t>
            </a:r>
            <a:endParaRPr lang="fi-FI" sz="1600" dirty="0"/>
          </a:p>
        </p:txBody>
      </p:sp>
      <p:sp>
        <p:nvSpPr>
          <p:cNvPr id="5" name="Suorakulmio 4"/>
          <p:cNvSpPr/>
          <p:nvPr/>
        </p:nvSpPr>
        <p:spPr>
          <a:xfrm>
            <a:off x="4932040" y="188640"/>
            <a:ext cx="3779912" cy="4031873"/>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fi-FI" sz="1600" dirty="0"/>
              <a:t>Pahin </a:t>
            </a:r>
            <a:r>
              <a:rPr lang="fi-FI" sz="1600" dirty="0" err="1"/>
              <a:t>tän</a:t>
            </a:r>
            <a:r>
              <a:rPr lang="fi-FI" sz="1600" dirty="0"/>
              <a:t> vuoden kokemus, jossa </a:t>
            </a:r>
            <a:r>
              <a:rPr lang="fi-FI" sz="1600" dirty="0" err="1"/>
              <a:t>mua</a:t>
            </a:r>
            <a:r>
              <a:rPr lang="fi-FI" sz="1600" dirty="0"/>
              <a:t> ensimmäistä kertaa tultiin koskemaan, </a:t>
            </a:r>
            <a:r>
              <a:rPr lang="fi-FI" sz="1600" dirty="0" err="1"/>
              <a:t>tapahtu</a:t>
            </a:r>
            <a:r>
              <a:rPr lang="fi-FI" sz="1600" dirty="0"/>
              <a:t> keskellä päivää yhdessä kaupassa. Se oli ihan käsittämätön tilanne. Siihen tuli ihan tavallinen suomalainen nainen ja sano </a:t>
            </a:r>
            <a:r>
              <a:rPr lang="fi-FI" sz="1600" dirty="0" err="1"/>
              <a:t>mulle</a:t>
            </a:r>
            <a:r>
              <a:rPr lang="fi-FI" sz="1600" dirty="0"/>
              <a:t> tosi lähelle naamaa, et ”sinäkin saatana neekerihuora” ja </a:t>
            </a:r>
            <a:r>
              <a:rPr lang="fi-FI" sz="1600" dirty="0" err="1"/>
              <a:t>sit</a:t>
            </a:r>
            <a:r>
              <a:rPr lang="fi-FI" sz="1600" dirty="0"/>
              <a:t> se löi </a:t>
            </a:r>
            <a:r>
              <a:rPr lang="fi-FI" sz="1600" dirty="0" err="1"/>
              <a:t>mua</a:t>
            </a:r>
            <a:r>
              <a:rPr lang="fi-FI" sz="1600" dirty="0"/>
              <a:t> nyrkillä. Ensimmäinen reaktio oli, että </a:t>
            </a:r>
            <a:r>
              <a:rPr lang="fi-FI" sz="1600" dirty="0" err="1"/>
              <a:t>mä</a:t>
            </a:r>
            <a:r>
              <a:rPr lang="fi-FI" sz="1600" dirty="0"/>
              <a:t> rupesin ihan </a:t>
            </a:r>
            <a:r>
              <a:rPr lang="fi-FI" sz="1600" dirty="0" err="1"/>
              <a:t>hirveesti</a:t>
            </a:r>
            <a:r>
              <a:rPr lang="fi-FI" sz="1600" dirty="0"/>
              <a:t> nauramaan, koska se oli niin absurdi tilanne. Mutta sitten </a:t>
            </a:r>
            <a:r>
              <a:rPr lang="fi-FI" sz="1600" dirty="0" err="1"/>
              <a:t>mua</a:t>
            </a:r>
            <a:r>
              <a:rPr lang="fi-FI" sz="1600" dirty="0"/>
              <a:t> alkoi itkettämään, et </a:t>
            </a:r>
            <a:r>
              <a:rPr lang="fi-FI" sz="1600" dirty="0" err="1"/>
              <a:t>tää</a:t>
            </a:r>
            <a:r>
              <a:rPr lang="fi-FI" sz="1600" dirty="0"/>
              <a:t> on ihan </a:t>
            </a:r>
            <a:r>
              <a:rPr lang="fi-FI" sz="1600" dirty="0" err="1"/>
              <a:t>karsee</a:t>
            </a:r>
            <a:r>
              <a:rPr lang="fi-FI" sz="1600" dirty="0"/>
              <a:t> tilanne. Pahinta ei ollut niinkään se, että se löi </a:t>
            </a:r>
            <a:r>
              <a:rPr lang="fi-FI" sz="1600" dirty="0" err="1"/>
              <a:t>mua</a:t>
            </a:r>
            <a:r>
              <a:rPr lang="fi-FI" sz="1600" dirty="0"/>
              <a:t> kuin se, että ihmiset vaan katsoo ja jatkaa sitten tekemisiään.</a:t>
            </a:r>
          </a:p>
        </p:txBody>
      </p:sp>
      <p:sp>
        <p:nvSpPr>
          <p:cNvPr id="6" name="Suorakulmio 5"/>
          <p:cNvSpPr/>
          <p:nvPr/>
        </p:nvSpPr>
        <p:spPr>
          <a:xfrm>
            <a:off x="4567808" y="4509120"/>
            <a:ext cx="4468688" cy="1815882"/>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fi-FI" sz="1600" dirty="0"/>
              <a:t>Koulussa me usein leikittiin sitä ’Kuka pelkää mustaa miestä', ja opettaja valitsi usein just </a:t>
            </a:r>
            <a:r>
              <a:rPr lang="fi-FI" sz="1600" dirty="0" err="1"/>
              <a:t>mut</a:t>
            </a:r>
            <a:r>
              <a:rPr lang="fi-FI" sz="1600" dirty="0"/>
              <a:t> olemaan se musta mies. </a:t>
            </a:r>
            <a:r>
              <a:rPr lang="fi-FI" sz="1600" dirty="0" err="1"/>
              <a:t>Mut</a:t>
            </a:r>
            <a:r>
              <a:rPr lang="fi-FI" sz="1600" dirty="0"/>
              <a:t> ei </a:t>
            </a:r>
            <a:r>
              <a:rPr lang="fi-FI" sz="1600" dirty="0" err="1"/>
              <a:t>mulla</a:t>
            </a:r>
            <a:r>
              <a:rPr lang="fi-FI" sz="1600" dirty="0"/>
              <a:t> </a:t>
            </a:r>
            <a:r>
              <a:rPr lang="fi-FI" sz="1600" dirty="0" err="1"/>
              <a:t>oo</a:t>
            </a:r>
            <a:r>
              <a:rPr lang="fi-FI" sz="1600" dirty="0"/>
              <a:t> siitä mitään pahoja fiiliksiä, koska se leikki oli kiva mustakin. Ja </a:t>
            </a:r>
            <a:r>
              <a:rPr lang="fi-FI" sz="1600" dirty="0" err="1"/>
              <a:t>mä</a:t>
            </a:r>
            <a:r>
              <a:rPr lang="fi-FI" sz="1600" dirty="0"/>
              <a:t> </a:t>
            </a:r>
            <a:r>
              <a:rPr lang="fi-FI" sz="1600" dirty="0" err="1"/>
              <a:t>oon</a:t>
            </a:r>
            <a:r>
              <a:rPr lang="fi-FI" sz="1600" dirty="0"/>
              <a:t> varma, ettei se opettaja </a:t>
            </a:r>
            <a:r>
              <a:rPr lang="fi-FI" sz="1600" dirty="0" err="1"/>
              <a:t>tarkottanu</a:t>
            </a:r>
            <a:r>
              <a:rPr lang="fi-FI" sz="1600" dirty="0"/>
              <a:t> sillä mitään </a:t>
            </a:r>
            <a:r>
              <a:rPr lang="fi-FI" sz="1600" dirty="0" smtClean="0"/>
              <a:t>pahaa</a:t>
            </a:r>
            <a:r>
              <a:rPr lang="fi-FI" sz="1600" dirty="0"/>
              <a:t>. Se oli vaan ehkä vähän ajattelematon.</a:t>
            </a:r>
          </a:p>
        </p:txBody>
      </p:sp>
      <p:sp>
        <p:nvSpPr>
          <p:cNvPr id="7" name="Suorakulmio 6"/>
          <p:cNvSpPr/>
          <p:nvPr/>
        </p:nvSpPr>
        <p:spPr>
          <a:xfrm>
            <a:off x="179512" y="5417061"/>
            <a:ext cx="4572000" cy="1323439"/>
          </a:xfrm>
          <a:prstGeom prst="rect">
            <a:avLst/>
          </a:prstGeom>
          <a:scene3d>
            <a:camera prst="perspectiveLef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a:spAutoFit/>
          </a:bodyPr>
          <a:lstStyle/>
          <a:p>
            <a:r>
              <a:rPr lang="fi-FI" sz="1600" dirty="0" smtClean="0"/>
              <a:t>Kun </a:t>
            </a:r>
            <a:r>
              <a:rPr lang="fi-FI" sz="1600" dirty="0" err="1" smtClean="0"/>
              <a:t>mun</a:t>
            </a:r>
            <a:r>
              <a:rPr lang="fi-FI" sz="1600" dirty="0" smtClean="0"/>
              <a:t> tuttu adoptoitu haki työpaikkaa sen alkuperäisellä nimellä, niin se ei </a:t>
            </a:r>
            <a:r>
              <a:rPr lang="fi-FI" sz="1600" dirty="0" err="1" smtClean="0"/>
              <a:t>saanu</a:t>
            </a:r>
            <a:r>
              <a:rPr lang="fi-FI" sz="1600" dirty="0" smtClean="0"/>
              <a:t> yhtään kutsua työhaastatteluun. </a:t>
            </a:r>
            <a:r>
              <a:rPr lang="fi-FI" sz="1600" dirty="0" err="1" smtClean="0"/>
              <a:t>Mut</a:t>
            </a:r>
            <a:r>
              <a:rPr lang="fi-FI" sz="1600" dirty="0" smtClean="0"/>
              <a:t> </a:t>
            </a:r>
            <a:r>
              <a:rPr lang="fi-FI" sz="1600" dirty="0" err="1" smtClean="0"/>
              <a:t>sit</a:t>
            </a:r>
            <a:r>
              <a:rPr lang="fi-FI" sz="1600" dirty="0" smtClean="0"/>
              <a:t> kun se haki työpaikkaa sen suomalaisella nimellä, niin tilanne oli ihan toinen. </a:t>
            </a:r>
            <a:endParaRPr lang="fi-FI" sz="1600" dirty="0"/>
          </a:p>
        </p:txBody>
      </p:sp>
    </p:spTree>
    <p:extLst>
      <p:ext uri="{BB962C8B-B14F-4D97-AF65-F5344CB8AC3E}">
        <p14:creationId xmlns:p14="http://schemas.microsoft.com/office/powerpoint/2010/main" val="42441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600" dirty="0" smtClean="0">
                <a:latin typeface="Times New Roman" panose="02020603050405020304" pitchFamily="18" charset="0"/>
                <a:cs typeface="Times New Roman" panose="02020603050405020304" pitchFamily="18" charset="0"/>
              </a:rPr>
              <a:t/>
            </a:r>
            <a:br>
              <a:rPr lang="fi-FI" sz="3600" dirty="0" smtClean="0">
                <a:latin typeface="Times New Roman" panose="02020603050405020304" pitchFamily="18" charset="0"/>
                <a:cs typeface="Times New Roman" panose="02020603050405020304" pitchFamily="18" charset="0"/>
              </a:rPr>
            </a:br>
            <a:r>
              <a:rPr lang="fi-FI" sz="3600" dirty="0" smtClean="0">
                <a:latin typeface="Times New Roman" panose="02020603050405020304" pitchFamily="18" charset="0"/>
                <a:cs typeface="Times New Roman" panose="02020603050405020304" pitchFamily="18" charset="0"/>
              </a:rPr>
              <a:t/>
            </a:r>
            <a:br>
              <a:rPr lang="fi-FI" sz="3600" dirty="0" smtClean="0">
                <a:latin typeface="Times New Roman" panose="02020603050405020304" pitchFamily="18" charset="0"/>
                <a:cs typeface="Times New Roman" panose="02020603050405020304" pitchFamily="18" charset="0"/>
              </a:rPr>
            </a:br>
            <a:r>
              <a:rPr lang="fi-FI" sz="3100" dirty="0" smtClean="0">
                <a:latin typeface="Times New Roman" panose="02020603050405020304" pitchFamily="18" charset="0"/>
                <a:cs typeface="Times New Roman" panose="02020603050405020304" pitchFamily="18" charset="0"/>
              </a:rPr>
              <a:t>Väkivallattomuus </a:t>
            </a:r>
            <a:r>
              <a:rPr lang="fi-FI" sz="3100" dirty="0">
                <a:latin typeface="Times New Roman" panose="02020603050405020304" pitchFamily="18" charset="0"/>
                <a:cs typeface="Times New Roman" panose="02020603050405020304" pitchFamily="18" charset="0"/>
              </a:rPr>
              <a:t>ja ihmisarvon kunnioitus kulttuurisesti  moninaisen yhteiskunnan perusta</a:t>
            </a:r>
            <a:r>
              <a:rPr lang="fi-FI" sz="3600" dirty="0">
                <a:latin typeface="Times New Roman" panose="02020603050405020304" pitchFamily="18" charset="0"/>
                <a:cs typeface="Times New Roman" panose="02020603050405020304" pitchFamily="18" charset="0"/>
              </a:rPr>
              <a:t>.</a:t>
            </a:r>
            <a:br>
              <a:rPr lang="fi-FI" sz="3600" dirty="0">
                <a:latin typeface="Times New Roman" panose="02020603050405020304" pitchFamily="18" charset="0"/>
                <a:cs typeface="Times New Roman" panose="02020603050405020304" pitchFamily="18" charset="0"/>
              </a:rPr>
            </a:br>
            <a:r>
              <a:rPr lang="fi-FI" sz="3600" dirty="0">
                <a:latin typeface="Times New Roman" panose="02020603050405020304" pitchFamily="18" charset="0"/>
                <a:cs typeface="Times New Roman" panose="02020603050405020304" pitchFamily="18" charset="0"/>
              </a:rPr>
              <a:t>					</a:t>
            </a:r>
            <a:r>
              <a:rPr lang="fi-FI" sz="3600" dirty="0" smtClean="0">
                <a:latin typeface="Times New Roman" panose="02020603050405020304" pitchFamily="18" charset="0"/>
                <a:cs typeface="Times New Roman" panose="02020603050405020304" pitchFamily="18" charset="0"/>
              </a:rPr>
              <a:t> </a:t>
            </a:r>
            <a:r>
              <a:rPr lang="fi-FI" sz="3600" dirty="0">
                <a:latin typeface="Times New Roman" panose="02020603050405020304" pitchFamily="18" charset="0"/>
                <a:cs typeface="Times New Roman" panose="02020603050405020304" pitchFamily="18" charset="0"/>
              </a:rPr>
              <a:t/>
            </a:r>
            <a:br>
              <a:rPr lang="fi-FI" sz="3600" dirty="0">
                <a:latin typeface="Times New Roman" panose="02020603050405020304" pitchFamily="18" charset="0"/>
                <a:cs typeface="Times New Roman" panose="02020603050405020304" pitchFamily="18" charset="0"/>
              </a:rPr>
            </a:br>
            <a:r>
              <a:rPr lang="fi-FI" dirty="0" smtClean="0"/>
              <a:t> </a:t>
            </a:r>
            <a:endParaRPr lang="fi-FI" dirty="0"/>
          </a:p>
        </p:txBody>
      </p:sp>
      <p:sp>
        <p:nvSpPr>
          <p:cNvPr id="3" name="Sisällön paikkamerkki 2"/>
          <p:cNvSpPr>
            <a:spLocks noGrp="1"/>
          </p:cNvSpPr>
          <p:nvPr>
            <p:ph idx="1"/>
          </p:nvPr>
        </p:nvSpPr>
        <p:spPr>
          <a:xfrm>
            <a:off x="467544" y="1484784"/>
            <a:ext cx="8229600" cy="4709160"/>
          </a:xfrm>
        </p:spPr>
        <p:txBody>
          <a:bodyPr>
            <a:normAutofit lnSpcReduction="10000"/>
          </a:bodyPr>
          <a:lstStyle/>
          <a:p>
            <a:pPr marL="585216" lvl="1" indent="0">
              <a:buNone/>
            </a:pPr>
            <a:r>
              <a:rPr lang="fi-FI" dirty="0" smtClean="0"/>
              <a:t>”Kaikki </a:t>
            </a:r>
            <a:r>
              <a:rPr lang="fi-FI" dirty="0"/>
              <a:t>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r>
              <a:rPr lang="fi-FI" dirty="0" smtClean="0"/>
              <a:t>. </a:t>
            </a:r>
            <a:r>
              <a:rPr lang="fi-FI" dirty="0"/>
              <a:t>Oikeudenmukaisessa yhteiskunnassa henkilöön liittyvät tekijät, kuten syntyperä tai ihonväri, eivät saisi vaikuttaa ihmisten mahdollisuuksiin päästä koulutukseen, saada työtä ja erilaisia palveluja - perusoikeudet kuuluvat kaikille</a:t>
            </a:r>
            <a:r>
              <a:rPr lang="fi-FI" dirty="0" smtClean="0"/>
              <a:t>.”</a:t>
            </a:r>
            <a:endParaRPr lang="fi-FI" dirty="0"/>
          </a:p>
          <a:p>
            <a:endParaRPr lang="fi-FI" dirty="0"/>
          </a:p>
          <a:p>
            <a:pPr marL="1362456" lvl="4" indent="0">
              <a:buNone/>
            </a:pPr>
            <a:r>
              <a:rPr lang="fi-FI" b="1" dirty="0" smtClean="0"/>
              <a:t>		(Yhdenvertaisuuslaki </a:t>
            </a:r>
            <a:r>
              <a:rPr lang="fi-FI" dirty="0" smtClean="0"/>
              <a:t>20.1.2004</a:t>
            </a:r>
            <a:r>
              <a:rPr lang="fi-FI" dirty="0"/>
              <a:t>/</a:t>
            </a:r>
            <a:r>
              <a:rPr lang="fi-FI" dirty="0" smtClean="0"/>
              <a:t>21)   </a:t>
            </a:r>
            <a:endParaRPr lang="fi-FI" dirty="0"/>
          </a:p>
        </p:txBody>
      </p:sp>
    </p:spTree>
    <p:extLst>
      <p:ext uri="{BB962C8B-B14F-4D97-AF65-F5344CB8AC3E}">
        <p14:creationId xmlns:p14="http://schemas.microsoft.com/office/powerpoint/2010/main" val="8159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 </a:t>
            </a:r>
            <a:r>
              <a:rPr lang="fi-FI" dirty="0" smtClean="0">
                <a:latin typeface="Times New Roman" panose="02020603050405020304" pitchFamily="18" charset="0"/>
                <a:cs typeface="Times New Roman" panose="02020603050405020304" pitchFamily="18" charset="0"/>
              </a:rPr>
              <a:t>Miten tukea ei-rasistista, monikulttuurista yhteiskuntaa?</a:t>
            </a:r>
            <a:endParaRPr lang="fi-FI" dirty="0">
              <a:latin typeface="Times New Roman" panose="02020603050405020304" pitchFamily="18" charset="0"/>
              <a:cs typeface="Times New Roman" panose="02020603050405020304" pitchFamily="18" charset="0"/>
            </a:endParaRPr>
          </a:p>
        </p:txBody>
      </p:sp>
      <p:sp>
        <p:nvSpPr>
          <p:cNvPr id="3" name="Sisällön paikkamerkki 2"/>
          <p:cNvSpPr>
            <a:spLocks noGrp="1"/>
          </p:cNvSpPr>
          <p:nvPr>
            <p:ph idx="1"/>
          </p:nvPr>
        </p:nvSpPr>
        <p:spPr>
          <a:xfrm>
            <a:off x="457200" y="1700808"/>
            <a:ext cx="8229600" cy="4608552"/>
          </a:xfrm>
        </p:spPr>
        <p:txBody>
          <a:bodyPr>
            <a:normAutofit fontScale="85000" lnSpcReduction="20000"/>
          </a:bodyPr>
          <a:lstStyle/>
          <a:p>
            <a:r>
              <a:rPr lang="fi-FI" dirty="0" smtClean="0"/>
              <a:t> </a:t>
            </a:r>
            <a:r>
              <a:rPr lang="fi-FI" dirty="0" smtClean="0">
                <a:latin typeface="Times New Roman" panose="02020603050405020304" pitchFamily="18" charset="0"/>
                <a:cs typeface="Times New Roman" panose="02020603050405020304" pitchFamily="18" charset="0"/>
              </a:rPr>
              <a:t>Maahanmuuttopolitiikan suuntaviivat</a:t>
            </a:r>
          </a:p>
          <a:p>
            <a:pPr lvl="1"/>
            <a:r>
              <a:rPr lang="fi-FI" sz="2300" dirty="0" smtClean="0">
                <a:latin typeface="Times New Roman" panose="02020603050405020304" pitchFamily="18" charset="0"/>
                <a:cs typeface="Times New Roman" panose="02020603050405020304" pitchFamily="18" charset="0"/>
              </a:rPr>
              <a:t>Suomi on turvallisesti avoin</a:t>
            </a:r>
          </a:p>
          <a:p>
            <a:pPr lvl="1"/>
            <a:r>
              <a:rPr lang="fi-FI" sz="2300" dirty="0" smtClean="0">
                <a:latin typeface="Times New Roman" panose="02020603050405020304" pitchFamily="18" charset="0"/>
                <a:cs typeface="Times New Roman" panose="02020603050405020304" pitchFamily="18" charset="0"/>
              </a:rPr>
              <a:t>Jokainen löytää paikkansa</a:t>
            </a:r>
          </a:p>
          <a:p>
            <a:pPr lvl="1"/>
            <a:r>
              <a:rPr lang="fi-FI" sz="2300" b="1" dirty="0" smtClean="0">
                <a:latin typeface="Times New Roman" panose="02020603050405020304" pitchFamily="18" charset="0"/>
                <a:cs typeface="Times New Roman" panose="02020603050405020304" pitchFamily="18" charset="0"/>
              </a:rPr>
              <a:t>Moninaisuus on arkea</a:t>
            </a:r>
          </a:p>
          <a:p>
            <a:pPr lvl="2"/>
            <a:r>
              <a:rPr lang="fi-FI" dirty="0" smtClean="0">
                <a:latin typeface="Times New Roman" panose="02020603050405020304" pitchFamily="18" charset="0"/>
                <a:cs typeface="Times New Roman" panose="02020603050405020304" pitchFamily="18" charset="0"/>
              </a:rPr>
              <a:t>Yhdenvertaiset perus- ja ihmisoikeudet.</a:t>
            </a:r>
          </a:p>
          <a:p>
            <a:pPr lvl="2"/>
            <a:r>
              <a:rPr lang="fi-FI" dirty="0" smtClean="0">
                <a:latin typeface="Times New Roman" panose="02020603050405020304" pitchFamily="18" charset="0"/>
                <a:cs typeface="Times New Roman" panose="02020603050405020304" pitchFamily="18" charset="0"/>
              </a:rPr>
              <a:t>Syrjinnän ehkäisy ja syrjintäkokemusten näkyväksi tekeminen.</a:t>
            </a:r>
          </a:p>
          <a:p>
            <a:pPr lvl="2"/>
            <a:r>
              <a:rPr lang="fi-FI" dirty="0" smtClean="0">
                <a:latin typeface="Times New Roman" panose="02020603050405020304" pitchFamily="18" charset="0"/>
                <a:cs typeface="Times New Roman" panose="02020603050405020304" pitchFamily="18" charset="0"/>
              </a:rPr>
              <a:t>Syrjintäkokemusten uhrien mahdollisuus apuun ja tukeen.</a:t>
            </a:r>
          </a:p>
          <a:p>
            <a:pPr lvl="2"/>
            <a:r>
              <a:rPr lang="fi-FI" dirty="0" smtClean="0">
                <a:latin typeface="Times New Roman" panose="02020603050405020304" pitchFamily="18" charset="0"/>
                <a:cs typeface="Times New Roman" panose="02020603050405020304" pitchFamily="18" charset="0"/>
              </a:rPr>
              <a:t>Maahanmuuttajayhteisöjen ja kantaväestön välistä myönteistä kanssakäymistä edistettävä.</a:t>
            </a:r>
          </a:p>
          <a:p>
            <a:pPr lvl="2"/>
            <a:r>
              <a:rPr lang="fi-FI" dirty="0" smtClean="0">
                <a:latin typeface="Times New Roman" panose="02020603050405020304" pitchFamily="18" charset="0"/>
                <a:cs typeface="Times New Roman" panose="02020603050405020304" pitchFamily="18" charset="0"/>
              </a:rPr>
              <a:t>Asuin- ja koulualueiden eriytymistä ehkäistävä.</a:t>
            </a:r>
          </a:p>
          <a:p>
            <a:pPr lvl="2"/>
            <a:r>
              <a:rPr lang="fi-FI" dirty="0" smtClean="0">
                <a:latin typeface="Times New Roman" panose="02020603050405020304" pitchFamily="18" charset="0"/>
                <a:cs typeface="Times New Roman" panose="02020603050405020304" pitchFamily="18" charset="0"/>
              </a:rPr>
              <a:t>Vastuullinen ja oikeaa tietoon perustuvat yhteiskunnallinen keskustelu maahanmuutosta.</a:t>
            </a:r>
          </a:p>
          <a:p>
            <a:pPr lvl="2"/>
            <a:r>
              <a:rPr lang="fi-FI" dirty="0" smtClean="0">
                <a:latin typeface="Times New Roman" panose="02020603050405020304" pitchFamily="18" charset="0"/>
                <a:cs typeface="Times New Roman" panose="02020603050405020304" pitchFamily="18" charset="0"/>
              </a:rPr>
              <a:t>Myönteistä asenneilmapiiriä luotava aktiivisin toimenpitein.</a:t>
            </a:r>
          </a:p>
          <a:p>
            <a:pPr lvl="2"/>
            <a:r>
              <a:rPr lang="fi-FI" dirty="0" smtClean="0">
                <a:latin typeface="Times New Roman" panose="02020603050405020304" pitchFamily="18" charset="0"/>
                <a:cs typeface="Times New Roman" panose="02020603050405020304" pitchFamily="18" charset="0"/>
              </a:rPr>
              <a:t>Jokaisella on vastuu myönteisestä vuorovaikutuksesta ja ennakkoluulojen murtamisesta arjessa.</a:t>
            </a:r>
          </a:p>
          <a:p>
            <a:pPr marL="137160" indent="0">
              <a:buNone/>
            </a:pPr>
            <a:r>
              <a:rPr lang="fi-FI" sz="1000" dirty="0" smtClean="0">
                <a:latin typeface="Times New Roman" panose="02020603050405020304" pitchFamily="18" charset="0"/>
                <a:cs typeface="Times New Roman" panose="02020603050405020304" pitchFamily="18" charset="0"/>
              </a:rPr>
              <a:t>							</a:t>
            </a:r>
            <a:r>
              <a:rPr lang="fi-FI" sz="1400" dirty="0" smtClean="0">
                <a:latin typeface="Times New Roman" panose="02020603050405020304" pitchFamily="18" charset="0"/>
                <a:cs typeface="Times New Roman" panose="02020603050405020304" pitchFamily="18" charset="0"/>
              </a:rPr>
              <a:t>(Sisäministeriö, 2013)</a:t>
            </a:r>
            <a:endParaRPr lang="fi-FI"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49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0"/>
            <a:ext cx="8229600" cy="418058"/>
          </a:xfrm>
        </p:spPr>
        <p:txBody>
          <a:bodyPr>
            <a:normAutofit/>
          </a:bodyPr>
          <a:lstStyle/>
          <a:p>
            <a:r>
              <a:rPr lang="fi-FI" sz="1600" dirty="0" smtClean="0"/>
              <a:t>Lähteet</a:t>
            </a:r>
            <a:endParaRPr lang="fi-FI" sz="1600" dirty="0"/>
          </a:p>
        </p:txBody>
      </p:sp>
      <p:sp>
        <p:nvSpPr>
          <p:cNvPr id="3" name="Sisällön paikkamerkki 2"/>
          <p:cNvSpPr>
            <a:spLocks noGrp="1"/>
          </p:cNvSpPr>
          <p:nvPr>
            <p:ph idx="1"/>
          </p:nvPr>
        </p:nvSpPr>
        <p:spPr>
          <a:xfrm>
            <a:off x="457200" y="476672"/>
            <a:ext cx="8229600" cy="6264696"/>
          </a:xfrm>
        </p:spPr>
        <p:txBody>
          <a:bodyPr>
            <a:noAutofit/>
          </a:bodyPr>
          <a:lstStyle/>
          <a:p>
            <a:pPr marL="137160" indent="0">
              <a:buNone/>
            </a:pPr>
            <a:r>
              <a:rPr lang="fi-FI" sz="1000" dirty="0" smtClean="0"/>
              <a:t> </a:t>
            </a:r>
            <a:endParaRPr lang="fi-FI" sz="1000" dirty="0"/>
          </a:p>
          <a:p>
            <a:pPr marL="137160" indent="0">
              <a:buNone/>
            </a:pPr>
            <a:r>
              <a:rPr lang="en-US" sz="1000" dirty="0" smtClean="0"/>
              <a:t> </a:t>
            </a:r>
            <a:endParaRPr lang="en-US" sz="1000" dirty="0" smtClean="0">
              <a:latin typeface="Times New Roman" panose="02020603050405020304" pitchFamily="18" charset="0"/>
              <a:cs typeface="Times New Roman" panose="02020603050405020304" pitchFamily="18" charset="0"/>
            </a:endParaRPr>
          </a:p>
          <a:p>
            <a:pPr marL="137160" indent="0">
              <a:buNone/>
            </a:pPr>
            <a:r>
              <a:rPr lang="es-US" sz="1000" dirty="0" err="1" smtClean="0">
                <a:latin typeface="Times New Roman" panose="02020603050405020304" pitchFamily="18" charset="0"/>
                <a:cs typeface="Times New Roman" panose="02020603050405020304" pitchFamily="18" charset="0"/>
              </a:rPr>
              <a:t>Brondolo</a:t>
            </a:r>
            <a:r>
              <a:rPr lang="es-US" sz="1000" dirty="0">
                <a:latin typeface="Times New Roman" panose="02020603050405020304" pitchFamily="18" charset="0"/>
                <a:cs typeface="Times New Roman" panose="02020603050405020304" pitchFamily="18" charset="0"/>
              </a:rPr>
              <a:t>, E., Gallo, L. C., &amp; Myers, H. F. </a:t>
            </a:r>
            <a:r>
              <a:rPr lang="es-US" sz="1000" dirty="0" smtClean="0">
                <a:latin typeface="Times New Roman" panose="02020603050405020304" pitchFamily="18" charset="0"/>
                <a:cs typeface="Times New Roman" panose="02020603050405020304" pitchFamily="18" charset="0"/>
              </a:rPr>
              <a:t>2009. </a:t>
            </a:r>
            <a:r>
              <a:rPr lang="en-US" sz="1000" dirty="0">
                <a:latin typeface="Times New Roman" panose="02020603050405020304" pitchFamily="18" charset="0"/>
                <a:cs typeface="Times New Roman" panose="02020603050405020304" pitchFamily="18" charset="0"/>
              </a:rPr>
              <a:t>Race, racism and health: disparities, mechanisms, and interventions. Journal of Behavioral Medicine, 32, </a:t>
            </a:r>
            <a:endParaRPr lang="en-US" sz="1000" dirty="0" smtClean="0">
              <a:latin typeface="Times New Roman" panose="02020603050405020304" pitchFamily="18" charset="0"/>
              <a:cs typeface="Times New Roman" panose="02020603050405020304" pitchFamily="18" charset="0"/>
            </a:endParaRPr>
          </a:p>
          <a:p>
            <a:pPr marL="137160" indent="0">
              <a:buNone/>
            </a:pP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    1–8.</a:t>
            </a:r>
          </a:p>
          <a:p>
            <a:pPr marL="137160" indent="0">
              <a:buNone/>
            </a:pPr>
            <a:r>
              <a:rPr lang="fi-FI" sz="1000" dirty="0" err="1" smtClean="0">
                <a:latin typeface="Times New Roman" panose="02020603050405020304" pitchFamily="18" charset="0"/>
                <a:cs typeface="Times New Roman" panose="02020603050405020304" pitchFamily="18" charset="0"/>
              </a:rPr>
              <a:t>Essed</a:t>
            </a:r>
            <a:r>
              <a:rPr lang="fi-FI" sz="1000" dirty="0">
                <a:latin typeface="Times New Roman" panose="02020603050405020304" pitchFamily="18" charset="0"/>
                <a:cs typeface="Times New Roman" panose="02020603050405020304" pitchFamily="18" charset="0"/>
              </a:rPr>
              <a:t>. P. 1991. </a:t>
            </a:r>
            <a:r>
              <a:rPr lang="fi-FI" sz="1000" dirty="0" err="1">
                <a:latin typeface="Times New Roman" panose="02020603050405020304" pitchFamily="18" charset="0"/>
                <a:cs typeface="Times New Roman" panose="02020603050405020304" pitchFamily="18" charset="0"/>
              </a:rPr>
              <a:t>Understanding</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E</a:t>
            </a:r>
            <a:r>
              <a:rPr lang="fi-FI" sz="1000" dirty="0" err="1" smtClean="0">
                <a:latin typeface="Times New Roman" panose="02020603050405020304" pitchFamily="18" charset="0"/>
                <a:cs typeface="Times New Roman" panose="02020603050405020304" pitchFamily="18" charset="0"/>
              </a:rPr>
              <a:t>veryday</a:t>
            </a:r>
            <a:r>
              <a:rPr lang="fi-FI" sz="1000" dirty="0" smtClean="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R</a:t>
            </a:r>
            <a:r>
              <a:rPr lang="fi-FI" sz="1000" dirty="0" err="1" smtClean="0">
                <a:latin typeface="Times New Roman" panose="02020603050405020304" pitchFamily="18" charset="0"/>
                <a:cs typeface="Times New Roman" panose="02020603050405020304" pitchFamily="18" charset="0"/>
              </a:rPr>
              <a:t>acism</a:t>
            </a:r>
            <a:r>
              <a:rPr lang="fi-FI" sz="1000" dirty="0">
                <a:latin typeface="Times New Roman" panose="02020603050405020304" pitchFamily="18" charset="0"/>
                <a:cs typeface="Times New Roman" panose="02020603050405020304" pitchFamily="18" charset="0"/>
              </a:rPr>
              <a:t>: an </a:t>
            </a:r>
            <a:r>
              <a:rPr lang="fi-FI" sz="1000" dirty="0" err="1">
                <a:latin typeface="Times New Roman" panose="02020603050405020304" pitchFamily="18" charset="0"/>
                <a:cs typeface="Times New Roman" panose="02020603050405020304" pitchFamily="18" charset="0"/>
              </a:rPr>
              <a:t>I</a:t>
            </a:r>
            <a:r>
              <a:rPr lang="fi-FI" sz="1000" dirty="0" err="1" smtClean="0">
                <a:latin typeface="Times New Roman" panose="02020603050405020304" pitchFamily="18" charset="0"/>
                <a:cs typeface="Times New Roman" panose="02020603050405020304" pitchFamily="18" charset="0"/>
              </a:rPr>
              <a:t>nterdisciplinary</a:t>
            </a:r>
            <a:r>
              <a:rPr lang="fi-FI" sz="1000" dirty="0" smtClean="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T</a:t>
            </a:r>
            <a:r>
              <a:rPr lang="fi-FI" sz="1000" dirty="0" err="1" smtClean="0">
                <a:latin typeface="Times New Roman" panose="02020603050405020304" pitchFamily="18" charset="0"/>
                <a:cs typeface="Times New Roman" panose="02020603050405020304" pitchFamily="18" charset="0"/>
              </a:rPr>
              <a:t>heory</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Newbury</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Park</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Sage</a:t>
            </a:r>
            <a:r>
              <a:rPr lang="fi-FI" sz="1000" dirty="0">
                <a:latin typeface="Times New Roman" panose="02020603050405020304" pitchFamily="18" charset="0"/>
                <a:cs typeface="Times New Roman" panose="02020603050405020304" pitchFamily="18" charset="0"/>
              </a:rPr>
              <a:t>. </a:t>
            </a:r>
            <a:endParaRPr lang="fi-FI" sz="1000" dirty="0" smtClean="0">
              <a:latin typeface="Times New Roman" panose="02020603050405020304" pitchFamily="18" charset="0"/>
              <a:cs typeface="Times New Roman" panose="02020603050405020304" pitchFamily="18" charset="0"/>
            </a:endParaRPr>
          </a:p>
          <a:p>
            <a:pPr marL="137160" indent="0">
              <a:buNone/>
            </a:pPr>
            <a:r>
              <a:rPr lang="en-US" sz="1000" dirty="0">
                <a:latin typeface="Times New Roman" panose="02020603050405020304" pitchFamily="18" charset="0"/>
                <a:cs typeface="Times New Roman" panose="02020603050405020304" pitchFamily="18" charset="0"/>
              </a:rPr>
              <a:t>European Union Agency for Fundamental Rights. </a:t>
            </a:r>
            <a:r>
              <a:rPr lang="en-US" sz="1000" dirty="0" smtClean="0">
                <a:latin typeface="Times New Roman" panose="02020603050405020304" pitchFamily="18" charset="0"/>
                <a:cs typeface="Times New Roman" panose="02020603050405020304" pitchFamily="18" charset="0"/>
              </a:rPr>
              <a:t>2012. </a:t>
            </a:r>
            <a:r>
              <a:rPr lang="en-US" sz="1000" dirty="0">
                <a:latin typeface="Times New Roman" panose="02020603050405020304" pitchFamily="18" charset="0"/>
                <a:cs typeface="Times New Roman" panose="02020603050405020304" pitchFamily="18" charset="0"/>
              </a:rPr>
              <a:t>Racism and ethnic discrimination. In EU-MIDIS Data in Focus Report 6: Minorities as victims </a:t>
            </a:r>
            <a:endParaRPr lang="en-US" sz="1000" dirty="0" smtClean="0">
              <a:latin typeface="Times New Roman" panose="02020603050405020304" pitchFamily="18" charset="0"/>
              <a:cs typeface="Times New Roman" panose="02020603050405020304" pitchFamily="18" charset="0"/>
            </a:endParaRPr>
          </a:p>
          <a:p>
            <a:pPr marL="137160" indent="0">
              <a:buNone/>
            </a:pP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    of </a:t>
            </a:r>
            <a:r>
              <a:rPr lang="en-US" sz="1000" dirty="0">
                <a:latin typeface="Times New Roman" panose="02020603050405020304" pitchFamily="18" charset="0"/>
                <a:cs typeface="Times New Roman" panose="02020603050405020304" pitchFamily="18" charset="0"/>
              </a:rPr>
              <a:t>crime, 179–210. </a:t>
            </a:r>
            <a:r>
              <a:rPr lang="en-US" sz="1000" dirty="0" smtClean="0">
                <a:latin typeface="Times New Roman" panose="02020603050405020304" pitchFamily="18" charset="0"/>
                <a:cs typeface="Times New Roman" panose="02020603050405020304" pitchFamily="18" charset="0"/>
              </a:rPr>
              <a:t>[</a:t>
            </a:r>
            <a:r>
              <a:rPr lang="en-US" sz="1000" dirty="0" err="1" smtClean="0">
                <a:latin typeface="Times New Roman" panose="02020603050405020304" pitchFamily="18" charset="0"/>
                <a:cs typeface="Times New Roman" panose="02020603050405020304" pitchFamily="18" charset="0"/>
              </a:rPr>
              <a:t>Viitattu</a:t>
            </a:r>
            <a:r>
              <a:rPr lang="en-US" sz="1000" dirty="0" smtClean="0">
                <a:latin typeface="Times New Roman" panose="02020603050405020304" pitchFamily="18" charset="0"/>
                <a:cs typeface="Times New Roman" panose="02020603050405020304" pitchFamily="18" charset="0"/>
              </a:rPr>
              <a:t> 23.3.2015]. http</a:t>
            </a:r>
            <a:r>
              <a:rPr lang="en-US" sz="1000" dirty="0">
                <a:latin typeface="Times New Roman" panose="02020603050405020304" pitchFamily="18" charset="0"/>
                <a:cs typeface="Times New Roman" panose="02020603050405020304" pitchFamily="18" charset="0"/>
              </a:rPr>
              <a:t>://fra.europa.eu/en/publication/2012/eu-midis-data-focus-report-6-minorities-victims-crime</a:t>
            </a:r>
            <a:endParaRPr lang="fi-FI" sz="1000" dirty="0">
              <a:latin typeface="Times New Roman" panose="02020603050405020304" pitchFamily="18" charset="0"/>
              <a:cs typeface="Times New Roman" panose="02020603050405020304" pitchFamily="18" charset="0"/>
            </a:endParaRPr>
          </a:p>
          <a:p>
            <a:pPr marL="137160" indent="0">
              <a:buNone/>
            </a:pPr>
            <a:r>
              <a:rPr lang="fi-FI" sz="1000" dirty="0" smtClean="0">
                <a:latin typeface="Times New Roman" panose="02020603050405020304" pitchFamily="18" charset="0"/>
                <a:cs typeface="Times New Roman" panose="02020603050405020304" pitchFamily="18" charset="0"/>
              </a:rPr>
              <a:t>Haavisto</a:t>
            </a:r>
            <a:r>
              <a:rPr lang="fi-FI" sz="1000" dirty="0">
                <a:latin typeface="Times New Roman" panose="02020603050405020304" pitchFamily="18" charset="0"/>
                <a:cs typeface="Times New Roman" panose="02020603050405020304" pitchFamily="18" charset="0"/>
              </a:rPr>
              <a:t>, I. </a:t>
            </a:r>
            <a:r>
              <a:rPr lang="fi-FI" sz="1000" dirty="0" smtClean="0">
                <a:latin typeface="Times New Roman" panose="02020603050405020304" pitchFamily="18" charset="0"/>
                <a:cs typeface="Times New Roman" panose="02020603050405020304" pitchFamily="18" charset="0"/>
              </a:rPr>
              <a:t>2012. </a:t>
            </a:r>
            <a:r>
              <a:rPr lang="fi-FI" sz="1000" dirty="0">
                <a:latin typeface="Times New Roman" panose="02020603050405020304" pitchFamily="18" charset="0"/>
                <a:cs typeface="Times New Roman" panose="02020603050405020304" pitchFamily="18" charset="0"/>
              </a:rPr>
              <a:t>Ovi Raottuu. Suomalaisten </a:t>
            </a:r>
            <a:r>
              <a:rPr lang="fi-FI" sz="1000" dirty="0" smtClean="0">
                <a:latin typeface="Times New Roman" panose="02020603050405020304" pitchFamily="18" charset="0"/>
                <a:cs typeface="Times New Roman" panose="02020603050405020304" pitchFamily="18" charset="0"/>
              </a:rPr>
              <a:t>maahanmuuttoasenteet 2012. </a:t>
            </a:r>
            <a:r>
              <a:rPr lang="fi-FI" sz="1000" dirty="0">
                <a:latin typeface="Times New Roman" panose="02020603050405020304" pitchFamily="18" charset="0"/>
                <a:cs typeface="Times New Roman" panose="02020603050405020304" pitchFamily="18" charset="0"/>
              </a:rPr>
              <a:t>[Viitattu 23.3.2015]. </a:t>
            </a:r>
            <a:r>
              <a:rPr lang="fi-FI" sz="1000" dirty="0">
                <a:latin typeface="Times New Roman" panose="02020603050405020304" pitchFamily="18" charset="0"/>
                <a:cs typeface="Times New Roman" panose="02020603050405020304" pitchFamily="18" charset="0"/>
                <a:hlinkClick r:id="rId3"/>
              </a:rPr>
              <a:t>http://</a:t>
            </a:r>
            <a:r>
              <a:rPr lang="fi-FI" sz="1000" dirty="0" smtClean="0">
                <a:latin typeface="Times New Roman" panose="02020603050405020304" pitchFamily="18" charset="0"/>
                <a:cs typeface="Times New Roman" panose="02020603050405020304" pitchFamily="18" charset="0"/>
                <a:hlinkClick r:id="rId3"/>
              </a:rPr>
              <a:t>www.eva.fi/wp-content/uploads/2012/05/Ovi-</a:t>
            </a:r>
            <a:endParaRPr lang="fi-FI" sz="1000" dirty="0" smtClean="0">
              <a:latin typeface="Times New Roman" panose="02020603050405020304" pitchFamily="18" charset="0"/>
              <a:cs typeface="Times New Roman" panose="02020603050405020304" pitchFamily="18" charset="0"/>
            </a:endParaRPr>
          </a:p>
          <a:p>
            <a:pPr marL="137160" indent="0">
              <a:buNone/>
            </a:pPr>
            <a:r>
              <a:rPr lang="fi-FI" sz="1000" dirty="0">
                <a:latin typeface="Times New Roman" panose="02020603050405020304" pitchFamily="18" charset="0"/>
                <a:cs typeface="Times New Roman" panose="02020603050405020304" pitchFamily="18" charset="0"/>
              </a:rPr>
              <a:t> </a:t>
            </a:r>
            <a:r>
              <a:rPr lang="fi-FI" sz="1000" dirty="0" smtClean="0">
                <a:latin typeface="Times New Roman" panose="02020603050405020304" pitchFamily="18" charset="0"/>
                <a:cs typeface="Times New Roman" panose="02020603050405020304" pitchFamily="18" charset="0"/>
              </a:rPr>
              <a:t>    </a:t>
            </a:r>
            <a:r>
              <a:rPr lang="fi-FI" sz="1000" dirty="0" err="1" smtClean="0">
                <a:latin typeface="Times New Roman" panose="02020603050405020304" pitchFamily="18" charset="0"/>
                <a:cs typeface="Times New Roman" panose="02020603050405020304" pitchFamily="18" charset="0"/>
              </a:rPr>
              <a:t>raottuu.pdf</a:t>
            </a:r>
            <a:endParaRPr lang="fi-FI" sz="1000" dirty="0" smtClean="0">
              <a:latin typeface="Times New Roman" panose="02020603050405020304" pitchFamily="18" charset="0"/>
              <a:cs typeface="Times New Roman" panose="02020603050405020304" pitchFamily="18" charset="0"/>
            </a:endParaRPr>
          </a:p>
          <a:p>
            <a:pPr marL="137160" indent="0">
              <a:buNone/>
            </a:pPr>
            <a:r>
              <a:rPr lang="fi-FI" sz="1000" dirty="0" smtClean="0">
                <a:latin typeface="Times New Roman" panose="02020603050405020304" pitchFamily="18" charset="0"/>
                <a:cs typeface="Times New Roman" panose="02020603050405020304" pitchFamily="18" charset="0"/>
              </a:rPr>
              <a:t>Jaakkola</a:t>
            </a:r>
            <a:r>
              <a:rPr lang="fi-FI" sz="1000" dirty="0">
                <a:latin typeface="Times New Roman" panose="02020603050405020304" pitchFamily="18" charset="0"/>
                <a:cs typeface="Times New Roman" panose="02020603050405020304" pitchFamily="18" charset="0"/>
              </a:rPr>
              <a:t>, M. </a:t>
            </a:r>
            <a:r>
              <a:rPr lang="fi-FI" sz="1000" dirty="0" smtClean="0">
                <a:latin typeface="Times New Roman" panose="02020603050405020304" pitchFamily="18" charset="0"/>
                <a:cs typeface="Times New Roman" panose="02020603050405020304" pitchFamily="18" charset="0"/>
              </a:rPr>
              <a:t>2009. </a:t>
            </a:r>
            <a:r>
              <a:rPr lang="fi-FI" sz="1000" dirty="0">
                <a:latin typeface="Times New Roman" panose="02020603050405020304" pitchFamily="18" charset="0"/>
                <a:cs typeface="Times New Roman" panose="02020603050405020304" pitchFamily="18" charset="0"/>
              </a:rPr>
              <a:t>Maahanmuuttajat suomalaisten näkökulmasta: asennemuutokset 1987-2007. Helsingin kaupungin tietokeskus</a:t>
            </a:r>
            <a:r>
              <a:rPr lang="fi-FI" sz="1000" dirty="0" smtClean="0">
                <a:latin typeface="Times New Roman" panose="02020603050405020304" pitchFamily="18" charset="0"/>
                <a:cs typeface="Times New Roman" panose="02020603050405020304" pitchFamily="18" charset="0"/>
              </a:rPr>
              <a:t>.</a:t>
            </a:r>
          </a:p>
          <a:p>
            <a:pPr marL="137160" indent="0">
              <a:buNone/>
            </a:pPr>
            <a:r>
              <a:rPr lang="fi-FI" sz="1000" dirty="0" err="1">
                <a:latin typeface="Times New Roman" panose="02020603050405020304" pitchFamily="18" charset="0"/>
                <a:cs typeface="Times New Roman" panose="02020603050405020304" pitchFamily="18" charset="0"/>
              </a:rPr>
              <a:t>Jasinskaja-Lahti</a:t>
            </a:r>
            <a:r>
              <a:rPr lang="fi-FI" sz="1000" dirty="0">
                <a:latin typeface="Times New Roman" panose="02020603050405020304" pitchFamily="18" charset="0"/>
                <a:cs typeface="Times New Roman" panose="02020603050405020304" pitchFamily="18" charset="0"/>
              </a:rPr>
              <a:t>, I., </a:t>
            </a:r>
            <a:r>
              <a:rPr lang="fi-FI" sz="1000" dirty="0" err="1">
                <a:latin typeface="Times New Roman" panose="02020603050405020304" pitchFamily="18" charset="0"/>
                <a:cs typeface="Times New Roman" panose="02020603050405020304" pitchFamily="18" charset="0"/>
              </a:rPr>
              <a:t>Liebkind</a:t>
            </a:r>
            <a:r>
              <a:rPr lang="fi-FI" sz="1000" dirty="0">
                <a:latin typeface="Times New Roman" panose="02020603050405020304" pitchFamily="18" charset="0"/>
                <a:cs typeface="Times New Roman" panose="02020603050405020304" pitchFamily="18" charset="0"/>
              </a:rPr>
              <a:t>, K., &amp; Vesala, T. </a:t>
            </a:r>
            <a:r>
              <a:rPr lang="fi-FI" sz="1000" dirty="0" smtClean="0">
                <a:latin typeface="Times New Roman" panose="02020603050405020304" pitchFamily="18" charset="0"/>
                <a:cs typeface="Times New Roman" panose="02020603050405020304" pitchFamily="18" charset="0"/>
              </a:rPr>
              <a:t>2002. </a:t>
            </a:r>
            <a:r>
              <a:rPr lang="fi-FI" sz="1000" dirty="0">
                <a:latin typeface="Times New Roman" panose="02020603050405020304" pitchFamily="18" charset="0"/>
                <a:cs typeface="Times New Roman" panose="02020603050405020304" pitchFamily="18" charset="0"/>
              </a:rPr>
              <a:t>Rasismi ja syrjintä Suomessa: Maahanmuuttajien kokemuksia. Helsinki: Gaudeamus</a:t>
            </a:r>
            <a:r>
              <a:rPr lang="fi-FI" sz="1000" dirty="0" smtClean="0">
                <a:latin typeface="Times New Roman" panose="02020603050405020304" pitchFamily="18" charset="0"/>
                <a:cs typeface="Times New Roman" panose="02020603050405020304" pitchFamily="18" charset="0"/>
              </a:rPr>
              <a:t>.</a:t>
            </a:r>
          </a:p>
          <a:p>
            <a:pPr marL="137160" indent="0">
              <a:buNone/>
            </a:pPr>
            <a:r>
              <a:rPr lang="fi-FI" sz="1000" dirty="0" smtClean="0">
                <a:latin typeface="Times New Roman" panose="02020603050405020304" pitchFamily="18" charset="0"/>
                <a:cs typeface="Times New Roman" panose="02020603050405020304" pitchFamily="18" charset="0"/>
              </a:rPr>
              <a:t>Maahanmuuttovirasto. 2015. Keskeisiä maahanmuuttoon liittyviä termejä. </a:t>
            </a:r>
            <a:r>
              <a:rPr lang="fi-FI" sz="1000" dirty="0">
                <a:latin typeface="Times New Roman" panose="02020603050405020304" pitchFamily="18" charset="0"/>
                <a:cs typeface="Times New Roman" panose="02020603050405020304" pitchFamily="18" charset="0"/>
              </a:rPr>
              <a:t>[Viitattu 8.10.2015] http://www.migri.fi/medialle/sanasto</a:t>
            </a:r>
          </a:p>
          <a:p>
            <a:pPr marL="137160" indent="0">
              <a:buNone/>
            </a:pPr>
            <a:r>
              <a:rPr lang="fi-FI" sz="1000" dirty="0" smtClean="0">
                <a:latin typeface="Times New Roman" panose="02020603050405020304" pitchFamily="18" charset="0"/>
                <a:cs typeface="Times New Roman" panose="02020603050405020304" pitchFamily="18" charset="0"/>
              </a:rPr>
              <a:t>Maahanmuuttovirasto. 2013. </a:t>
            </a:r>
            <a:r>
              <a:rPr lang="fi-FI" sz="1000" dirty="0">
                <a:latin typeface="Times New Roman" panose="02020603050405020304" pitchFamily="18" charset="0"/>
                <a:cs typeface="Times New Roman" panose="02020603050405020304" pitchFamily="18" charset="0"/>
              </a:rPr>
              <a:t>Oleskelulupatilastot. </a:t>
            </a:r>
            <a:r>
              <a:rPr lang="fi-FI" sz="1000" dirty="0" smtClean="0">
                <a:latin typeface="Times New Roman" panose="02020603050405020304" pitchFamily="18" charset="0"/>
                <a:cs typeface="Times New Roman" panose="02020603050405020304" pitchFamily="18" charset="0"/>
              </a:rPr>
              <a:t>[Viitattu 23.3.2015] http</a:t>
            </a:r>
            <a:r>
              <a:rPr lang="fi-FI" sz="1000" dirty="0">
                <a:latin typeface="Times New Roman" panose="02020603050405020304" pitchFamily="18" charset="0"/>
                <a:cs typeface="Times New Roman" panose="02020603050405020304" pitchFamily="18" charset="0"/>
              </a:rPr>
              <a:t>://www.migri.fi/tietoa_virastosta/tilastot/oleskelulupatilastot</a:t>
            </a:r>
            <a:endParaRPr lang="fi-FI" sz="1000" dirty="0" smtClean="0">
              <a:latin typeface="Times New Roman" panose="02020603050405020304" pitchFamily="18" charset="0"/>
              <a:cs typeface="Times New Roman" panose="02020603050405020304" pitchFamily="18" charset="0"/>
            </a:endParaRPr>
          </a:p>
          <a:p>
            <a:pPr marL="137160" indent="0">
              <a:buNone/>
            </a:pPr>
            <a:r>
              <a:rPr lang="fi-FI" sz="1000" dirty="0" err="1" smtClean="0">
                <a:latin typeface="Times New Roman" panose="02020603050405020304" pitchFamily="18" charset="0"/>
                <a:cs typeface="Times New Roman" panose="02020603050405020304" pitchFamily="18" charset="0"/>
              </a:rPr>
              <a:t>Mulinari</a:t>
            </a:r>
            <a:r>
              <a:rPr lang="fi-FI" sz="1000" dirty="0">
                <a:latin typeface="Times New Roman" panose="02020603050405020304" pitchFamily="18" charset="0"/>
                <a:cs typeface="Times New Roman" panose="02020603050405020304" pitchFamily="18" charset="0"/>
              </a:rPr>
              <a:t>, D., Keskinen, S., </a:t>
            </a:r>
            <a:r>
              <a:rPr lang="fi-FI" sz="1000" dirty="0" err="1">
                <a:latin typeface="Times New Roman" panose="02020603050405020304" pitchFamily="18" charset="0"/>
                <a:cs typeface="Times New Roman" panose="02020603050405020304" pitchFamily="18" charset="0"/>
              </a:rPr>
              <a:t>Irni</a:t>
            </a:r>
            <a:r>
              <a:rPr lang="fi-FI" sz="1000" dirty="0">
                <a:latin typeface="Times New Roman" panose="02020603050405020304" pitchFamily="18" charset="0"/>
                <a:cs typeface="Times New Roman" panose="02020603050405020304" pitchFamily="18" charset="0"/>
              </a:rPr>
              <a:t>, S. &amp; </a:t>
            </a:r>
            <a:r>
              <a:rPr lang="fi-FI" sz="1000" dirty="0" err="1">
                <a:latin typeface="Times New Roman" panose="02020603050405020304" pitchFamily="18" charset="0"/>
                <a:cs typeface="Times New Roman" panose="02020603050405020304" pitchFamily="18" charset="0"/>
              </a:rPr>
              <a:t>Tuori</a:t>
            </a:r>
            <a:r>
              <a:rPr lang="fi-FI" sz="1000" dirty="0">
                <a:latin typeface="Times New Roman" panose="02020603050405020304" pitchFamily="18" charset="0"/>
                <a:cs typeface="Times New Roman" panose="02020603050405020304" pitchFamily="18" charset="0"/>
              </a:rPr>
              <a:t>, S. 2009. </a:t>
            </a:r>
            <a:r>
              <a:rPr lang="fi-FI" sz="1000" dirty="0" err="1">
                <a:latin typeface="Times New Roman" panose="02020603050405020304" pitchFamily="18" charset="0"/>
                <a:cs typeface="Times New Roman" panose="02020603050405020304" pitchFamily="18" charset="0"/>
              </a:rPr>
              <a:t>Introduction</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Postcolonialism</a:t>
            </a:r>
            <a:r>
              <a:rPr lang="fi-FI" sz="1000" dirty="0">
                <a:latin typeface="Times New Roman" panose="02020603050405020304" pitchFamily="18" charset="0"/>
                <a:cs typeface="Times New Roman" panose="02020603050405020304" pitchFamily="18" charset="0"/>
              </a:rPr>
              <a:t> and the </a:t>
            </a:r>
            <a:r>
              <a:rPr lang="fi-FI" sz="1000" dirty="0" err="1">
                <a:latin typeface="Times New Roman" panose="02020603050405020304" pitchFamily="18" charset="0"/>
                <a:cs typeface="Times New Roman" panose="02020603050405020304" pitchFamily="18" charset="0"/>
              </a:rPr>
              <a:t>Nordic</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models</a:t>
            </a:r>
            <a:r>
              <a:rPr lang="fi-FI" sz="1000" dirty="0">
                <a:latin typeface="Times New Roman" panose="02020603050405020304" pitchFamily="18" charset="0"/>
                <a:cs typeface="Times New Roman" panose="02020603050405020304" pitchFamily="18" charset="0"/>
              </a:rPr>
              <a:t> of </a:t>
            </a:r>
            <a:r>
              <a:rPr lang="fi-FI" sz="1000" dirty="0" err="1">
                <a:latin typeface="Times New Roman" panose="02020603050405020304" pitchFamily="18" charset="0"/>
                <a:cs typeface="Times New Roman" panose="02020603050405020304" pitchFamily="18" charset="0"/>
              </a:rPr>
              <a:t>welfare</a:t>
            </a:r>
            <a:r>
              <a:rPr lang="fi-FI" sz="1000" dirty="0">
                <a:latin typeface="Times New Roman" panose="02020603050405020304" pitchFamily="18" charset="0"/>
                <a:cs typeface="Times New Roman" panose="02020603050405020304" pitchFamily="18" charset="0"/>
              </a:rPr>
              <a:t> and </a:t>
            </a:r>
            <a:r>
              <a:rPr lang="fi-FI" sz="1000" dirty="0" err="1">
                <a:latin typeface="Times New Roman" panose="02020603050405020304" pitchFamily="18" charset="0"/>
                <a:cs typeface="Times New Roman" panose="02020603050405020304" pitchFamily="18" charset="0"/>
              </a:rPr>
              <a:t>gender</a:t>
            </a:r>
            <a:r>
              <a:rPr lang="fi-FI" sz="1000" dirty="0">
                <a:latin typeface="Times New Roman" panose="02020603050405020304" pitchFamily="18" charset="0"/>
                <a:cs typeface="Times New Roman" panose="02020603050405020304" pitchFamily="18" charset="0"/>
              </a:rPr>
              <a:t>. In S. </a:t>
            </a:r>
            <a:r>
              <a:rPr lang="fi-FI" sz="1000" dirty="0" err="1">
                <a:latin typeface="Times New Roman" panose="02020603050405020304" pitchFamily="18" charset="0"/>
                <a:cs typeface="Times New Roman" panose="02020603050405020304" pitchFamily="18" charset="0"/>
              </a:rPr>
              <a:t>Keskinen,S</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Tuori</a:t>
            </a:r>
            <a:r>
              <a:rPr lang="fi-FI" sz="1000" dirty="0">
                <a:latin typeface="Times New Roman" panose="02020603050405020304" pitchFamily="18" charset="0"/>
                <a:cs typeface="Times New Roman" panose="02020603050405020304" pitchFamily="18" charset="0"/>
              </a:rPr>
              <a:t>, </a:t>
            </a:r>
            <a:r>
              <a:rPr lang="fi-FI" sz="1000" dirty="0" smtClean="0">
                <a:latin typeface="Times New Roman" panose="02020603050405020304" pitchFamily="18" charset="0"/>
                <a:cs typeface="Times New Roman" panose="02020603050405020304" pitchFamily="18" charset="0"/>
              </a:rPr>
              <a:t/>
            </a:r>
            <a:br>
              <a:rPr lang="fi-FI" sz="1000" dirty="0" smtClean="0">
                <a:latin typeface="Times New Roman" panose="02020603050405020304" pitchFamily="18" charset="0"/>
                <a:cs typeface="Times New Roman" panose="02020603050405020304" pitchFamily="18" charset="0"/>
              </a:rPr>
            </a:br>
            <a:r>
              <a:rPr lang="fi-FI" sz="1000" dirty="0" smtClean="0">
                <a:latin typeface="Times New Roman" panose="02020603050405020304" pitchFamily="18" charset="0"/>
                <a:cs typeface="Times New Roman" panose="02020603050405020304" pitchFamily="18" charset="0"/>
              </a:rPr>
              <a:t>     S</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Irni</a:t>
            </a:r>
            <a:r>
              <a:rPr lang="fi-FI" sz="1000" dirty="0">
                <a:latin typeface="Times New Roman" panose="02020603050405020304" pitchFamily="18" charset="0"/>
                <a:cs typeface="Times New Roman" panose="02020603050405020304" pitchFamily="18" charset="0"/>
              </a:rPr>
              <a:t>, &amp; D. </a:t>
            </a:r>
            <a:r>
              <a:rPr lang="fi-FI" sz="1000" dirty="0" err="1">
                <a:latin typeface="Times New Roman" panose="02020603050405020304" pitchFamily="18" charset="0"/>
                <a:cs typeface="Times New Roman" panose="02020603050405020304" pitchFamily="18" charset="0"/>
              </a:rPr>
              <a:t>Mulinari</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Eds</a:t>
            </a:r>
            <a:r>
              <a:rPr lang="fi-FI" sz="1000" dirty="0" smtClean="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Complying</a:t>
            </a:r>
            <a:r>
              <a:rPr lang="fi-FI" sz="1000" dirty="0">
                <a:latin typeface="Times New Roman" panose="02020603050405020304" pitchFamily="18" charset="0"/>
                <a:cs typeface="Times New Roman" panose="02020603050405020304" pitchFamily="18" charset="0"/>
              </a:rPr>
              <a:t> with </a:t>
            </a:r>
            <a:r>
              <a:rPr lang="fi-FI" sz="1000" dirty="0" err="1">
                <a:latin typeface="Times New Roman" panose="02020603050405020304" pitchFamily="18" charset="0"/>
                <a:cs typeface="Times New Roman" panose="02020603050405020304" pitchFamily="18" charset="0"/>
              </a:rPr>
              <a:t>colonialism</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Gender</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race</a:t>
            </a:r>
            <a:r>
              <a:rPr lang="fi-FI" sz="1000" dirty="0">
                <a:latin typeface="Times New Roman" panose="02020603050405020304" pitchFamily="18" charset="0"/>
                <a:cs typeface="Times New Roman" panose="02020603050405020304" pitchFamily="18" charset="0"/>
              </a:rPr>
              <a:t> and </a:t>
            </a:r>
            <a:r>
              <a:rPr lang="fi-FI" sz="1000" dirty="0" err="1">
                <a:latin typeface="Times New Roman" panose="02020603050405020304" pitchFamily="18" charset="0"/>
                <a:cs typeface="Times New Roman" panose="02020603050405020304" pitchFamily="18" charset="0"/>
              </a:rPr>
              <a:t>ethnicity</a:t>
            </a:r>
            <a:r>
              <a:rPr lang="fi-FI" sz="1000" dirty="0">
                <a:latin typeface="Times New Roman" panose="02020603050405020304" pitchFamily="18" charset="0"/>
                <a:cs typeface="Times New Roman" panose="02020603050405020304" pitchFamily="18" charset="0"/>
              </a:rPr>
              <a:t> in </a:t>
            </a:r>
            <a:r>
              <a:rPr lang="fi-FI" sz="1000" dirty="0" err="1">
                <a:latin typeface="Times New Roman" panose="02020603050405020304" pitchFamily="18" charset="0"/>
                <a:cs typeface="Times New Roman" panose="02020603050405020304" pitchFamily="18" charset="0"/>
              </a:rPr>
              <a:t>Nordic</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region</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Farnham</a:t>
            </a:r>
            <a:r>
              <a:rPr lang="fi-FI" sz="1000" dirty="0">
                <a:latin typeface="Times New Roman" panose="02020603050405020304" pitchFamily="18" charset="0"/>
                <a:cs typeface="Times New Roman" panose="02020603050405020304" pitchFamily="18" charset="0"/>
              </a:rPr>
              <a:t>: </a:t>
            </a:r>
            <a:r>
              <a:rPr lang="fi-FI" sz="1000" dirty="0" err="1">
                <a:latin typeface="Times New Roman" panose="02020603050405020304" pitchFamily="18" charset="0"/>
                <a:cs typeface="Times New Roman" panose="02020603050405020304" pitchFamily="18" charset="0"/>
              </a:rPr>
              <a:t>Ashgate</a:t>
            </a:r>
            <a:r>
              <a:rPr lang="fi-FI" sz="1000" dirty="0">
                <a:latin typeface="Times New Roman" panose="02020603050405020304" pitchFamily="18" charset="0"/>
                <a:cs typeface="Times New Roman" panose="02020603050405020304" pitchFamily="18" charset="0"/>
              </a:rPr>
              <a:t>,  1–16.  </a:t>
            </a:r>
            <a:endParaRPr lang="fi-FI" sz="1000" dirty="0" smtClean="0">
              <a:latin typeface="Times New Roman" panose="02020603050405020304" pitchFamily="18" charset="0"/>
              <a:cs typeface="Times New Roman" panose="02020603050405020304" pitchFamily="18" charset="0"/>
            </a:endParaRPr>
          </a:p>
          <a:p>
            <a:pPr marL="137160" indent="0">
              <a:buNone/>
            </a:pPr>
            <a:r>
              <a:rPr lang="en-US" sz="1000" dirty="0" err="1">
                <a:latin typeface="Times New Roman" panose="02020603050405020304" pitchFamily="18" charset="0"/>
                <a:cs typeface="Times New Roman" panose="02020603050405020304" pitchFamily="18" charset="0"/>
              </a:rPr>
              <a:t>Puuronen</a:t>
            </a:r>
            <a:r>
              <a:rPr lang="en-US" sz="1000" dirty="0">
                <a:latin typeface="Times New Roman" panose="02020603050405020304" pitchFamily="18" charset="0"/>
                <a:cs typeface="Times New Roman" panose="02020603050405020304" pitchFamily="18" charset="0"/>
              </a:rPr>
              <a:t>, V. </a:t>
            </a:r>
            <a:r>
              <a:rPr lang="en-US" sz="1000" dirty="0" smtClean="0">
                <a:latin typeface="Times New Roman" panose="02020603050405020304" pitchFamily="18" charset="0"/>
                <a:cs typeface="Times New Roman" panose="02020603050405020304" pitchFamily="18" charset="0"/>
              </a:rPr>
              <a:t>2011. </a:t>
            </a:r>
            <a:r>
              <a:rPr lang="fi-FI" sz="1000" dirty="0">
                <a:latin typeface="Times New Roman" panose="02020603050405020304" pitchFamily="18" charset="0"/>
                <a:cs typeface="Times New Roman" panose="02020603050405020304" pitchFamily="18" charset="0"/>
              </a:rPr>
              <a:t>Rasistinen Suomi</a:t>
            </a:r>
            <a:r>
              <a:rPr lang="fi-FI" sz="1000" dirty="0" smtClean="0">
                <a:latin typeface="Times New Roman" panose="02020603050405020304" pitchFamily="18" charset="0"/>
                <a:cs typeface="Times New Roman" panose="02020603050405020304" pitchFamily="18" charset="0"/>
              </a:rPr>
              <a:t>. </a:t>
            </a:r>
            <a:r>
              <a:rPr lang="fi-FI" sz="1000" dirty="0">
                <a:latin typeface="Times New Roman" panose="02020603050405020304" pitchFamily="18" charset="0"/>
                <a:cs typeface="Times New Roman" panose="02020603050405020304" pitchFamily="18" charset="0"/>
              </a:rPr>
              <a:t>Helsinki: Gaudeamus</a:t>
            </a:r>
            <a:r>
              <a:rPr lang="fi-FI" sz="1000" dirty="0" smtClean="0">
                <a:latin typeface="Times New Roman" panose="02020603050405020304" pitchFamily="18" charset="0"/>
                <a:cs typeface="Times New Roman" panose="02020603050405020304" pitchFamily="18" charset="0"/>
              </a:rPr>
              <a:t>.</a:t>
            </a:r>
          </a:p>
          <a:p>
            <a:pPr marL="137160" indent="0">
              <a:buNone/>
            </a:pPr>
            <a:r>
              <a:rPr lang="fi-FI" sz="1000" dirty="0" smtClean="0">
                <a:latin typeface="Times New Roman" panose="02020603050405020304" pitchFamily="18" charset="0"/>
                <a:cs typeface="Times New Roman" panose="02020603050405020304" pitchFamily="18" charset="0"/>
              </a:rPr>
              <a:t>Rastas</a:t>
            </a:r>
            <a:r>
              <a:rPr lang="fi-FI" sz="1000" dirty="0">
                <a:latin typeface="Times New Roman" panose="02020603050405020304" pitchFamily="18" charset="0"/>
                <a:cs typeface="Times New Roman" panose="02020603050405020304" pitchFamily="18" charset="0"/>
              </a:rPr>
              <a:t>, A. 2002. Katseilla merkityt, silminnähden erilaiset. Lasten ja nuorten kokemuksia </a:t>
            </a:r>
            <a:r>
              <a:rPr lang="fi-FI" sz="1000" dirty="0" err="1">
                <a:latin typeface="Times New Roman" panose="02020603050405020304" pitchFamily="18" charset="0"/>
                <a:cs typeface="Times New Roman" panose="02020603050405020304" pitchFamily="18" charset="0"/>
              </a:rPr>
              <a:t>rodullistavista</a:t>
            </a:r>
            <a:r>
              <a:rPr lang="fi-FI" sz="1000" dirty="0">
                <a:latin typeface="Times New Roman" panose="02020603050405020304" pitchFamily="18" charset="0"/>
                <a:cs typeface="Times New Roman" panose="02020603050405020304" pitchFamily="18" charset="0"/>
              </a:rPr>
              <a:t> katseista. Nuorisotutkimus 2, 31–7. </a:t>
            </a:r>
            <a:endParaRPr lang="fi-FI" sz="1000" dirty="0" smtClean="0">
              <a:latin typeface="Times New Roman" panose="02020603050405020304" pitchFamily="18" charset="0"/>
              <a:cs typeface="Times New Roman" panose="02020603050405020304" pitchFamily="18" charset="0"/>
            </a:endParaRPr>
          </a:p>
          <a:p>
            <a:pPr marL="137160" indent="0">
              <a:buNone/>
            </a:pPr>
            <a:r>
              <a:rPr lang="fi-FI" sz="1000" dirty="0" smtClean="0">
                <a:latin typeface="Times New Roman" panose="02020603050405020304" pitchFamily="18" charset="0"/>
                <a:cs typeface="Times New Roman" panose="02020603050405020304" pitchFamily="18" charset="0"/>
              </a:rPr>
              <a:t>Rastas</a:t>
            </a:r>
            <a:r>
              <a:rPr lang="fi-FI" sz="1000" dirty="0">
                <a:latin typeface="Times New Roman" panose="02020603050405020304" pitchFamily="18" charset="0"/>
                <a:cs typeface="Times New Roman" panose="02020603050405020304" pitchFamily="18" charset="0"/>
              </a:rPr>
              <a:t>, A. </a:t>
            </a:r>
            <a:r>
              <a:rPr lang="fi-FI" sz="1000" dirty="0" smtClean="0">
                <a:latin typeface="Times New Roman" panose="02020603050405020304" pitchFamily="18" charset="0"/>
                <a:cs typeface="Times New Roman" panose="02020603050405020304" pitchFamily="18" charset="0"/>
              </a:rPr>
              <a:t>2007. </a:t>
            </a:r>
            <a:r>
              <a:rPr lang="fi-FI" sz="1000" dirty="0">
                <a:latin typeface="Times New Roman" panose="02020603050405020304" pitchFamily="18" charset="0"/>
                <a:cs typeface="Times New Roman" panose="02020603050405020304" pitchFamily="18" charset="0"/>
              </a:rPr>
              <a:t>Rasismi lasten ja nuorten arjessa. Tampere: Tampereen yliopistopaino.  </a:t>
            </a:r>
            <a:endParaRPr lang="fi-FI" sz="1000" dirty="0" smtClean="0">
              <a:latin typeface="Times New Roman" panose="02020603050405020304" pitchFamily="18" charset="0"/>
              <a:cs typeface="Times New Roman" panose="02020603050405020304" pitchFamily="18" charset="0"/>
            </a:endParaRPr>
          </a:p>
          <a:p>
            <a:pPr marL="137160" indent="0">
              <a:buNone/>
            </a:pPr>
            <a:r>
              <a:rPr lang="fi-FI" sz="1000" dirty="0">
                <a:latin typeface="Times New Roman" panose="02020603050405020304" pitchFamily="18" charset="0"/>
                <a:cs typeface="Times New Roman" panose="02020603050405020304" pitchFamily="18" charset="0"/>
              </a:rPr>
              <a:t>Rastas, A. </a:t>
            </a:r>
            <a:r>
              <a:rPr lang="fi-FI" sz="1000" dirty="0" smtClean="0">
                <a:latin typeface="Times New Roman" panose="02020603050405020304" pitchFamily="18" charset="0"/>
                <a:cs typeface="Times New Roman" panose="02020603050405020304" pitchFamily="18" charset="0"/>
              </a:rPr>
              <a:t>2005. </a:t>
            </a:r>
            <a:r>
              <a:rPr lang="fi-FI" sz="1000" dirty="0">
                <a:latin typeface="Times New Roman" panose="02020603050405020304" pitchFamily="18" charset="0"/>
                <a:cs typeface="Times New Roman" panose="02020603050405020304" pitchFamily="18" charset="0"/>
              </a:rPr>
              <a:t>"Rasismi–oppeja, asenteita, toimintaa ja seurauksia." Suomalainen vieraskirja. Kuinka käsitellä monikulttuurisuutta. </a:t>
            </a:r>
          </a:p>
          <a:p>
            <a:pPr marL="137160" indent="0">
              <a:buNone/>
            </a:pPr>
            <a:r>
              <a:rPr lang="fi-FI" sz="1000" dirty="0" smtClean="0">
                <a:latin typeface="Times New Roman" panose="02020603050405020304" pitchFamily="18" charset="0"/>
                <a:cs typeface="Times New Roman" panose="02020603050405020304" pitchFamily="18" charset="0"/>
              </a:rPr>
              <a:t>Rastas</a:t>
            </a:r>
            <a:r>
              <a:rPr lang="fi-FI" sz="1000" dirty="0">
                <a:latin typeface="Times New Roman" panose="02020603050405020304" pitchFamily="18" charset="0"/>
                <a:cs typeface="Times New Roman" panose="02020603050405020304" pitchFamily="18" charset="0"/>
              </a:rPr>
              <a:t>, A., Huttunen, L., &amp; </a:t>
            </a:r>
            <a:r>
              <a:rPr lang="fi-FI" sz="1000" dirty="0" err="1">
                <a:latin typeface="Times New Roman" panose="02020603050405020304" pitchFamily="18" charset="0"/>
                <a:cs typeface="Times New Roman" panose="02020603050405020304" pitchFamily="18" charset="0"/>
              </a:rPr>
              <a:t>Löytty</a:t>
            </a:r>
            <a:r>
              <a:rPr lang="fi-FI" sz="1000" dirty="0">
                <a:latin typeface="Times New Roman" panose="02020603050405020304" pitchFamily="18" charset="0"/>
                <a:cs typeface="Times New Roman" panose="02020603050405020304" pitchFamily="18" charset="0"/>
              </a:rPr>
              <a:t>, O. 2005. </a:t>
            </a:r>
            <a:r>
              <a:rPr lang="fi-FI" sz="1000" dirty="0" smtClean="0">
                <a:latin typeface="Times New Roman" panose="02020603050405020304" pitchFamily="18" charset="0"/>
                <a:cs typeface="Times New Roman" panose="02020603050405020304" pitchFamily="18" charset="0"/>
              </a:rPr>
              <a:t>Suomalainen vieraskirja</a:t>
            </a:r>
            <a:r>
              <a:rPr lang="fi-FI" sz="1000" dirty="0">
                <a:latin typeface="Times New Roman" panose="02020603050405020304" pitchFamily="18" charset="0"/>
                <a:cs typeface="Times New Roman" panose="02020603050405020304" pitchFamily="18" charset="0"/>
              </a:rPr>
              <a:t>. Kuinka </a:t>
            </a:r>
            <a:r>
              <a:rPr lang="fi-FI" sz="1000" dirty="0" smtClean="0">
                <a:latin typeface="Times New Roman" panose="02020603050405020304" pitchFamily="18" charset="0"/>
                <a:cs typeface="Times New Roman" panose="02020603050405020304" pitchFamily="18" charset="0"/>
              </a:rPr>
              <a:t>käsitellä monikulttuurisuutta</a:t>
            </a:r>
            <a:r>
              <a:rPr lang="fi-FI" sz="1000" dirty="0">
                <a:latin typeface="Times New Roman" panose="02020603050405020304" pitchFamily="18" charset="0"/>
                <a:cs typeface="Times New Roman" panose="02020603050405020304" pitchFamily="18" charset="0"/>
              </a:rPr>
              <a:t>. Tampere: Vastapaino.  </a:t>
            </a:r>
            <a:endParaRPr lang="fi-FI" sz="1000" dirty="0" smtClean="0">
              <a:latin typeface="Times New Roman" panose="02020603050405020304" pitchFamily="18" charset="0"/>
              <a:cs typeface="Times New Roman" panose="02020603050405020304" pitchFamily="18" charset="0"/>
            </a:endParaRPr>
          </a:p>
          <a:p>
            <a:pPr marL="137160" indent="0">
              <a:buNone/>
            </a:pPr>
            <a:r>
              <a:rPr lang="en-US" sz="1000" dirty="0" smtClean="0">
                <a:latin typeface="Times New Roman" panose="02020603050405020304" pitchFamily="18" charset="0"/>
                <a:cs typeface="Times New Roman" panose="02020603050405020304" pitchFamily="18" charset="0"/>
              </a:rPr>
              <a:t>Rex</a:t>
            </a:r>
            <a:r>
              <a:rPr lang="en-US" sz="1000" dirty="0">
                <a:latin typeface="Times New Roman" panose="02020603050405020304" pitchFamily="18" charset="0"/>
                <a:cs typeface="Times New Roman" panose="02020603050405020304" pitchFamily="18" charset="0"/>
              </a:rPr>
              <a:t>, J. (1986). Race and ethnicity. Open University Press</a:t>
            </a:r>
            <a:r>
              <a:rPr lang="en-US" sz="1000" dirty="0" smtClean="0">
                <a:latin typeface="Times New Roman" panose="02020603050405020304" pitchFamily="18" charset="0"/>
                <a:cs typeface="Times New Roman" panose="02020603050405020304" pitchFamily="18" charset="0"/>
              </a:rPr>
              <a:t>.</a:t>
            </a:r>
          </a:p>
          <a:p>
            <a:pPr marL="137160" indent="0">
              <a:buNone/>
            </a:pPr>
            <a:r>
              <a:rPr lang="en-US" sz="1000" dirty="0" err="1" smtClean="0">
                <a:latin typeface="Times New Roman" panose="02020603050405020304" pitchFamily="18" charset="0"/>
                <a:cs typeface="Times New Roman" panose="02020603050405020304" pitchFamily="18" charset="0"/>
              </a:rPr>
              <a:t>Sisäministeriö</a:t>
            </a:r>
            <a:r>
              <a:rPr lang="en-US" sz="1000" dirty="0" smtClean="0">
                <a:latin typeface="Times New Roman" panose="02020603050405020304" pitchFamily="18" charset="0"/>
                <a:cs typeface="Times New Roman" panose="02020603050405020304" pitchFamily="18" charset="0"/>
              </a:rPr>
              <a:t>. 2013. </a:t>
            </a:r>
            <a:r>
              <a:rPr lang="en-US" sz="1000" dirty="0" err="1" smtClean="0">
                <a:latin typeface="Times New Roman" panose="02020603050405020304" pitchFamily="18" charset="0"/>
                <a:cs typeface="Times New Roman" panose="02020603050405020304" pitchFamily="18" charset="0"/>
              </a:rPr>
              <a:t>Valtioneuvoston</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periaatepäätös</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maahanmuuton</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tulevaisuus</a:t>
            </a:r>
            <a:r>
              <a:rPr lang="en-US" sz="1000" dirty="0" smtClean="0">
                <a:latin typeface="Times New Roman" panose="02020603050405020304" pitchFamily="18" charset="0"/>
                <a:cs typeface="Times New Roman" panose="02020603050405020304" pitchFamily="18" charset="0"/>
              </a:rPr>
              <a:t> 2020 –</a:t>
            </a:r>
            <a:r>
              <a:rPr lang="en-US" sz="1000" dirty="0" err="1" smtClean="0">
                <a:latin typeface="Times New Roman" panose="02020603050405020304" pitchFamily="18" charset="0"/>
                <a:cs typeface="Times New Roman" panose="02020603050405020304" pitchFamily="18" charset="0"/>
              </a:rPr>
              <a:t>strategiasta</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Viitattu</a:t>
            </a:r>
            <a:r>
              <a:rPr lang="en-US" sz="1000" dirty="0">
                <a:latin typeface="Times New Roman" panose="02020603050405020304" pitchFamily="18" charset="0"/>
                <a:cs typeface="Times New Roman" panose="02020603050405020304" pitchFamily="18" charset="0"/>
              </a:rPr>
              <a:t> 23.3.2015]. </a:t>
            </a:r>
            <a:r>
              <a:rPr lang="en-US" sz="1000" dirty="0" smtClean="0">
                <a:latin typeface="Times New Roman" panose="02020603050405020304" pitchFamily="18" charset="0"/>
                <a:cs typeface="Times New Roman" panose="02020603050405020304" pitchFamily="18" charset="0"/>
              </a:rPr>
              <a:t>  </a:t>
            </a:r>
            <a:br>
              <a:rPr lang="en-US" sz="1000" dirty="0" smtClean="0">
                <a:latin typeface="Times New Roman" panose="02020603050405020304" pitchFamily="18" charset="0"/>
                <a:cs typeface="Times New Roman" panose="02020603050405020304" pitchFamily="18" charset="0"/>
              </a:rPr>
            </a:br>
            <a:r>
              <a:rPr lang="en-US" sz="1000" dirty="0" smtClean="0">
                <a:latin typeface="Times New Roman" panose="02020603050405020304" pitchFamily="18" charset="0"/>
                <a:cs typeface="Times New Roman" panose="02020603050405020304" pitchFamily="18" charset="0"/>
              </a:rPr>
              <a:t>     http</a:t>
            </a:r>
            <a:r>
              <a:rPr lang="en-US" sz="1000" dirty="0">
                <a:latin typeface="Times New Roman" panose="02020603050405020304" pitchFamily="18" charset="0"/>
                <a:cs typeface="Times New Roman" panose="02020603050405020304" pitchFamily="18" charset="0"/>
              </a:rPr>
              <a:t>://www.intermin.fi/download/51686_Maahanmuuton_tulevaisuus_2020_LOW-res_FINNISH.pdf?a9bf7e62e49ad188</a:t>
            </a:r>
          </a:p>
          <a:p>
            <a:pPr marL="137160" indent="0">
              <a:buNone/>
            </a:pPr>
            <a:r>
              <a:rPr lang="fi-FI" sz="1000" dirty="0" smtClean="0">
                <a:latin typeface="Times New Roman" panose="02020603050405020304" pitchFamily="18" charset="0"/>
                <a:cs typeface="Times New Roman" panose="02020603050405020304" pitchFamily="18" charset="0"/>
              </a:rPr>
              <a:t> Suomen virallinen tilasto (SVT): </a:t>
            </a:r>
            <a:r>
              <a:rPr lang="fi-FI" sz="1000" dirty="0">
                <a:latin typeface="Times New Roman" panose="02020603050405020304" pitchFamily="18" charset="0"/>
                <a:cs typeface="Times New Roman" panose="02020603050405020304" pitchFamily="18" charset="0"/>
              </a:rPr>
              <a:t>Väestörakenne [verkkojulkaisu]. </a:t>
            </a:r>
            <a:r>
              <a:rPr lang="fi-FI" sz="1000" dirty="0" smtClean="0">
                <a:latin typeface="Times New Roman" panose="02020603050405020304" pitchFamily="18" charset="0"/>
                <a:cs typeface="Times New Roman" panose="02020603050405020304" pitchFamily="18" charset="0"/>
              </a:rPr>
              <a:t>ISSN=1797-5379.Vuosikatsaus </a:t>
            </a:r>
            <a:r>
              <a:rPr lang="fi-FI" sz="1000" dirty="0">
                <a:latin typeface="Times New Roman" panose="02020603050405020304" pitchFamily="18" charset="0"/>
                <a:cs typeface="Times New Roman" panose="02020603050405020304" pitchFamily="18" charset="0"/>
              </a:rPr>
              <a:t>2013. Helsinki: Tilastokeskus </a:t>
            </a:r>
            <a:r>
              <a:rPr lang="fi-FI" sz="1000" dirty="0" smtClean="0">
                <a:latin typeface="Times New Roman" panose="02020603050405020304" pitchFamily="18" charset="0"/>
                <a:cs typeface="Times New Roman" panose="02020603050405020304" pitchFamily="18" charset="0"/>
              </a:rPr>
              <a:t>[Viitattu</a:t>
            </a:r>
            <a:r>
              <a:rPr lang="fi-FI" sz="1000" dirty="0">
                <a:latin typeface="Times New Roman" panose="02020603050405020304" pitchFamily="18" charset="0"/>
                <a:cs typeface="Times New Roman" panose="02020603050405020304" pitchFamily="18" charset="0"/>
              </a:rPr>
              <a:t>: 18.3.2015].</a:t>
            </a:r>
          </a:p>
          <a:p>
            <a:pPr marL="137160" indent="0">
              <a:buNone/>
            </a:pPr>
            <a:r>
              <a:rPr lang="fi-FI" sz="1000" dirty="0" smtClean="0">
                <a:latin typeface="Times New Roman" panose="02020603050405020304" pitchFamily="18" charset="0"/>
                <a:cs typeface="Times New Roman" panose="02020603050405020304" pitchFamily="18" charset="0"/>
              </a:rPr>
              <a:t>      </a:t>
            </a:r>
            <a:r>
              <a:rPr lang="fi-FI" sz="1000" dirty="0">
                <a:latin typeface="Times New Roman" panose="02020603050405020304" pitchFamily="18" charset="0"/>
                <a:cs typeface="Times New Roman" panose="02020603050405020304" pitchFamily="18" charset="0"/>
                <a:hlinkClick r:id="rId4"/>
              </a:rPr>
              <a:t>http://</a:t>
            </a:r>
            <a:r>
              <a:rPr lang="fi-FI" sz="1000" dirty="0" smtClean="0">
                <a:latin typeface="Times New Roman" panose="02020603050405020304" pitchFamily="18" charset="0"/>
                <a:cs typeface="Times New Roman" panose="02020603050405020304" pitchFamily="18" charset="0"/>
                <a:hlinkClick r:id="rId4"/>
              </a:rPr>
              <a:t>www.stat.fi/til/vaerak/2013/02/vaerak_2013_02_2014-12-10_tie_001_fi.html</a:t>
            </a:r>
            <a:endParaRPr lang="fi-FI" sz="1000" dirty="0" smtClean="0">
              <a:latin typeface="Times New Roman" panose="02020603050405020304" pitchFamily="18" charset="0"/>
              <a:cs typeface="Times New Roman" panose="02020603050405020304" pitchFamily="18" charset="0"/>
            </a:endParaRPr>
          </a:p>
          <a:p>
            <a:pPr marL="137160" indent="0">
              <a:buNone/>
            </a:pPr>
            <a:r>
              <a:rPr lang="fi-FI" sz="1000" dirty="0" smtClean="0">
                <a:latin typeface="Times New Roman" panose="02020603050405020304" pitchFamily="18" charset="0"/>
                <a:cs typeface="Times New Roman" panose="02020603050405020304" pitchFamily="18" charset="0"/>
              </a:rPr>
              <a:t>Työ- ja elinkeinoministeriö. 2015. Maahanmuuttajien kotouttaminen. [Viitattu 8.10.2015] </a:t>
            </a:r>
            <a:r>
              <a:rPr lang="fi-FI" sz="1000" dirty="0">
                <a:latin typeface="Times New Roman" panose="02020603050405020304" pitchFamily="18" charset="0"/>
                <a:cs typeface="Times New Roman" panose="02020603050405020304" pitchFamily="18" charset="0"/>
              </a:rPr>
              <a:t>https://www.tem.fi/tyo/maahanmuuttajien_kotouttaminen</a:t>
            </a:r>
            <a:r>
              <a:rPr lang="fi-FI" sz="1000" b="1" dirty="0" smtClean="0"/>
              <a:t> </a:t>
            </a:r>
            <a:endParaRPr lang="fi-FI" sz="1000" dirty="0" smtClean="0">
              <a:latin typeface="Times New Roman" panose="02020603050405020304" pitchFamily="18" charset="0"/>
              <a:cs typeface="Times New Roman" panose="02020603050405020304" pitchFamily="18" charset="0"/>
            </a:endParaRPr>
          </a:p>
          <a:p>
            <a:pPr marL="137160" indent="0">
              <a:buNone/>
            </a:pPr>
            <a:r>
              <a:rPr lang="fi-FI" sz="1000" dirty="0" smtClean="0">
                <a:latin typeface="Times New Roman" panose="02020603050405020304" pitchFamily="18" charset="0"/>
                <a:cs typeface="Times New Roman" panose="02020603050405020304" pitchFamily="18" charset="0"/>
              </a:rPr>
              <a:t>Vitikainen, A. 2014. </a:t>
            </a:r>
            <a:r>
              <a:rPr lang="fi-FI" sz="1000" dirty="0">
                <a:latin typeface="Times New Roman" panose="02020603050405020304" pitchFamily="18" charset="0"/>
                <a:cs typeface="Times New Roman" panose="02020603050405020304" pitchFamily="18" charset="0"/>
              </a:rPr>
              <a:t>Monikulttuurisuus. </a:t>
            </a:r>
            <a:r>
              <a:rPr lang="fi-FI" sz="1000" dirty="0" smtClean="0">
                <a:latin typeface="Times New Roman" panose="02020603050405020304" pitchFamily="18" charset="0"/>
                <a:cs typeface="Times New Roman" panose="02020603050405020304" pitchFamily="18" charset="0"/>
              </a:rPr>
              <a:t> [Viitattu  23.3.2015]. http</a:t>
            </a:r>
            <a:r>
              <a:rPr lang="fi-FI" sz="1000" dirty="0">
                <a:latin typeface="Times New Roman" panose="02020603050405020304" pitchFamily="18" charset="0"/>
                <a:cs typeface="Times New Roman" panose="02020603050405020304" pitchFamily="18" charset="0"/>
              </a:rPr>
              <a:t>://filosofia.fi/node/6867</a:t>
            </a:r>
          </a:p>
          <a:p>
            <a:pPr marL="137160" indent="0">
              <a:buNone/>
            </a:pPr>
            <a:endParaRPr lang="fi-FI" sz="1000" dirty="0" smtClean="0"/>
          </a:p>
          <a:p>
            <a:pPr marL="137160" indent="0">
              <a:buNone/>
            </a:pPr>
            <a:endParaRPr lang="fi-FI" sz="1000" dirty="0"/>
          </a:p>
          <a:p>
            <a:pPr marL="137160" indent="0">
              <a:buNone/>
            </a:pPr>
            <a:endParaRPr lang="fi-FI" sz="1000" dirty="0"/>
          </a:p>
          <a:p>
            <a:pPr marL="137160" indent="0">
              <a:buNone/>
            </a:pPr>
            <a:endParaRPr lang="fi-FI" sz="1000" dirty="0"/>
          </a:p>
          <a:p>
            <a:endParaRPr lang="fi-FI" sz="1000" dirty="0"/>
          </a:p>
        </p:txBody>
      </p:sp>
    </p:spTree>
    <p:extLst>
      <p:ext uri="{BB962C8B-B14F-4D97-AF65-F5344CB8AC3E}">
        <p14:creationId xmlns:p14="http://schemas.microsoft.com/office/powerpoint/2010/main" val="80096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Maahanmuuttoon liittyviä käsitteitä </a:t>
            </a:r>
          </a:p>
        </p:txBody>
      </p:sp>
      <p:sp>
        <p:nvSpPr>
          <p:cNvPr id="3" name="Sisällön paikkamerkki 2"/>
          <p:cNvSpPr>
            <a:spLocks noGrp="1"/>
          </p:cNvSpPr>
          <p:nvPr>
            <p:ph idx="1"/>
          </p:nvPr>
        </p:nvSpPr>
        <p:spPr/>
        <p:txBody>
          <a:bodyPr>
            <a:normAutofit fontScale="70000" lnSpcReduction="20000"/>
          </a:bodyPr>
          <a:lstStyle/>
          <a:p>
            <a:pPr marL="137160" indent="0">
              <a:buNone/>
            </a:pPr>
            <a:endParaRPr lang="fi-FI" dirty="0" smtClean="0"/>
          </a:p>
          <a:p>
            <a:r>
              <a:rPr lang="fi-FI" b="1" dirty="0"/>
              <a:t>Oleskelulupa</a:t>
            </a:r>
            <a:endParaRPr lang="fi-FI" dirty="0"/>
          </a:p>
          <a:p>
            <a:pPr lvl="1"/>
            <a:r>
              <a:rPr lang="fi-FI" dirty="0"/>
              <a:t>Lupa saapua toistuvasti maahan ja oleskella maassa. Myönnetään ulkomaalaiselle muuta kuin matkailua tai siihen verrattavaa lyhytaikaista oleskelua varten .</a:t>
            </a:r>
          </a:p>
          <a:p>
            <a:pPr lvl="2"/>
            <a:r>
              <a:rPr lang="fi-FI" dirty="0"/>
              <a:t>Pysyvä, jatkuva, määräaikainen, tilapäinen oleskelulupa</a:t>
            </a:r>
          </a:p>
          <a:p>
            <a:pPr marL="137160" indent="0">
              <a:buNone/>
            </a:pPr>
            <a:endParaRPr lang="fi-FI" dirty="0" smtClean="0"/>
          </a:p>
          <a:p>
            <a:r>
              <a:rPr lang="fi-FI" b="1" dirty="0" smtClean="0"/>
              <a:t>Etninen tausta</a:t>
            </a:r>
          </a:p>
          <a:p>
            <a:pPr lvl="1"/>
            <a:r>
              <a:rPr lang="fi-FI" dirty="0" smtClean="0"/>
              <a:t>Etninen </a:t>
            </a:r>
            <a:r>
              <a:rPr lang="fi-FI" dirty="0"/>
              <a:t>ryhmä on ihmisjoukko, jonka katsotaan olevan toisista erottuva kulttuuriperintönsä, uskontonsa, kielensä tai alkuperänsä takia</a:t>
            </a:r>
            <a:r>
              <a:rPr lang="fi-FI" dirty="0" smtClean="0"/>
              <a:t>.</a:t>
            </a:r>
          </a:p>
          <a:p>
            <a:pPr marL="585216" lvl="1" indent="0">
              <a:buNone/>
            </a:pPr>
            <a:endParaRPr lang="fi-FI" dirty="0" smtClean="0"/>
          </a:p>
          <a:p>
            <a:r>
              <a:rPr lang="fi-FI" b="1" dirty="0"/>
              <a:t>Kotouttaminen</a:t>
            </a:r>
            <a:endParaRPr lang="fi-FI" dirty="0"/>
          </a:p>
          <a:p>
            <a:pPr lvl="1"/>
            <a:r>
              <a:rPr lang="fi-FI" dirty="0" smtClean="0"/>
              <a:t>Viranomaisten ja muiden tahojen tarjoamaa kotoutumista edistäviä toimenpiteitä ja palveluja. </a:t>
            </a:r>
            <a:r>
              <a:rPr lang="fi-FI" dirty="0"/>
              <a:t>Nämä määritellään henkilökohtaisessa kotoutumissuunnitelmassa.</a:t>
            </a:r>
            <a:endParaRPr lang="fi-FI" dirty="0" smtClean="0"/>
          </a:p>
          <a:p>
            <a:pPr lvl="1"/>
            <a:endParaRPr lang="fi-FI" dirty="0"/>
          </a:p>
          <a:p>
            <a:pPr marL="585216" lvl="1" indent="0">
              <a:buNone/>
            </a:pPr>
            <a:r>
              <a:rPr lang="fi-FI" dirty="0" smtClean="0"/>
              <a:t>			</a:t>
            </a:r>
            <a:r>
              <a:rPr lang="fi-FI" sz="2300" dirty="0" smtClean="0"/>
              <a:t>(Maahanmuuttovirasto,  2015; Työ- ja 					elinkeinoministeriö, 2015)</a:t>
            </a:r>
            <a:endParaRPr lang="fi-FI" sz="2300" dirty="0"/>
          </a:p>
          <a:p>
            <a:pPr lvl="1"/>
            <a:endParaRPr lang="fi-FI" dirty="0"/>
          </a:p>
        </p:txBody>
      </p:sp>
    </p:spTree>
    <p:extLst>
      <p:ext uri="{BB962C8B-B14F-4D97-AF65-F5344CB8AC3E}">
        <p14:creationId xmlns:p14="http://schemas.microsoft.com/office/powerpoint/2010/main" val="254750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Maahanmuuttoon liittyviä käsitteitä </a:t>
            </a:r>
          </a:p>
        </p:txBody>
      </p:sp>
      <p:sp>
        <p:nvSpPr>
          <p:cNvPr id="3" name="Sisällön paikkamerkki 2"/>
          <p:cNvSpPr>
            <a:spLocks noGrp="1"/>
          </p:cNvSpPr>
          <p:nvPr>
            <p:ph idx="1"/>
          </p:nvPr>
        </p:nvSpPr>
        <p:spPr/>
        <p:txBody>
          <a:bodyPr>
            <a:normAutofit fontScale="85000" lnSpcReduction="20000"/>
          </a:bodyPr>
          <a:lstStyle/>
          <a:p>
            <a:r>
              <a:rPr lang="fi-FI" b="1" dirty="0"/>
              <a:t>Kotoutuminen</a:t>
            </a:r>
            <a:endParaRPr lang="fi-FI" dirty="0"/>
          </a:p>
          <a:p>
            <a:pPr lvl="1"/>
            <a:r>
              <a:rPr lang="fi-FI" dirty="0"/>
              <a:t>Maahanmuuttajan ja yhteiskunnan vuorovaikutteista kehitystä, jonka päämääränä on, että maahanmuuttaja tuntee olevansa yhteiskunnan aktiivinen ja täysivaltainen jäsen.  </a:t>
            </a:r>
          </a:p>
          <a:p>
            <a:pPr marL="137160" indent="0">
              <a:buNone/>
            </a:pPr>
            <a:r>
              <a:rPr lang="fi-FI" dirty="0"/>
              <a:t> </a:t>
            </a:r>
          </a:p>
          <a:p>
            <a:pPr lvl="1"/>
            <a:r>
              <a:rPr lang="fi-FI" dirty="0"/>
              <a:t>Tavoitteena on, että maahanmuuttaja omaksuu yhteiskunnassa ja työelämässä tarvittavia tietoja ja taitoja. Samalla kun hän tutustuu uuden asuinmaansa kielelliseen ja kulttuuriseen ympäristöön, tuetaan hänen mahdollisuuksiaan oman kielen ja kulttuurin ylläpitämiseen. Vastavuoroisesti vastaanottava yhteiskunta saa uusia vaikutteita ja monimuotoistuu</a:t>
            </a:r>
            <a:r>
              <a:rPr lang="fi-FI" dirty="0" smtClean="0"/>
              <a:t>.</a:t>
            </a:r>
          </a:p>
          <a:p>
            <a:pPr lvl="1"/>
            <a:endParaRPr lang="fi-FI" dirty="0"/>
          </a:p>
          <a:p>
            <a:pPr marL="585216" lvl="1" indent="0">
              <a:buNone/>
            </a:pPr>
            <a:r>
              <a:rPr lang="fi-FI" dirty="0" smtClean="0"/>
              <a:t>				</a:t>
            </a:r>
            <a:r>
              <a:rPr lang="fi-FI" sz="1900" dirty="0" smtClean="0"/>
              <a:t>	(Työ</a:t>
            </a:r>
            <a:r>
              <a:rPr lang="fi-FI" sz="1900" dirty="0"/>
              <a:t>- ja elinkeinoministeriö, 2015)</a:t>
            </a:r>
          </a:p>
          <a:p>
            <a:pPr marL="585216" lvl="1" indent="0">
              <a:buNone/>
            </a:pPr>
            <a:endParaRPr lang="fi-FI" dirty="0"/>
          </a:p>
          <a:p>
            <a:pPr marL="137160" indent="0">
              <a:buNone/>
            </a:pPr>
            <a:r>
              <a:rPr lang="fi-FI" dirty="0"/>
              <a:t> </a:t>
            </a:r>
          </a:p>
        </p:txBody>
      </p:sp>
    </p:spTree>
    <p:extLst>
      <p:ext uri="{BB962C8B-B14F-4D97-AF65-F5344CB8AC3E}">
        <p14:creationId xmlns:p14="http://schemas.microsoft.com/office/powerpoint/2010/main" val="70210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latin typeface="Times New Roman" panose="02020603050405020304" pitchFamily="18" charset="0"/>
                <a:cs typeface="Times New Roman" panose="02020603050405020304" pitchFamily="18" charset="0"/>
              </a:rPr>
              <a:t>Ulkomaalaistaustaiset Suomessa</a:t>
            </a:r>
          </a:p>
        </p:txBody>
      </p:sp>
      <p:sp>
        <p:nvSpPr>
          <p:cNvPr id="3" name="Sisällön paikkamerkki 2"/>
          <p:cNvSpPr>
            <a:spLocks noGrp="1"/>
          </p:cNvSpPr>
          <p:nvPr>
            <p:ph idx="1"/>
          </p:nvPr>
        </p:nvSpPr>
        <p:spPr>
          <a:xfrm>
            <a:off x="457200" y="1600200"/>
            <a:ext cx="8229600" cy="4421088"/>
          </a:xfrm>
        </p:spPr>
        <p:txBody>
          <a:bodyPr>
            <a:normAutofit fontScale="92500" lnSpcReduction="10000"/>
          </a:bodyPr>
          <a:lstStyle/>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sz="1600" dirty="0"/>
          </a:p>
          <a:p>
            <a:endParaRPr lang="fi-FI" sz="1600" dirty="0" smtClean="0"/>
          </a:p>
          <a:p>
            <a:endParaRPr lang="fi-FI" sz="1600" dirty="0" smtClean="0">
              <a:latin typeface="Times New Roman" panose="02020603050405020304" pitchFamily="18" charset="0"/>
              <a:cs typeface="Times New Roman" panose="02020603050405020304" pitchFamily="18" charset="0"/>
            </a:endParaRPr>
          </a:p>
          <a:p>
            <a:pPr marL="137160" indent="0">
              <a:buNone/>
            </a:pPr>
            <a:r>
              <a:rPr lang="fi-FI" sz="1600" dirty="0" smtClean="0">
                <a:latin typeface="Times New Roman" panose="02020603050405020304" pitchFamily="18" charset="0"/>
                <a:cs typeface="Times New Roman" panose="02020603050405020304" pitchFamily="18" charset="0"/>
              </a:rPr>
              <a:t>	Taulukko </a:t>
            </a:r>
            <a:r>
              <a:rPr lang="fi-FI" sz="1600" dirty="0">
                <a:latin typeface="Times New Roman" panose="02020603050405020304" pitchFamily="18" charset="0"/>
                <a:cs typeface="Times New Roman" panose="02020603050405020304" pitchFamily="18" charset="0"/>
              </a:rPr>
              <a:t>1. Ulkomaalaistaustaiset 1990-2013. </a:t>
            </a:r>
            <a:r>
              <a:rPr lang="fi-FI" sz="1600" dirty="0" smtClean="0">
                <a:latin typeface="Times New Roman" panose="02020603050405020304" pitchFamily="18" charset="0"/>
                <a:cs typeface="Times New Roman" panose="02020603050405020304" pitchFamily="18" charset="0"/>
              </a:rPr>
              <a:t>Lähde: Suomen virallinen tilasto (SVT).</a:t>
            </a:r>
            <a:endParaRPr lang="fi-FI" sz="1600" dirty="0">
              <a:latin typeface="Times New Roman" panose="02020603050405020304" pitchFamily="18" charset="0"/>
              <a:cs typeface="Times New Roman" panose="02020603050405020304" pitchFamily="18" charset="0"/>
            </a:endParaRPr>
          </a:p>
        </p:txBody>
      </p:sp>
      <p:graphicFrame>
        <p:nvGraphicFramePr>
          <p:cNvPr id="4" name="Kaavio 3"/>
          <p:cNvGraphicFramePr>
            <a:graphicFrameLocks/>
          </p:cNvGraphicFramePr>
          <p:nvPr>
            <p:extLst>
              <p:ext uri="{D42A27DB-BD31-4B8C-83A1-F6EECF244321}">
                <p14:modId xmlns:p14="http://schemas.microsoft.com/office/powerpoint/2010/main" val="596520874"/>
              </p:ext>
            </p:extLst>
          </p:nvPr>
        </p:nvGraphicFramePr>
        <p:xfrm>
          <a:off x="1691680" y="1772816"/>
          <a:ext cx="568863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5" name="Suorakulmio 4"/>
          <p:cNvSpPr/>
          <p:nvPr/>
        </p:nvSpPr>
        <p:spPr>
          <a:xfrm>
            <a:off x="2286000" y="3105835"/>
            <a:ext cx="4572000" cy="369332"/>
          </a:xfrm>
          <a:prstGeom prst="rect">
            <a:avLst/>
          </a:prstGeom>
        </p:spPr>
        <p:txBody>
          <a:bodyPr>
            <a:spAutoFit/>
          </a:bodyPr>
          <a:lstStyle/>
          <a:p>
            <a:r>
              <a:rPr lang="fi-FI" dirty="0" smtClean="0"/>
              <a:t> </a:t>
            </a:r>
            <a:endParaRPr lang="fi-FI" dirty="0"/>
          </a:p>
        </p:txBody>
      </p:sp>
    </p:spTree>
    <p:extLst>
      <p:ext uri="{BB962C8B-B14F-4D97-AF65-F5344CB8AC3E}">
        <p14:creationId xmlns:p14="http://schemas.microsoft.com/office/powerpoint/2010/main" val="239802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latin typeface="Times New Roman" panose="02020603050405020304" pitchFamily="18" charset="0"/>
                <a:cs typeface="Times New Roman" panose="02020603050405020304" pitchFamily="18" charset="0"/>
              </a:rPr>
              <a:t>Ulkomaalaistaustaisten taustamaaryhmät</a:t>
            </a:r>
            <a:endParaRPr lang="fi-FI" dirty="0">
              <a:latin typeface="Times New Roman" panose="02020603050405020304" pitchFamily="18" charset="0"/>
              <a:cs typeface="Times New Roman" panose="02020603050405020304" pitchFamily="18" charset="0"/>
            </a:endParaRPr>
          </a:p>
        </p:txBody>
      </p:sp>
      <p:sp>
        <p:nvSpPr>
          <p:cNvPr id="3" name="Sisällön paikkamerkki 2"/>
          <p:cNvSpPr>
            <a:spLocks noGrp="1"/>
          </p:cNvSpPr>
          <p:nvPr>
            <p:ph idx="1"/>
          </p:nvPr>
        </p:nvSpPr>
        <p:spPr/>
        <p:txBody>
          <a:bodyPr/>
          <a:lstStyle/>
          <a:p>
            <a:endParaRPr lang="fi-FI" dirty="0" smtClean="0"/>
          </a:p>
          <a:p>
            <a:endParaRPr lang="fi-FI" dirty="0"/>
          </a:p>
          <a:p>
            <a:endParaRPr lang="fi-FI" dirty="0" smtClean="0"/>
          </a:p>
          <a:p>
            <a:endParaRPr lang="fi-FI" dirty="0"/>
          </a:p>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pPr marL="137160" indent="0">
              <a:buNone/>
            </a:pPr>
            <a:r>
              <a:rPr lang="fi-FI" sz="1600" dirty="0" smtClean="0"/>
              <a:t>	</a:t>
            </a:r>
            <a:r>
              <a:rPr lang="fi-FI" sz="1600" dirty="0" smtClean="0">
                <a:latin typeface="Times New Roman" panose="02020603050405020304" pitchFamily="18" charset="0"/>
                <a:cs typeface="Times New Roman" panose="02020603050405020304" pitchFamily="18" charset="0"/>
              </a:rPr>
              <a:t>Taulukko 2. Suurimmat ulkomaalaistaustaisten taustamaaryhmät 2013. Lähde: Suomen 	virallinen tilasto SVT .</a:t>
            </a:r>
          </a:p>
          <a:p>
            <a:endParaRPr lang="fi-FI" dirty="0"/>
          </a:p>
        </p:txBody>
      </p:sp>
      <p:graphicFrame>
        <p:nvGraphicFramePr>
          <p:cNvPr id="4" name="Kaavio 3"/>
          <p:cNvGraphicFramePr>
            <a:graphicFrameLocks/>
          </p:cNvGraphicFramePr>
          <p:nvPr>
            <p:extLst>
              <p:ext uri="{D42A27DB-BD31-4B8C-83A1-F6EECF244321}">
                <p14:modId xmlns:p14="http://schemas.microsoft.com/office/powerpoint/2010/main" val="1339494907"/>
              </p:ext>
            </p:extLst>
          </p:nvPr>
        </p:nvGraphicFramePr>
        <p:xfrm>
          <a:off x="1187624" y="1628800"/>
          <a:ext cx="6336704" cy="3820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85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latin typeface="Times New Roman" panose="02020603050405020304" pitchFamily="18" charset="0"/>
                <a:cs typeface="Times New Roman" panose="02020603050405020304" pitchFamily="18" charset="0"/>
              </a:rPr>
              <a:t>Ulkomaalaistaustaisten ikäjakauma</a:t>
            </a:r>
            <a:endParaRPr lang="fi-FI" dirty="0">
              <a:latin typeface="Times New Roman" panose="02020603050405020304" pitchFamily="18" charset="0"/>
              <a:cs typeface="Times New Roman" panose="02020603050405020304" pitchFamily="18" charset="0"/>
            </a:endParaRPr>
          </a:p>
        </p:txBody>
      </p:sp>
      <p:sp>
        <p:nvSpPr>
          <p:cNvPr id="3" name="Sisällön paikkamerkki 2"/>
          <p:cNvSpPr>
            <a:spLocks noGrp="1"/>
          </p:cNvSpPr>
          <p:nvPr>
            <p:ph idx="1"/>
          </p:nvPr>
        </p:nvSpPr>
        <p:spPr/>
        <p:txBody>
          <a:bodyPr>
            <a:normAutofit/>
          </a:bodyPr>
          <a:lstStyle/>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pPr marL="137160" indent="0">
              <a:buNone/>
            </a:pPr>
            <a:endParaRPr lang="fi-FI" sz="1800" dirty="0" smtClean="0"/>
          </a:p>
          <a:p>
            <a:endParaRPr lang="fi-FI" sz="1800" dirty="0" smtClean="0">
              <a:latin typeface="Times New Roman" panose="02020603050405020304" pitchFamily="18" charset="0"/>
              <a:cs typeface="Times New Roman" panose="02020603050405020304" pitchFamily="18" charset="0"/>
            </a:endParaRPr>
          </a:p>
          <a:p>
            <a:pPr marL="137160" indent="0">
              <a:buNone/>
            </a:pPr>
            <a:r>
              <a:rPr lang="fi-FI" sz="1600" dirty="0" smtClean="0">
                <a:latin typeface="Times New Roman" panose="02020603050405020304" pitchFamily="18" charset="0"/>
                <a:cs typeface="Times New Roman" panose="02020603050405020304" pitchFamily="18" charset="0"/>
              </a:rPr>
              <a:t>	Taulukko 3. </a:t>
            </a:r>
            <a:r>
              <a:rPr lang="fi-FI" sz="1600" dirty="0">
                <a:latin typeface="Times New Roman" panose="02020603050405020304" pitchFamily="18" charset="0"/>
                <a:cs typeface="Times New Roman" panose="02020603050405020304" pitchFamily="18" charset="0"/>
              </a:rPr>
              <a:t>Ulkomaalaistaustaiset iän mukaan </a:t>
            </a:r>
            <a:r>
              <a:rPr lang="fi-FI" sz="1600" dirty="0" smtClean="0">
                <a:latin typeface="Times New Roman" panose="02020603050405020304" pitchFamily="18" charset="0"/>
                <a:cs typeface="Times New Roman" panose="02020603050405020304" pitchFamily="18" charset="0"/>
              </a:rPr>
              <a:t>2013. Lähde: Suomen virallinen tilasto 	SVT.</a:t>
            </a:r>
            <a:endParaRPr lang="fi-FI" sz="1600" dirty="0">
              <a:latin typeface="Times New Roman" panose="02020603050405020304" pitchFamily="18" charset="0"/>
              <a:cs typeface="Times New Roman" panose="02020603050405020304" pitchFamily="18" charset="0"/>
            </a:endParaRPr>
          </a:p>
        </p:txBody>
      </p:sp>
      <p:graphicFrame>
        <p:nvGraphicFramePr>
          <p:cNvPr id="4" name="Kaavio 3"/>
          <p:cNvGraphicFramePr>
            <a:graphicFrameLocks/>
          </p:cNvGraphicFramePr>
          <p:nvPr>
            <p:extLst>
              <p:ext uri="{D42A27DB-BD31-4B8C-83A1-F6EECF244321}">
                <p14:modId xmlns:p14="http://schemas.microsoft.com/office/powerpoint/2010/main" val="2972788692"/>
              </p:ext>
            </p:extLst>
          </p:nvPr>
        </p:nvGraphicFramePr>
        <p:xfrm>
          <a:off x="1547664" y="1844824"/>
          <a:ext cx="5832648" cy="33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570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latin typeface="Times New Roman" panose="02020603050405020304" pitchFamily="18" charset="0"/>
                <a:cs typeface="Times New Roman" panose="02020603050405020304" pitchFamily="18" charset="0"/>
              </a:rPr>
              <a:t>Ulkomaalaistaustaiset </a:t>
            </a:r>
            <a:r>
              <a:rPr lang="fi-FI" dirty="0" smtClean="0">
                <a:latin typeface="Times New Roman" panose="02020603050405020304" pitchFamily="18" charset="0"/>
                <a:cs typeface="Times New Roman" panose="02020603050405020304" pitchFamily="18" charset="0"/>
              </a:rPr>
              <a:t>EU-27-maissa</a:t>
            </a:r>
            <a:endParaRPr lang="fi-FI" dirty="0">
              <a:latin typeface="Times New Roman" panose="02020603050405020304" pitchFamily="18" charset="0"/>
              <a:cs typeface="Times New Roman" panose="02020603050405020304" pitchFamily="18" charset="0"/>
            </a:endParaRPr>
          </a:p>
        </p:txBody>
      </p:sp>
      <p:sp>
        <p:nvSpPr>
          <p:cNvPr id="3" name="Sisällön paikkamerkki 2"/>
          <p:cNvSpPr>
            <a:spLocks noGrp="1"/>
          </p:cNvSpPr>
          <p:nvPr>
            <p:ph idx="1"/>
          </p:nvPr>
        </p:nvSpPr>
        <p:spPr>
          <a:xfrm>
            <a:off x="611560" y="1556792"/>
            <a:ext cx="8229600" cy="4709160"/>
          </a:xfrm>
        </p:spPr>
        <p:txBody>
          <a:bodyPr>
            <a:normAutofit lnSpcReduction="10000"/>
          </a:bodyPr>
          <a:lstStyle/>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endParaRPr lang="fi-FI" sz="1800" dirty="0" smtClean="0"/>
          </a:p>
          <a:p>
            <a:endParaRPr lang="fi-FI" sz="1800" dirty="0"/>
          </a:p>
          <a:p>
            <a:endParaRPr lang="fi-FI" sz="1800" dirty="0" smtClean="0"/>
          </a:p>
          <a:p>
            <a:pPr marL="137160" indent="0">
              <a:buNone/>
            </a:pPr>
            <a:r>
              <a:rPr lang="fi-FI" sz="1600" dirty="0" smtClean="0"/>
              <a:t>	</a:t>
            </a:r>
            <a:r>
              <a:rPr lang="fi-FI" sz="1600" dirty="0" smtClean="0">
                <a:latin typeface="Times New Roman" panose="02020603050405020304" pitchFamily="18" charset="0"/>
                <a:cs typeface="Times New Roman" panose="02020603050405020304" pitchFamily="18" charset="0"/>
              </a:rPr>
              <a:t>Taulukko 4. </a:t>
            </a:r>
            <a:r>
              <a:rPr lang="fi-FI" sz="1600" dirty="0">
                <a:latin typeface="Times New Roman" panose="02020603050405020304" pitchFamily="18" charset="0"/>
                <a:cs typeface="Times New Roman" panose="02020603050405020304" pitchFamily="18" charset="0"/>
              </a:rPr>
              <a:t>Ulkomaan kansalaisten osuus (%) EU-27 -maissa </a:t>
            </a:r>
            <a:r>
              <a:rPr lang="fi-FI" sz="1600" dirty="0" smtClean="0">
                <a:latin typeface="Times New Roman" panose="02020603050405020304" pitchFamily="18" charset="0"/>
                <a:cs typeface="Times New Roman" panose="02020603050405020304" pitchFamily="18" charset="0"/>
              </a:rPr>
              <a:t>2012. Lähde: Suomen 	virallinen tilasto SVT.</a:t>
            </a:r>
            <a:endParaRPr lang="fi-FI" sz="1600" dirty="0">
              <a:latin typeface="Times New Roman" panose="02020603050405020304" pitchFamily="18" charset="0"/>
              <a:cs typeface="Times New Roman" panose="02020603050405020304" pitchFamily="18" charset="0"/>
            </a:endParaRPr>
          </a:p>
        </p:txBody>
      </p:sp>
      <p:graphicFrame>
        <p:nvGraphicFramePr>
          <p:cNvPr id="4" name="Kaavio 3"/>
          <p:cNvGraphicFramePr>
            <a:graphicFrameLocks/>
          </p:cNvGraphicFramePr>
          <p:nvPr>
            <p:extLst>
              <p:ext uri="{D42A27DB-BD31-4B8C-83A1-F6EECF244321}">
                <p14:modId xmlns:p14="http://schemas.microsoft.com/office/powerpoint/2010/main" val="2322058307"/>
              </p:ext>
            </p:extLst>
          </p:nvPr>
        </p:nvGraphicFramePr>
        <p:xfrm>
          <a:off x="1187624" y="1556792"/>
          <a:ext cx="6505401" cy="3651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11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imes New Roman" panose="02020603050405020304" pitchFamily="18" charset="0"/>
                <a:cs typeface="Times New Roman" panose="02020603050405020304" pitchFamily="18" charset="0"/>
              </a:rPr>
              <a:t>Maahanmuuton taustasyyt</a:t>
            </a:r>
            <a:endParaRPr lang="fi-FI" dirty="0">
              <a:latin typeface="Times New Roman" panose="02020603050405020304" pitchFamily="18" charset="0"/>
              <a:cs typeface="Times New Roman" panose="02020603050405020304" pitchFamily="18" charset="0"/>
            </a:endParaRPr>
          </a:p>
        </p:txBody>
      </p:sp>
      <p:sp>
        <p:nvSpPr>
          <p:cNvPr id="3" name="Sisällön paikkamerkki 2"/>
          <p:cNvSpPr>
            <a:spLocks noGrp="1"/>
          </p:cNvSpPr>
          <p:nvPr>
            <p:ph idx="1"/>
          </p:nvPr>
        </p:nvSpPr>
        <p:spPr>
          <a:xfrm>
            <a:off x="395536" y="1556792"/>
            <a:ext cx="8229600" cy="4709160"/>
          </a:xfrm>
        </p:spPr>
        <p:txBody>
          <a:bodyPr/>
          <a:lstStyle/>
          <a:p>
            <a:r>
              <a:rPr lang="fi-FI" dirty="0" smtClean="0">
                <a:latin typeface="Times New Roman" panose="02020603050405020304" pitchFamily="18" charset="0"/>
                <a:cs typeface="Times New Roman" panose="02020603050405020304" pitchFamily="18" charset="0"/>
              </a:rPr>
              <a:t>Myönnetyt oleskeluluvat oleskelulupaperusteen mukaan</a:t>
            </a:r>
          </a:p>
          <a:p>
            <a:pPr lvl="1"/>
            <a:r>
              <a:rPr lang="fi-FI" dirty="0" smtClean="0">
                <a:latin typeface="Times New Roman" panose="02020603050405020304" pitchFamily="18" charset="0"/>
                <a:cs typeface="Times New Roman" panose="02020603050405020304" pitchFamily="18" charset="0"/>
              </a:rPr>
              <a:t>Vuonna 2013 </a:t>
            </a:r>
            <a:r>
              <a:rPr lang="fi-FI" dirty="0">
                <a:latin typeface="Times New Roman" panose="02020603050405020304" pitchFamily="18" charset="0"/>
                <a:cs typeface="Times New Roman" panose="02020603050405020304" pitchFamily="18" charset="0"/>
              </a:rPr>
              <a:t>yhteensä 20 076 lupaa EU:n ulkopuolisista maista tuleville</a:t>
            </a:r>
            <a:r>
              <a:rPr lang="fi-FI" dirty="0" smtClean="0">
                <a:latin typeface="Times New Roman" panose="02020603050405020304" pitchFamily="18" charset="0"/>
                <a:cs typeface="Times New Roman" panose="02020603050405020304" pitchFamily="18" charset="0"/>
              </a:rPr>
              <a:t>.</a:t>
            </a:r>
            <a:r>
              <a:rPr lang="fi-FI" dirty="0">
                <a:latin typeface="Times New Roman" panose="02020603050405020304" pitchFamily="18" charset="0"/>
                <a:cs typeface="Times New Roman" panose="02020603050405020304" pitchFamily="18" charset="0"/>
              </a:rPr>
              <a:t> </a:t>
            </a:r>
            <a:endParaRPr lang="fi-FI" dirty="0" smtClean="0">
              <a:latin typeface="Times New Roman" panose="02020603050405020304" pitchFamily="18" charset="0"/>
              <a:cs typeface="Times New Roman" panose="02020603050405020304" pitchFamily="18" charset="0"/>
            </a:endParaRPr>
          </a:p>
          <a:p>
            <a:pPr lvl="2"/>
            <a:r>
              <a:rPr lang="fi-FI" dirty="0" smtClean="0">
                <a:latin typeface="Times New Roman" panose="02020603050405020304" pitchFamily="18" charset="0"/>
                <a:cs typeface="Times New Roman" panose="02020603050405020304" pitchFamily="18" charset="0"/>
              </a:rPr>
              <a:t>Työnteko </a:t>
            </a:r>
            <a:r>
              <a:rPr lang="fi-FI" dirty="0">
                <a:latin typeface="Times New Roman" panose="02020603050405020304" pitchFamily="18" charset="0"/>
                <a:cs typeface="Times New Roman" panose="02020603050405020304" pitchFamily="18" charset="0"/>
              </a:rPr>
              <a:t>25 </a:t>
            </a:r>
            <a:r>
              <a:rPr lang="fi-FI" dirty="0" smtClean="0">
                <a:latin typeface="Times New Roman" panose="02020603050405020304" pitchFamily="18" charset="0"/>
                <a:cs typeface="Times New Roman" panose="02020603050405020304" pitchFamily="18" charset="0"/>
              </a:rPr>
              <a:t>%</a:t>
            </a:r>
          </a:p>
          <a:p>
            <a:pPr lvl="2"/>
            <a:r>
              <a:rPr lang="fi-FI" dirty="0" smtClean="0">
                <a:latin typeface="Times New Roman" panose="02020603050405020304" pitchFamily="18" charset="0"/>
                <a:cs typeface="Times New Roman" panose="02020603050405020304" pitchFamily="18" charset="0"/>
              </a:rPr>
              <a:t>Perheside </a:t>
            </a:r>
            <a:r>
              <a:rPr lang="fi-FI" dirty="0">
                <a:latin typeface="Times New Roman" panose="02020603050405020304" pitchFamily="18" charset="0"/>
                <a:cs typeface="Times New Roman" panose="02020603050405020304" pitchFamily="18" charset="0"/>
              </a:rPr>
              <a:t>32 </a:t>
            </a:r>
            <a:r>
              <a:rPr lang="fi-FI" dirty="0" smtClean="0">
                <a:latin typeface="Times New Roman" panose="02020603050405020304" pitchFamily="18" charset="0"/>
                <a:cs typeface="Times New Roman" panose="02020603050405020304" pitchFamily="18" charset="0"/>
              </a:rPr>
              <a:t>%</a:t>
            </a:r>
          </a:p>
          <a:p>
            <a:pPr lvl="2"/>
            <a:r>
              <a:rPr lang="fi-FI" dirty="0" smtClean="0">
                <a:latin typeface="Times New Roman" panose="02020603050405020304" pitchFamily="18" charset="0"/>
                <a:cs typeface="Times New Roman" panose="02020603050405020304" pitchFamily="18" charset="0"/>
              </a:rPr>
              <a:t>Opiskelu </a:t>
            </a:r>
            <a:r>
              <a:rPr lang="fi-FI" dirty="0">
                <a:latin typeface="Times New Roman" panose="02020603050405020304" pitchFamily="18" charset="0"/>
                <a:cs typeface="Times New Roman" panose="02020603050405020304" pitchFamily="18" charset="0"/>
              </a:rPr>
              <a:t>27 </a:t>
            </a:r>
            <a:r>
              <a:rPr lang="fi-FI" dirty="0" smtClean="0">
                <a:latin typeface="Times New Roman" panose="02020603050405020304" pitchFamily="18" charset="0"/>
                <a:cs typeface="Times New Roman" panose="02020603050405020304" pitchFamily="18" charset="0"/>
              </a:rPr>
              <a:t>%</a:t>
            </a:r>
          </a:p>
          <a:p>
            <a:pPr lvl="2"/>
            <a:r>
              <a:rPr lang="fi-FI" dirty="0" smtClean="0">
                <a:latin typeface="Times New Roman" panose="02020603050405020304" pitchFamily="18" charset="0"/>
                <a:cs typeface="Times New Roman" panose="02020603050405020304" pitchFamily="18" charset="0"/>
              </a:rPr>
              <a:t>Paluumuutto </a:t>
            </a:r>
            <a:r>
              <a:rPr lang="fi-FI" dirty="0">
                <a:latin typeface="Times New Roman" panose="02020603050405020304" pitchFamily="18" charset="0"/>
                <a:cs typeface="Times New Roman" panose="02020603050405020304" pitchFamily="18" charset="0"/>
              </a:rPr>
              <a:t>2 </a:t>
            </a:r>
            <a:r>
              <a:rPr lang="fi-FI" dirty="0" smtClean="0">
                <a:latin typeface="Times New Roman" panose="02020603050405020304" pitchFamily="18" charset="0"/>
                <a:cs typeface="Times New Roman" panose="02020603050405020304" pitchFamily="18" charset="0"/>
              </a:rPr>
              <a:t>%</a:t>
            </a:r>
          </a:p>
          <a:p>
            <a:pPr lvl="2"/>
            <a:r>
              <a:rPr lang="fi-FI" dirty="0" smtClean="0">
                <a:latin typeface="Times New Roman" panose="02020603050405020304" pitchFamily="18" charset="0"/>
                <a:cs typeface="Times New Roman" panose="02020603050405020304" pitchFamily="18" charset="0"/>
              </a:rPr>
              <a:t>Humanitääriset syyt 13 %</a:t>
            </a:r>
          </a:p>
          <a:p>
            <a:pPr lvl="2"/>
            <a:r>
              <a:rPr lang="fi-FI" dirty="0" smtClean="0">
                <a:latin typeface="Times New Roman" panose="02020603050405020304" pitchFamily="18" charset="0"/>
                <a:cs typeface="Times New Roman" panose="02020603050405020304" pitchFamily="18" charset="0"/>
              </a:rPr>
              <a:t>Muut 1 % </a:t>
            </a:r>
            <a:r>
              <a:rPr lang="fi-FI" dirty="0">
                <a:latin typeface="Times New Roman" panose="02020603050405020304" pitchFamily="18" charset="0"/>
                <a:cs typeface="Times New Roman" panose="02020603050405020304" pitchFamily="18" charset="0"/>
              </a:rPr>
              <a:t>(esim. adoptio, </a:t>
            </a:r>
            <a:r>
              <a:rPr lang="fi-FI" dirty="0" err="1">
                <a:latin typeface="Times New Roman" panose="02020603050405020304" pitchFamily="18" charset="0"/>
                <a:cs typeface="Times New Roman" panose="02020603050405020304" pitchFamily="18" charset="0"/>
              </a:rPr>
              <a:t>au-pair</a:t>
            </a:r>
            <a:r>
              <a:rPr lang="fi-FI" dirty="0">
                <a:latin typeface="Times New Roman" panose="02020603050405020304" pitchFamily="18" charset="0"/>
                <a:cs typeface="Times New Roman" panose="02020603050405020304" pitchFamily="18" charset="0"/>
              </a:rPr>
              <a:t>, ihmiskaupan uhrit)</a:t>
            </a:r>
          </a:p>
          <a:p>
            <a:pPr marL="2185416" lvl="8" indent="0">
              <a:buNone/>
            </a:pPr>
            <a:r>
              <a:rPr lang="fi-FI" dirty="0" smtClean="0">
                <a:latin typeface="Times New Roman" panose="02020603050405020304" pitchFamily="18" charset="0"/>
                <a:cs typeface="Times New Roman" panose="02020603050405020304" pitchFamily="18" charset="0"/>
              </a:rPr>
              <a:t>				</a:t>
            </a:r>
            <a:r>
              <a:rPr lang="fi-FI" sz="1600" dirty="0" smtClean="0">
                <a:latin typeface="Times New Roman" panose="02020603050405020304" pitchFamily="18" charset="0"/>
                <a:cs typeface="Times New Roman" panose="02020603050405020304" pitchFamily="18" charset="0"/>
              </a:rPr>
              <a:t>(Maahanmuuttovirasto, 2013)</a:t>
            </a:r>
            <a:endParaRPr lang="fi-FI" sz="1600" dirty="0">
              <a:latin typeface="Times New Roman" panose="02020603050405020304" pitchFamily="18" charset="0"/>
              <a:cs typeface="Times New Roman" panose="02020603050405020304" pitchFamily="18" charset="0"/>
            </a:endParaRPr>
          </a:p>
          <a:p>
            <a:pPr lvl="1"/>
            <a:endParaRPr lang="fi-FI" dirty="0"/>
          </a:p>
        </p:txBody>
      </p:sp>
    </p:spTree>
    <p:extLst>
      <p:ext uri="{BB962C8B-B14F-4D97-AF65-F5344CB8AC3E}">
        <p14:creationId xmlns:p14="http://schemas.microsoft.com/office/powerpoint/2010/main" val="2917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ippu">
  <a:themeElements>
    <a:clrScheme name="Aaltomuoto">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uippu">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uippu">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2426</TotalTime>
  <Words>1305</Words>
  <Application>Microsoft Office PowerPoint</Application>
  <PresentationFormat>Näytössä katseltava diaesitys (4:3)</PresentationFormat>
  <Paragraphs>301</Paragraphs>
  <Slides>25</Slides>
  <Notes>18</Notes>
  <HiddenSlides>0</HiddenSlides>
  <MMClips>0</MMClips>
  <ScaleCrop>false</ScaleCrop>
  <HeadingPairs>
    <vt:vector size="4" baseType="variant">
      <vt:variant>
        <vt:lpstr>Teema</vt:lpstr>
      </vt:variant>
      <vt:variant>
        <vt:i4>1</vt:i4>
      </vt:variant>
      <vt:variant>
        <vt:lpstr>Dian otsikot</vt:lpstr>
      </vt:variant>
      <vt:variant>
        <vt:i4>25</vt:i4>
      </vt:variant>
    </vt:vector>
  </HeadingPairs>
  <TitlesOfParts>
    <vt:vector size="26" baseType="lpstr">
      <vt:lpstr>Huippu</vt:lpstr>
      <vt:lpstr>Maahanmuutosta, monikulttuurisuudesta ja rasismista Maarit Koskinen, yliopistonopettaja, adoptiotutkija maarit.g.koskinen@jyu.fi</vt:lpstr>
      <vt:lpstr>Maahanmuuttoon liittyviä käsitteitä  </vt:lpstr>
      <vt:lpstr>Maahanmuuttoon liittyviä käsitteitä </vt:lpstr>
      <vt:lpstr>Maahanmuuttoon liittyviä käsitteitä </vt:lpstr>
      <vt:lpstr>Ulkomaalaistaustaiset Suomessa</vt:lpstr>
      <vt:lpstr>Ulkomaalaistaustaisten taustamaaryhmät</vt:lpstr>
      <vt:lpstr>Ulkomaalaistaustaisten ikäjakauma</vt:lpstr>
      <vt:lpstr>Ulkomaalaistaustaiset EU-27-maissa</vt:lpstr>
      <vt:lpstr>Maahanmuuton taustasyyt</vt:lpstr>
      <vt:lpstr>Turvapaikanhakijat 1.10.2014</vt:lpstr>
      <vt:lpstr>Helsingin Sanomat 4.10.2014</vt:lpstr>
      <vt:lpstr>Turvapaikanhakijat Suomessa      (Helsingin Sanomat 4.10.2015)</vt:lpstr>
      <vt:lpstr> Monikulttuurisuus käsitteenä  </vt:lpstr>
      <vt:lpstr>Monikulttuuristuva Suomi  </vt:lpstr>
      <vt:lpstr>PowerPoint-esitys</vt:lpstr>
      <vt:lpstr>Monikulttuurisuuteen suhtaudutaan varautuneesti</vt:lpstr>
      <vt:lpstr>Rasismin käsite</vt:lpstr>
      <vt:lpstr>Syrjintä</vt:lpstr>
      <vt:lpstr>Rasismin muodot</vt:lpstr>
      <vt:lpstr>Rasismin muodot</vt:lpstr>
      <vt:lpstr>PowerPoint-esitys</vt:lpstr>
      <vt:lpstr>PowerPoint-esitys</vt:lpstr>
      <vt:lpstr>  Väkivallattomuus ja ihmisarvon kunnioitus kulttuurisesti  moninaisen yhteiskunnan perusta.         </vt:lpstr>
      <vt:lpstr> Miten tukea ei-rasistista, monikulttuurista yhteiskuntaa?</vt:lpstr>
      <vt:lpstr>Lähteet</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Monikulttuurisuus ja rasismi</dc:title>
  <dc:creator>Koskinen Maarit</dc:creator>
  <cp:lastModifiedBy>Internet</cp:lastModifiedBy>
  <cp:revision>586</cp:revision>
  <cp:lastPrinted>2015-10-08T11:06:24Z</cp:lastPrinted>
  <dcterms:created xsi:type="dcterms:W3CDTF">2015-03-16T08:31:51Z</dcterms:created>
  <dcterms:modified xsi:type="dcterms:W3CDTF">2015-10-12T12:31:15Z</dcterms:modified>
</cp:coreProperties>
</file>