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audi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8" r:id="rId4"/>
    <p:sldId id="260" r:id="rId5"/>
    <p:sldId id="262" r:id="rId6"/>
    <p:sldId id="264" r:id="rId7"/>
    <p:sldId id="263" r:id="rId8"/>
    <p:sldId id="265" r:id="rId9"/>
    <p:sldId id="266" r:id="rId10"/>
    <p:sldId id="268" r:id="rId11"/>
    <p:sldId id="267" r:id="rId12"/>
    <p:sldId id="259" r:id="rId13"/>
  </p:sldIdLst>
  <p:sldSz cx="9144000" cy="6858000" type="screen4x3"/>
  <p:notesSz cx="6858000" cy="9144000"/>
  <p:custDataLst>
    <p:tags r:id="rId14"/>
  </p:custData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7B61C-2B3A-4116-8162-73BE412DC784}" type="datetimeFigureOut">
              <a:rPr lang="fi-FI" smtClean="0"/>
              <a:t>12.12.2014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6D803-B2F9-41F8-BB17-5ABDC612F78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0383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7B61C-2B3A-4116-8162-73BE412DC784}" type="datetimeFigureOut">
              <a:rPr lang="fi-FI" smtClean="0"/>
              <a:t>12.12.2014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6D803-B2F9-41F8-BB17-5ABDC612F78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5383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7B61C-2B3A-4116-8162-73BE412DC784}" type="datetimeFigureOut">
              <a:rPr lang="fi-FI" smtClean="0"/>
              <a:t>12.12.2014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6D803-B2F9-41F8-BB17-5ABDC612F78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6520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7B61C-2B3A-4116-8162-73BE412DC784}" type="datetimeFigureOut">
              <a:rPr lang="fi-FI" smtClean="0"/>
              <a:t>12.12.2014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6D803-B2F9-41F8-BB17-5ABDC612F78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437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7B61C-2B3A-4116-8162-73BE412DC784}" type="datetimeFigureOut">
              <a:rPr lang="fi-FI" smtClean="0"/>
              <a:t>12.12.2014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6D803-B2F9-41F8-BB17-5ABDC612F78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4110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7B61C-2B3A-4116-8162-73BE412DC784}" type="datetimeFigureOut">
              <a:rPr lang="fi-FI" smtClean="0"/>
              <a:t>12.12.2014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6D803-B2F9-41F8-BB17-5ABDC612F78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2181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7B61C-2B3A-4116-8162-73BE412DC784}" type="datetimeFigureOut">
              <a:rPr lang="fi-FI" smtClean="0"/>
              <a:t>12.12.2014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6D803-B2F9-41F8-BB17-5ABDC612F78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1918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7B61C-2B3A-4116-8162-73BE412DC784}" type="datetimeFigureOut">
              <a:rPr lang="fi-FI" smtClean="0"/>
              <a:t>12.12.2014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6D803-B2F9-41F8-BB17-5ABDC612F78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7571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7B61C-2B3A-4116-8162-73BE412DC784}" type="datetimeFigureOut">
              <a:rPr lang="fi-FI" smtClean="0"/>
              <a:t>12.12.2014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6D803-B2F9-41F8-BB17-5ABDC612F78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1625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7B61C-2B3A-4116-8162-73BE412DC784}" type="datetimeFigureOut">
              <a:rPr lang="fi-FI" smtClean="0"/>
              <a:t>12.12.2014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6D803-B2F9-41F8-BB17-5ABDC612F78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0408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7B61C-2B3A-4116-8162-73BE412DC784}" type="datetimeFigureOut">
              <a:rPr lang="fi-FI" smtClean="0"/>
              <a:t>12.12.2014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6D803-B2F9-41F8-BB17-5ABDC612F78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2967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7B61C-2B3A-4116-8162-73BE412DC784}" type="datetimeFigureOut">
              <a:rPr lang="fi-FI" smtClean="0"/>
              <a:t>12.12.2014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6D803-B2F9-41F8-BB17-5ABDC612F78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4199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ixabay.com/fi/tulppaanit-punainen-valkoinen-kev%C3%A4t-65036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translate.google.fi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pixabay.com/fi/kukat-kukka-vuode-vakiotyyppi-21708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fi.wikipedia.org/wiki/Mahla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uomenluonto.fi/sisalto/artikkelit/kevatpaivantasaus-tuo-valon-pohjoiseen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lmatieteenlaitos.fi/kevattilastot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fi.wikipedia.org/wiki/Kelirikko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commons.wikimedia.org/wiki/File:Spring_time_road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kevatseuranta.fi/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ixabay.com/fi/krookus-kukka-kev%C3%A4t-kukinta-luonto-86168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Botticelli-primavera.jpg" TargetMode="External"/><Relationship Id="rId2" Type="http://schemas.openxmlformats.org/officeDocument/2006/relationships/hyperlink" Target="http://fi.wikipedia.org/wiki/Kev%C3%A4t_(Botticelli)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4"/><Relationship Id="rId1" Type="http://schemas.microsoft.com/office/2007/relationships/media" Target="../media/media1.mp4"/><Relationship Id="rId6" Type="http://schemas.openxmlformats.org/officeDocument/2006/relationships/hyperlink" Target="John%20Harrison%20%5bCC-BY-SA-1.0%20(http:/creativecommons.org/licenses/by-sa/1.0)%5d,%20via%20Wikimedia%20Commons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://fi.wikipedia.org/wiki/Nelj%C3%A4_vuodenaikaa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rdlife.fi/lintuharrastus/vuodenkierto.shtml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8759656" cy="6192688"/>
          </a:xfr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08912" cy="1296144"/>
          </a:xfrm>
        </p:spPr>
        <p:txBody>
          <a:bodyPr>
            <a:normAutofit fontScale="90000"/>
          </a:bodyPr>
          <a:lstStyle/>
          <a:p>
            <a:r>
              <a:rPr lang="fi-FI" sz="6000" dirty="0" smtClean="0"/>
              <a:t>Kymmenen kysymystä keväästä</a:t>
            </a:r>
            <a:endParaRPr lang="fi-FI" sz="6000" dirty="0"/>
          </a:p>
        </p:txBody>
      </p:sp>
      <p:sp>
        <p:nvSpPr>
          <p:cNvPr id="5" name="Tekstiruutu 4"/>
          <p:cNvSpPr txBox="1"/>
          <p:nvPr/>
        </p:nvSpPr>
        <p:spPr>
          <a:xfrm>
            <a:off x="7740352" y="6525344"/>
            <a:ext cx="11881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smtClean="0"/>
              <a:t>Kuva: </a:t>
            </a:r>
            <a:r>
              <a:rPr lang="fi-FI" sz="1000" dirty="0" err="1" smtClean="0">
                <a:hlinkClick r:id="rId3"/>
              </a:rPr>
              <a:t>Pixabay</a:t>
            </a:r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183237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5256584" cy="11430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Millä kielellä ’kevät’ on…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251520" y="1768004"/>
            <a:ext cx="5328592" cy="2908920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fi-FI" dirty="0" err="1" smtClean="0"/>
              <a:t>forår</a:t>
            </a:r>
            <a:r>
              <a:rPr lang="fi-FI" dirty="0" smtClean="0"/>
              <a:t> 		– tanska </a:t>
            </a:r>
          </a:p>
          <a:p>
            <a:pPr marL="514350" indent="-514350">
              <a:buAutoNum type="arabicParenR"/>
            </a:pPr>
            <a:r>
              <a:rPr lang="fi-FI" dirty="0" err="1" smtClean="0"/>
              <a:t>voorjaar</a:t>
            </a:r>
            <a:r>
              <a:rPr lang="fi-FI" dirty="0" smtClean="0"/>
              <a:t> 		– hollanti</a:t>
            </a:r>
          </a:p>
          <a:p>
            <a:pPr marL="514350" indent="-514350">
              <a:buAutoNum type="arabicParenR"/>
            </a:pPr>
            <a:r>
              <a:rPr lang="fi-FI" dirty="0" err="1" smtClean="0"/>
              <a:t>pavasaris</a:t>
            </a:r>
            <a:r>
              <a:rPr lang="fi-FI" dirty="0" smtClean="0"/>
              <a:t> 	– latvia/liettua</a:t>
            </a:r>
          </a:p>
          <a:p>
            <a:pPr marL="514350" indent="-514350">
              <a:buAutoNum type="arabicParenR"/>
            </a:pPr>
            <a:r>
              <a:rPr lang="fi-FI" dirty="0" err="1" smtClean="0"/>
              <a:t>printempo</a:t>
            </a:r>
            <a:r>
              <a:rPr lang="fi-FI" dirty="0" smtClean="0"/>
              <a:t> 	– esperanto </a:t>
            </a:r>
          </a:p>
          <a:p>
            <a:pPr marL="514350" indent="-514350">
              <a:buAutoNum type="arabicParenR"/>
            </a:pPr>
            <a:r>
              <a:rPr lang="fi-FI" dirty="0" err="1" smtClean="0"/>
              <a:t>wiosna</a:t>
            </a:r>
            <a:r>
              <a:rPr lang="fi-FI" dirty="0" smtClean="0"/>
              <a:t> 		– puola 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95536" y="5949280"/>
            <a:ext cx="5256584" cy="5369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1400" dirty="0" smtClean="0"/>
              <a:t>Käännökset: </a:t>
            </a:r>
            <a:r>
              <a:rPr lang="fi-FI" sz="1400" dirty="0" smtClean="0">
                <a:hlinkClick r:id="rId2"/>
              </a:rPr>
              <a:t>Google Kääntäjä</a:t>
            </a:r>
            <a:endParaRPr lang="fi-FI" sz="1400" dirty="0"/>
          </a:p>
        </p:txBody>
      </p:sp>
      <p:pic>
        <p:nvPicPr>
          <p:cNvPr id="4098" name="Picture 2" descr="C:\Documents and Settings\liisamus\Työpöytä\flowers-21708_6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92697"/>
            <a:ext cx="3167226" cy="475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orakulmio 4"/>
          <p:cNvSpPr/>
          <p:nvPr/>
        </p:nvSpPr>
        <p:spPr>
          <a:xfrm>
            <a:off x="2567608" y="1811875"/>
            <a:ext cx="26524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Suorakulmio 6"/>
          <p:cNvSpPr/>
          <p:nvPr/>
        </p:nvSpPr>
        <p:spPr>
          <a:xfrm>
            <a:off x="2567608" y="2348880"/>
            <a:ext cx="26524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/>
          <p:cNvSpPr/>
          <p:nvPr/>
        </p:nvSpPr>
        <p:spPr>
          <a:xfrm>
            <a:off x="2567608" y="2891814"/>
            <a:ext cx="26524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uorakulmio 8"/>
          <p:cNvSpPr/>
          <p:nvPr/>
        </p:nvSpPr>
        <p:spPr>
          <a:xfrm>
            <a:off x="2567608" y="3429000"/>
            <a:ext cx="2652464" cy="393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/>
          <p:cNvSpPr/>
          <p:nvPr/>
        </p:nvSpPr>
        <p:spPr>
          <a:xfrm>
            <a:off x="2555776" y="3933056"/>
            <a:ext cx="26642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ekstiruutu 5"/>
          <p:cNvSpPr txBox="1"/>
          <p:nvPr/>
        </p:nvSpPr>
        <p:spPr>
          <a:xfrm>
            <a:off x="7811234" y="5488591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smtClean="0"/>
              <a:t>Kuva: </a:t>
            </a:r>
            <a:r>
              <a:rPr lang="fi-FI" sz="1000" dirty="0" err="1" smtClean="0">
                <a:hlinkClick r:id="rId4"/>
              </a:rPr>
              <a:t>Pixabay</a:t>
            </a:r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313992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Mitä on ’mahla’?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5085184"/>
            <a:ext cx="8147248" cy="1512168"/>
          </a:xfrm>
        </p:spPr>
        <p:txBody>
          <a:bodyPr>
            <a:normAutofit/>
          </a:bodyPr>
          <a:lstStyle/>
          <a:p>
            <a:r>
              <a:rPr lang="fi-FI" dirty="0" smtClean="0"/>
              <a:t>Mahla on lehtipuiden johtosolukossa kasvukauden alussa virtaavaa maitiaisnestettä. </a:t>
            </a:r>
            <a:r>
              <a:rPr lang="fi-FI" sz="1600" dirty="0" smtClean="0"/>
              <a:t>Koivu tuottaa keväisin mahlaa keskimäärin viisi litraa vuorokaudessa.</a:t>
            </a:r>
          </a:p>
          <a:p>
            <a:pPr marL="0" indent="0">
              <a:buNone/>
            </a:pPr>
            <a:r>
              <a:rPr lang="fi-FI" sz="1600" dirty="0" smtClean="0"/>
              <a:t>       (Lähde: </a:t>
            </a:r>
            <a:r>
              <a:rPr lang="fi-FI" sz="1600" dirty="0" err="1" smtClean="0">
                <a:hlinkClick r:id="rId2"/>
              </a:rPr>
              <a:t>Wikipedia</a:t>
            </a:r>
            <a:r>
              <a:rPr lang="fi-FI" sz="1600" dirty="0" smtClean="0"/>
              <a:t>)</a:t>
            </a:r>
          </a:p>
          <a:p>
            <a:endParaRPr lang="fi-FI" dirty="0"/>
          </a:p>
        </p:txBody>
      </p:sp>
      <p:pic>
        <p:nvPicPr>
          <p:cNvPr id="5122" name="Picture 2" descr="C:\Documents and Settings\liisamus\Local Settings\Temporary Internet Files\Content.IE5\RCWTCCHT\MP900399627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67296"/>
            <a:ext cx="3914488" cy="313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6638468" y="4344035"/>
            <a:ext cx="1512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smtClean="0"/>
              <a:t>Kuva: Microsoft </a:t>
            </a:r>
            <a:r>
              <a:rPr lang="fi-FI" sz="1000" dirty="0" err="1" smtClean="0"/>
              <a:t>ClipArt</a:t>
            </a:r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90819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liisamus\Local Settings\Temporary Internet Files\Content.IE5\U56I29P4\MP900401189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494" y="1683480"/>
            <a:ext cx="2496312" cy="312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3131840" y="5301207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Tekijä: </a:t>
            </a:r>
            <a:r>
              <a:rPr lang="fi-FI" sz="1600" dirty="0" err="1" smtClean="0"/>
              <a:t>eOppiasema</a:t>
            </a:r>
            <a:r>
              <a:rPr lang="fi-FI" sz="1600" dirty="0" smtClean="0"/>
              <a:t> / Tampere</a:t>
            </a:r>
          </a:p>
          <a:p>
            <a:r>
              <a:rPr lang="fi-FI" sz="1600" dirty="0" smtClean="0"/>
              <a:t>CC-BY-NC-SA. Huom. kuvilla eri lisenssejä.</a:t>
            </a:r>
            <a:endParaRPr lang="fi-FI" sz="1600" dirty="0"/>
          </a:p>
        </p:txBody>
      </p:sp>
      <p:sp>
        <p:nvSpPr>
          <p:cNvPr id="5" name="Tekstiruutu 4"/>
          <p:cNvSpPr txBox="1"/>
          <p:nvPr/>
        </p:nvSpPr>
        <p:spPr>
          <a:xfrm>
            <a:off x="5724128" y="4581128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smtClean="0"/>
              <a:t>Kuva: Microsoft </a:t>
            </a:r>
            <a:r>
              <a:rPr lang="fi-FI" sz="1000" dirty="0" err="1" smtClean="0"/>
              <a:t>ClipArt</a:t>
            </a:r>
            <a:endParaRPr lang="fi-FI" sz="1000" dirty="0"/>
          </a:p>
        </p:txBody>
      </p:sp>
      <p:pic>
        <p:nvPicPr>
          <p:cNvPr id="1026" name="Picture 2" descr="Y:\Etaopetuskeskus\Hankkeet\OTE\Kuvamateriaali\Logo\Yht.kump.logot\131274_OPH_hanke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132204"/>
            <a:ext cx="457200" cy="47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41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Milloin on kevätpäiväntasaus?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755576" y="5229200"/>
            <a:ext cx="7931224" cy="1224136"/>
          </a:xfrm>
        </p:spPr>
        <p:txBody>
          <a:bodyPr>
            <a:normAutofit/>
          </a:bodyPr>
          <a:lstStyle/>
          <a:p>
            <a:r>
              <a:rPr lang="fi-FI" dirty="0" smtClean="0"/>
              <a:t>vuosittain 19.-21.3. Vuonna 2013 se oli 20.3. </a:t>
            </a:r>
            <a:r>
              <a:rPr lang="fi-FI" sz="1600" dirty="0" smtClean="0"/>
              <a:t>Kevätpäiväntasauksena yö ja päivä ovat suunnilleen yhtä pitkiä kaikkialla maapallolla.</a:t>
            </a:r>
          </a:p>
          <a:p>
            <a:pPr marL="0" indent="0">
              <a:buNone/>
            </a:pPr>
            <a:r>
              <a:rPr lang="fi-FI" sz="1600" dirty="0"/>
              <a:t> </a:t>
            </a:r>
            <a:r>
              <a:rPr lang="fi-FI" sz="1600" dirty="0" smtClean="0"/>
              <a:t>      (Lähde: </a:t>
            </a:r>
            <a:r>
              <a:rPr lang="fi-FI" sz="1600" dirty="0" smtClean="0">
                <a:hlinkClick r:id="rId2"/>
              </a:rPr>
              <a:t>Suomen luonto</a:t>
            </a:r>
            <a:r>
              <a:rPr lang="fi-FI" sz="1600" dirty="0" smtClean="0"/>
              <a:t>)</a:t>
            </a:r>
            <a:endParaRPr lang="fi-FI" dirty="0"/>
          </a:p>
        </p:txBody>
      </p:sp>
      <p:pic>
        <p:nvPicPr>
          <p:cNvPr id="2050" name="Picture 2" descr="C:\Documents and Settings\liisamus\Local Settings\Temporary Internet Files\Content.IE5\9YHP9L92\MC900438065[1]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87" y="1628800"/>
            <a:ext cx="3420889" cy="342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6372200" y="4437112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smtClean="0"/>
              <a:t>Kuva: Microsoft </a:t>
            </a:r>
            <a:r>
              <a:rPr lang="fi-FI" sz="1000" dirty="0" err="1" smtClean="0"/>
              <a:t>Clipart</a:t>
            </a:r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138210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Milloin Suomessa on terminen kevät?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11560" y="5085184"/>
            <a:ext cx="7704856" cy="1512168"/>
          </a:xfrm>
        </p:spPr>
        <p:txBody>
          <a:bodyPr>
            <a:normAutofit/>
          </a:bodyPr>
          <a:lstStyle/>
          <a:p>
            <a:r>
              <a:rPr lang="fi-FI" sz="2400" dirty="0" smtClean="0"/>
              <a:t>Kun vuorokauden keskilämpötila on 0°C:n ja 10°C:n välillä.</a:t>
            </a:r>
          </a:p>
          <a:p>
            <a:pPr marL="0" indent="0">
              <a:buNone/>
            </a:pPr>
            <a:r>
              <a:rPr lang="fi-FI" sz="1600" dirty="0"/>
              <a:t> </a:t>
            </a:r>
            <a:r>
              <a:rPr lang="fi-FI" sz="1600" dirty="0" smtClean="0"/>
              <a:t>       Terminen kevät on vuodenajoista lyhin kestäen vain 6-9 viikkoa. </a:t>
            </a:r>
          </a:p>
          <a:p>
            <a:pPr marL="0" indent="0">
              <a:buNone/>
            </a:pPr>
            <a:r>
              <a:rPr lang="fi-FI" sz="1400" dirty="0" smtClean="0"/>
              <a:t>         (lähde: </a:t>
            </a:r>
            <a:r>
              <a:rPr lang="fi-FI" sz="1400" dirty="0" smtClean="0">
                <a:hlinkClick r:id="rId2"/>
              </a:rPr>
              <a:t>Ilmatieteen laitos</a:t>
            </a:r>
            <a:r>
              <a:rPr lang="fi-FI" sz="1400" dirty="0" smtClean="0"/>
              <a:t>)</a:t>
            </a:r>
          </a:p>
          <a:p>
            <a:pPr marL="0" indent="0">
              <a:buNone/>
            </a:pPr>
            <a:endParaRPr lang="fi-FI" sz="1400" dirty="0" smtClean="0"/>
          </a:p>
          <a:p>
            <a:pPr marL="0" indent="0">
              <a:buNone/>
            </a:pPr>
            <a:endParaRPr lang="fi-FI" sz="1800" dirty="0"/>
          </a:p>
        </p:txBody>
      </p:sp>
      <p:pic>
        <p:nvPicPr>
          <p:cNvPr id="1028" name="Picture 4" descr="C:\Documents and Settings\liisamus\Local Settings\Temporary Internet Files\Content.IE5\SY3LU5A8\MP900433776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56792"/>
            <a:ext cx="4824536" cy="321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020272" y="4581128"/>
            <a:ext cx="18722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smtClean="0"/>
              <a:t>Kuva: Microsoft </a:t>
            </a:r>
            <a:r>
              <a:rPr lang="fi-FI" sz="1000" dirty="0" err="1" smtClean="0"/>
              <a:t>ClipArt</a:t>
            </a:r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13262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Mikä on kelirikon toinen nimi?</a:t>
            </a: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484784"/>
            <a:ext cx="4476195" cy="3357147"/>
          </a:xfrm>
        </p:spPr>
      </p:pic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755576" y="5229200"/>
            <a:ext cx="7859216" cy="1368152"/>
          </a:xfrm>
        </p:spPr>
        <p:txBody>
          <a:bodyPr>
            <a:normAutofit/>
          </a:bodyPr>
          <a:lstStyle/>
          <a:p>
            <a:r>
              <a:rPr lang="fi-FI" dirty="0" smtClean="0"/>
              <a:t>rospuutto. </a:t>
            </a:r>
            <a:r>
              <a:rPr lang="fi-FI" sz="1700" dirty="0" smtClean="0"/>
              <a:t>Kelirikoksi sanotaan päällystämättömien teiden pehmenemistä kulkukelvottomiksi. Kelirikon aikana sulamisvesi ei pääse roudan takia imeytymään maahan, vaan jää päällystämättömän tien pinnalle.</a:t>
            </a:r>
          </a:p>
          <a:p>
            <a:pPr marL="0" indent="0">
              <a:buNone/>
            </a:pPr>
            <a:r>
              <a:rPr lang="fi-FI" sz="1700" dirty="0" smtClean="0"/>
              <a:t>       (lähde: </a:t>
            </a:r>
            <a:r>
              <a:rPr lang="fi-FI" sz="1700" dirty="0" err="1" smtClean="0">
                <a:hlinkClick r:id="rId3"/>
              </a:rPr>
              <a:t>Wikipedia</a:t>
            </a:r>
            <a:r>
              <a:rPr lang="fi-FI" sz="1700" dirty="0" smtClean="0"/>
              <a:t>)</a:t>
            </a:r>
          </a:p>
          <a:p>
            <a:pPr marL="0" indent="0">
              <a:buNone/>
            </a:pPr>
            <a:endParaRPr lang="fi-FI" sz="1700" dirty="0"/>
          </a:p>
        </p:txBody>
      </p:sp>
      <p:sp>
        <p:nvSpPr>
          <p:cNvPr id="6" name="Tekstiruutu 5"/>
          <p:cNvSpPr txBox="1"/>
          <p:nvPr/>
        </p:nvSpPr>
        <p:spPr>
          <a:xfrm>
            <a:off x="6732240" y="4581128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smtClean="0"/>
              <a:t>Kuva: </a:t>
            </a:r>
            <a:r>
              <a:rPr lang="fi-FI" sz="1000" dirty="0" err="1" smtClean="0">
                <a:hlinkClick r:id="rId4"/>
              </a:rPr>
              <a:t>Wikimedia</a:t>
            </a:r>
            <a:r>
              <a:rPr lang="fi-FI" sz="1000" dirty="0" smtClean="0">
                <a:hlinkClick r:id="rId4"/>
              </a:rPr>
              <a:t> </a:t>
            </a:r>
            <a:r>
              <a:rPr lang="fi-FI" sz="1000" dirty="0" err="1" smtClean="0">
                <a:hlinkClick r:id="rId4"/>
              </a:rPr>
              <a:t>Commons</a:t>
            </a:r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197347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Mikä näistä EI kuulu kevätseurannan lajeihin?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971600" y="1628800"/>
            <a:ext cx="7211144" cy="2592288"/>
          </a:xfrm>
        </p:spPr>
        <p:txBody>
          <a:bodyPr/>
          <a:lstStyle/>
          <a:p>
            <a:pPr marL="514350" indent="-514350">
              <a:buAutoNum type="alphaLcParenR"/>
            </a:pPr>
            <a:r>
              <a:rPr lang="fi-FI" dirty="0" smtClean="0"/>
              <a:t>leskenlehti</a:t>
            </a:r>
          </a:p>
          <a:p>
            <a:pPr marL="514350" indent="-514350">
              <a:buAutoNum type="alphaLcParenR"/>
            </a:pPr>
            <a:r>
              <a:rPr lang="fi-FI" dirty="0" smtClean="0"/>
              <a:t>laulujoutsen</a:t>
            </a:r>
          </a:p>
          <a:p>
            <a:pPr marL="514350" indent="-514350">
              <a:buAutoNum type="alphaLcParenR"/>
            </a:pPr>
            <a:r>
              <a:rPr lang="fi-FI" dirty="0" smtClean="0"/>
              <a:t>töyhtöhyyppä</a:t>
            </a:r>
          </a:p>
          <a:p>
            <a:pPr marL="514350" indent="-514350">
              <a:buAutoNum type="alphaLcParenR"/>
            </a:pPr>
            <a:r>
              <a:rPr lang="fi-FI" dirty="0" smtClean="0"/>
              <a:t>sitruunaperhonen</a:t>
            </a:r>
          </a:p>
          <a:p>
            <a:pPr marL="514350" indent="-514350">
              <a:buAutoNum type="alphaLcParenR"/>
            </a:pPr>
            <a:r>
              <a:rPr lang="fi-FI" dirty="0" smtClean="0"/>
              <a:t>karhu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99592" y="4581128"/>
            <a:ext cx="7787208" cy="1689051"/>
          </a:xfrm>
        </p:spPr>
        <p:txBody>
          <a:bodyPr/>
          <a:lstStyle/>
          <a:p>
            <a:r>
              <a:rPr lang="fi-FI" dirty="0" smtClean="0"/>
              <a:t>e) karhu.</a:t>
            </a:r>
          </a:p>
          <a:p>
            <a:r>
              <a:rPr lang="fi-FI" sz="1600" dirty="0" smtClean="0"/>
              <a:t>Kevätseuranta on </a:t>
            </a:r>
            <a:r>
              <a:rPr lang="fi-FI" sz="1600" dirty="0" err="1" smtClean="0"/>
              <a:t>Luonto-Liiton</a:t>
            </a:r>
            <a:r>
              <a:rPr lang="fi-FI" sz="1600" dirty="0" smtClean="0"/>
              <a:t> vuosittainen kampanja, jossa kerätään tietoa kevään edistymisestä 42 lajin havaintojen perusteella. </a:t>
            </a:r>
          </a:p>
          <a:p>
            <a:pPr marL="0" indent="0">
              <a:buNone/>
            </a:pPr>
            <a:r>
              <a:rPr lang="fi-FI" sz="1600" dirty="0"/>
              <a:t> </a:t>
            </a:r>
            <a:r>
              <a:rPr lang="fi-FI" sz="1600" dirty="0" smtClean="0"/>
              <a:t>       (Lähde: </a:t>
            </a:r>
            <a:r>
              <a:rPr lang="fi-FI" sz="1600" dirty="0" err="1" smtClean="0">
                <a:hlinkClick r:id="rId2"/>
              </a:rPr>
              <a:t>Luonto-Liitto</a:t>
            </a:r>
            <a:r>
              <a:rPr lang="fi-FI" sz="1600" dirty="0" smtClean="0"/>
              <a:t>)</a:t>
            </a:r>
            <a:endParaRPr lang="fi-FI" sz="1600" dirty="0"/>
          </a:p>
        </p:txBody>
      </p:sp>
      <p:pic>
        <p:nvPicPr>
          <p:cNvPr id="3074" name="Picture 2" descr="C:\Documents and Settings\liisamus\Local Settings\Temporary Internet Files\Content.IE5\U56I29P4\MP9001852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190" y="1700808"/>
            <a:ext cx="3657600" cy="247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026404" y="4175784"/>
            <a:ext cx="13793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smtClean="0"/>
              <a:t>Kuva: Microsoft </a:t>
            </a:r>
            <a:r>
              <a:rPr lang="fi-FI" sz="1000" dirty="0" err="1" smtClean="0"/>
              <a:t>ClipArt</a:t>
            </a:r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422783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Mikä kasvi?</a:t>
            </a: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133" y="1600200"/>
            <a:ext cx="2744622" cy="3773488"/>
          </a:xfrm>
        </p:spPr>
      </p:pic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275856" y="5949280"/>
            <a:ext cx="3240360" cy="608931"/>
          </a:xfrm>
        </p:spPr>
        <p:txBody>
          <a:bodyPr/>
          <a:lstStyle/>
          <a:p>
            <a:r>
              <a:rPr lang="fi-FI" dirty="0" smtClean="0"/>
              <a:t>krookus</a:t>
            </a:r>
            <a:endParaRPr lang="fi-FI" dirty="0"/>
          </a:p>
        </p:txBody>
      </p:sp>
      <p:sp>
        <p:nvSpPr>
          <p:cNvPr id="6" name="Suorakulmio 5"/>
          <p:cNvSpPr/>
          <p:nvPr/>
        </p:nvSpPr>
        <p:spPr>
          <a:xfrm>
            <a:off x="3131840" y="4079364"/>
            <a:ext cx="1440159" cy="1293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Suorakulmio 6"/>
          <p:cNvSpPr/>
          <p:nvPr/>
        </p:nvSpPr>
        <p:spPr>
          <a:xfrm>
            <a:off x="4571999" y="4079364"/>
            <a:ext cx="1370755" cy="1293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/>
          <p:cNvSpPr/>
          <p:nvPr/>
        </p:nvSpPr>
        <p:spPr>
          <a:xfrm>
            <a:off x="5220072" y="1556792"/>
            <a:ext cx="722682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uorakulmio 8"/>
          <p:cNvSpPr/>
          <p:nvPr/>
        </p:nvSpPr>
        <p:spPr>
          <a:xfrm>
            <a:off x="3131840" y="1556792"/>
            <a:ext cx="2088232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/>
          <p:cNvSpPr/>
          <p:nvPr/>
        </p:nvSpPr>
        <p:spPr>
          <a:xfrm>
            <a:off x="3131840" y="2708920"/>
            <a:ext cx="754781" cy="1370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/>
          <p:cNvSpPr/>
          <p:nvPr/>
        </p:nvSpPr>
        <p:spPr>
          <a:xfrm>
            <a:off x="5220072" y="2708920"/>
            <a:ext cx="722682" cy="1370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uorakulmio 11"/>
          <p:cNvSpPr/>
          <p:nvPr/>
        </p:nvSpPr>
        <p:spPr>
          <a:xfrm>
            <a:off x="3886621" y="2708920"/>
            <a:ext cx="1333451" cy="1370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Tekstiruutu 12"/>
          <p:cNvSpPr txBox="1"/>
          <p:nvPr/>
        </p:nvSpPr>
        <p:spPr>
          <a:xfrm>
            <a:off x="7020272" y="5250105"/>
            <a:ext cx="12241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smtClean="0"/>
              <a:t>Kuva: </a:t>
            </a:r>
            <a:r>
              <a:rPr lang="fi-FI" sz="1000" dirty="0" err="1" smtClean="0">
                <a:hlinkClick r:id="rId3"/>
              </a:rPr>
              <a:t>Pixabay</a:t>
            </a:r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26484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Kuka on tehnyt tämän ’</a:t>
            </a:r>
            <a:r>
              <a:rPr lang="fi-FI" dirty="0" err="1" smtClean="0"/>
              <a:t>Kevät’-nimisen</a:t>
            </a:r>
            <a:r>
              <a:rPr lang="fi-FI" dirty="0" smtClean="0"/>
              <a:t> maalauksen?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95536" y="5373216"/>
            <a:ext cx="8280920" cy="1224136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Sandro Botticelli. </a:t>
            </a:r>
            <a:r>
              <a:rPr lang="fi-FI" sz="1600" i="1" dirty="0" smtClean="0"/>
              <a:t>La </a:t>
            </a:r>
            <a:r>
              <a:rPr lang="fi-FI" sz="1600" i="1" dirty="0" err="1" smtClean="0"/>
              <a:t>Primavera</a:t>
            </a:r>
            <a:r>
              <a:rPr lang="fi-FI" sz="1600" i="1" dirty="0" smtClean="0"/>
              <a:t> </a:t>
            </a:r>
            <a:r>
              <a:rPr lang="fi-FI" sz="1600" dirty="0" smtClean="0"/>
              <a:t>on italialaisen renessanssimaalarin teos noin vuodelta 1478. Se esittää Venus-jumalatarta puutarhassa muiden Kreikan mytologian hahmojen keskellä.</a:t>
            </a:r>
          </a:p>
          <a:p>
            <a:pPr marL="0" indent="0">
              <a:buNone/>
            </a:pPr>
            <a:r>
              <a:rPr lang="fi-FI" sz="1600" dirty="0" smtClean="0"/>
              <a:t>       (lähde: </a:t>
            </a:r>
            <a:r>
              <a:rPr lang="fi-FI" sz="1600" dirty="0" err="1" smtClean="0">
                <a:hlinkClick r:id="rId2"/>
              </a:rPr>
              <a:t>Wikipedia</a:t>
            </a:r>
            <a:r>
              <a:rPr lang="fi-FI" sz="1600" dirty="0" smtClean="0"/>
              <a:t>) </a:t>
            </a:r>
          </a:p>
          <a:p>
            <a:endParaRPr lang="fi-FI" dirty="0"/>
          </a:p>
        </p:txBody>
      </p:sp>
      <p:sp>
        <p:nvSpPr>
          <p:cNvPr id="6" name="Tekstiruutu 5"/>
          <p:cNvSpPr txBox="1"/>
          <p:nvPr/>
        </p:nvSpPr>
        <p:spPr>
          <a:xfrm>
            <a:off x="6084168" y="5085412"/>
            <a:ext cx="19082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smtClean="0"/>
              <a:t>Kuva: </a:t>
            </a:r>
            <a:r>
              <a:rPr lang="fi-FI" sz="900" dirty="0" err="1" smtClean="0">
                <a:hlinkClick r:id="rId3"/>
              </a:rPr>
              <a:t>Wikimedia</a:t>
            </a:r>
            <a:r>
              <a:rPr lang="fi-FI" sz="900" dirty="0" smtClean="0">
                <a:hlinkClick r:id="rId3"/>
              </a:rPr>
              <a:t> </a:t>
            </a:r>
            <a:r>
              <a:rPr lang="fi-FI" sz="900" dirty="0" err="1" smtClean="0">
                <a:hlinkClick r:id="rId3"/>
              </a:rPr>
              <a:t>Commons</a:t>
            </a:r>
            <a:endParaRPr lang="fi-FI" sz="900" dirty="0"/>
          </a:p>
        </p:txBody>
      </p:sp>
      <p:pic>
        <p:nvPicPr>
          <p:cNvPr id="8" name="Sisällön paikkamerkki 7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161" y="1484313"/>
            <a:ext cx="5302129" cy="3486150"/>
          </a:xfrm>
        </p:spPr>
      </p:pic>
    </p:spTree>
    <p:extLst>
      <p:ext uri="{BB962C8B-B14F-4D97-AF65-F5344CB8AC3E}">
        <p14:creationId xmlns:p14="http://schemas.microsoft.com/office/powerpoint/2010/main" val="44565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Kenen sävellys?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755576" y="4797152"/>
            <a:ext cx="7488832" cy="1329011"/>
          </a:xfrm>
        </p:spPr>
        <p:txBody>
          <a:bodyPr/>
          <a:lstStyle/>
          <a:p>
            <a:r>
              <a:rPr lang="fi-FI" dirty="0" smtClean="0"/>
              <a:t>Antonio Vivaldin. </a:t>
            </a:r>
            <a:r>
              <a:rPr lang="fi-FI" sz="1600" i="1" dirty="0" smtClean="0"/>
              <a:t>Neljä vuodenaikaa </a:t>
            </a:r>
            <a:r>
              <a:rPr lang="fi-FI" sz="1600" dirty="0" smtClean="0"/>
              <a:t>on viulukonserttosarja, joka kuvaa eri vuodenaikoja. Konsertot sävellettiin noin vuonna 1723. Tämä on ensimmäinen osa konsertosta </a:t>
            </a:r>
            <a:r>
              <a:rPr lang="fi-FI" sz="1600" i="1" dirty="0" smtClean="0"/>
              <a:t>Kevät</a:t>
            </a:r>
            <a:r>
              <a:rPr lang="fi-FI" sz="1600" dirty="0" smtClean="0"/>
              <a:t> (</a:t>
            </a:r>
            <a:r>
              <a:rPr lang="fi-FI" sz="1600" i="1" dirty="0" smtClean="0"/>
              <a:t>La </a:t>
            </a:r>
            <a:r>
              <a:rPr lang="fi-FI" sz="1600" i="1" dirty="0" err="1" smtClean="0"/>
              <a:t>primavera</a:t>
            </a:r>
            <a:r>
              <a:rPr lang="fi-FI" sz="1600" dirty="0" smtClean="0"/>
              <a:t>).</a:t>
            </a:r>
          </a:p>
          <a:p>
            <a:pPr marL="0" indent="0">
              <a:buNone/>
            </a:pPr>
            <a:r>
              <a:rPr lang="fi-FI" sz="1400" dirty="0"/>
              <a:t> </a:t>
            </a:r>
            <a:r>
              <a:rPr lang="fi-FI" sz="1400" dirty="0" smtClean="0"/>
              <a:t>        (Lähde: </a:t>
            </a:r>
            <a:r>
              <a:rPr lang="fi-FI" sz="1400" dirty="0" err="1" smtClean="0">
                <a:hlinkClick r:id="rId4"/>
              </a:rPr>
              <a:t>Wikipedia</a:t>
            </a:r>
            <a:r>
              <a:rPr lang="fi-FI" sz="1400" dirty="0" smtClean="0"/>
              <a:t>)</a:t>
            </a:r>
            <a:endParaRPr lang="fi-FI" sz="1400" dirty="0"/>
          </a:p>
        </p:txBody>
      </p:sp>
      <p:pic>
        <p:nvPicPr>
          <p:cNvPr id="5" name="Kopio 01_-_Vivaldi_Spring_mvt_1_Allegro_-_John_Harrison_violin.mp4">
            <a:hlinkClick r:id="" action="ppaction://media"/>
          </p:cNvPr>
          <p:cNvPicPr>
            <a:picLocks noGrp="1" noChangeAspect="1"/>
          </p:cNvPicPr>
          <p:nvPr>
            <p:ph sz="half" idx="2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63888" y="1700808"/>
            <a:ext cx="1680220" cy="1680220"/>
          </a:xfrm>
        </p:spPr>
      </p:pic>
      <p:sp>
        <p:nvSpPr>
          <p:cNvPr id="6" name="Tekstiruutu 5"/>
          <p:cNvSpPr txBox="1"/>
          <p:nvPr/>
        </p:nvSpPr>
        <p:spPr>
          <a:xfrm>
            <a:off x="5652120" y="3789040"/>
            <a:ext cx="31683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smtClean="0"/>
              <a:t>Musiikki:  </a:t>
            </a:r>
            <a:r>
              <a:rPr lang="fi-FI" sz="1000" dirty="0" err="1" smtClean="0"/>
              <a:t>Wikimedia</a:t>
            </a:r>
            <a:r>
              <a:rPr lang="fi-FI" sz="1000" dirty="0" smtClean="0"/>
              <a:t> </a:t>
            </a:r>
            <a:r>
              <a:rPr lang="fi-FI" sz="1000" dirty="0" err="1" smtClean="0"/>
              <a:t>Commons</a:t>
            </a:r>
            <a:r>
              <a:rPr lang="fi-FI" sz="1000" dirty="0" smtClean="0"/>
              <a:t>, </a:t>
            </a:r>
            <a:r>
              <a:rPr lang="fi-FI" sz="1000" dirty="0" smtClean="0">
                <a:hlinkClick r:id="rId6"/>
              </a:rPr>
              <a:t>John Harrison  CC-BY-SA</a:t>
            </a:r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138249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150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Täydennä puuttuvat sanat: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506488" y="1916832"/>
            <a:ext cx="5987008" cy="21168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4000" dirty="0" smtClean="0"/>
              <a:t>Kun </a:t>
            </a:r>
            <a:r>
              <a:rPr lang="fi-FI" sz="4000" dirty="0" err="1" smtClean="0"/>
              <a:t>sä</a:t>
            </a:r>
            <a:r>
              <a:rPr lang="fi-FI" sz="4000" dirty="0" smtClean="0"/>
              <a:t> kuulet kurjen äänen,</a:t>
            </a:r>
          </a:p>
          <a:p>
            <a:pPr marL="0" indent="0">
              <a:buNone/>
            </a:pPr>
            <a:r>
              <a:rPr lang="fi-FI" sz="4000" dirty="0" smtClean="0"/>
              <a:t>älä mene järven jäälle.</a:t>
            </a:r>
            <a:endParaRPr lang="fi-FI" sz="4000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83568" y="4941168"/>
            <a:ext cx="8003232" cy="1184995"/>
          </a:xfrm>
        </p:spPr>
        <p:txBody>
          <a:bodyPr>
            <a:normAutofit/>
          </a:bodyPr>
          <a:lstStyle/>
          <a:p>
            <a:r>
              <a:rPr lang="fi-FI" sz="1600" dirty="0" smtClean="0"/>
              <a:t>Sanontaa käytetään myös muodossa </a:t>
            </a:r>
            <a:r>
              <a:rPr lang="fi-FI" sz="1600" i="1" dirty="0" smtClean="0"/>
              <a:t>Kun </a:t>
            </a:r>
            <a:r>
              <a:rPr lang="fi-FI" sz="1600" i="1" dirty="0" err="1" smtClean="0"/>
              <a:t>sä</a:t>
            </a:r>
            <a:r>
              <a:rPr lang="fi-FI" sz="1600" i="1" dirty="0" smtClean="0"/>
              <a:t> kuulet </a:t>
            </a:r>
            <a:r>
              <a:rPr lang="fi-FI" sz="1600" b="1" i="1" dirty="0" smtClean="0"/>
              <a:t>kuovin</a:t>
            </a:r>
            <a:r>
              <a:rPr lang="fi-FI" sz="1600" i="1" dirty="0" smtClean="0"/>
              <a:t> äänen, älä mene järven jäälle</a:t>
            </a:r>
            <a:r>
              <a:rPr lang="fi-FI" sz="1600" dirty="0" smtClean="0"/>
              <a:t>. Kurjen ja kuovin palatessa Suomeen yleensä huhtikuussa jäät ovat jo niin heikkoja ettei niille kannata enää mennä.</a:t>
            </a:r>
          </a:p>
          <a:p>
            <a:pPr marL="0" indent="0">
              <a:buNone/>
            </a:pPr>
            <a:r>
              <a:rPr lang="fi-FI" sz="1600" dirty="0" smtClean="0"/>
              <a:t>       (Lähde: </a:t>
            </a:r>
            <a:r>
              <a:rPr lang="fi-FI" sz="1600" dirty="0" err="1" smtClean="0">
                <a:hlinkClick r:id="rId2"/>
              </a:rPr>
              <a:t>BirdLife</a:t>
            </a:r>
            <a:r>
              <a:rPr lang="fi-FI" sz="1600" dirty="0" smtClean="0"/>
              <a:t>)</a:t>
            </a:r>
            <a:endParaRPr lang="fi-FI" sz="1600" dirty="0"/>
          </a:p>
        </p:txBody>
      </p:sp>
      <p:sp>
        <p:nvSpPr>
          <p:cNvPr id="5" name="Suorakulmio 4"/>
          <p:cNvSpPr/>
          <p:nvPr/>
        </p:nvSpPr>
        <p:spPr>
          <a:xfrm>
            <a:off x="4499992" y="2024844"/>
            <a:ext cx="129614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Suorakulmio 5"/>
          <p:cNvSpPr/>
          <p:nvPr/>
        </p:nvSpPr>
        <p:spPr>
          <a:xfrm>
            <a:off x="5011317" y="2774051"/>
            <a:ext cx="14401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720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1 - &amp;quot;Kymmenen kysymystä keväästä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Milloin Suomessa on terminen kevät?&amp;quot;&quot;/&gt;&lt;property id=&quot;20307&quot; value=&quot;258&quot;/&gt;&lt;/object&gt;&lt;object type=&quot;3&quot; unique_id=&quot;10007&quot;&gt;&lt;property id=&quot;20148&quot; value=&quot;5&quot;/&gt;&lt;property id=&quot;20300&quot; value=&quot;Slide 12&quot;/&gt;&lt;property id=&quot;20307&quot; value=&quot;259&quot;/&gt;&lt;/object&gt;&lt;object type=&quot;3&quot; unique_id=&quot;10050&quot;&gt;&lt;property id=&quot;20148&quot; value=&quot;5&quot;/&gt;&lt;property id=&quot;20300&quot; value=&quot;Slide 4 - &amp;quot;Mikä on kelirikon toinen nimi?&amp;quot;&quot;/&gt;&lt;property id=&quot;20307&quot; value=&quot;260&quot;/&gt;&lt;/object&gt;&lt;object type=&quot;3&quot; unique_id=&quot;10079&quot;&gt;&lt;property id=&quot;20148&quot; value=&quot;5&quot;/&gt;&lt;property id=&quot;20300&quot; value=&quot;Slide 2 - &amp;quot;Milloin on kevätpäiväntasaus?&amp;quot;&quot;/&gt;&lt;property id=&quot;20307&quot; value=&quot;261&quot;/&gt;&lt;/object&gt;&lt;object type=&quot;3&quot; unique_id=&quot;10080&quot;&gt;&lt;property id=&quot;20148&quot; value=&quot;5&quot;/&gt;&lt;property id=&quot;20300&quot; value=&quot;Slide 5 - &amp;quot;Mikä näistä EI kuulu kevätseurannan lajeihin?&amp;quot;&quot;/&gt;&lt;property id=&quot;20307&quot; value=&quot;262&quot;/&gt;&lt;/object&gt;&lt;object type=&quot;3&quot; unique_id=&quot;10106&quot;&gt;&lt;property id=&quot;20148&quot; value=&quot;5&quot;/&gt;&lt;property id=&quot;20300&quot; value=&quot;Slide 7 - &amp;quot;Kuka on tehnyt tämän ’Kevät’-nimisen maalauksen?&amp;quot;&quot;/&gt;&lt;property id=&quot;20307&quot; value=&quot;263&quot;/&gt;&lt;/object&gt;&lt;object type=&quot;3&quot; unique_id=&quot;10152&quot;&gt;&lt;property id=&quot;20148&quot; value=&quot;5&quot;/&gt;&lt;property id=&quot;20300&quot; value=&quot;Slide 6 - &amp;quot;Mikä kasvi?&amp;quot;&quot;/&gt;&lt;property id=&quot;20307&quot; value=&quot;264&quot;/&gt;&lt;/object&gt;&lt;object type=&quot;3&quot; unique_id=&quot;10243&quot;&gt;&lt;property id=&quot;20148&quot; value=&quot;5&quot;/&gt;&lt;property id=&quot;20300&quot; value=&quot;Slide 8 - &amp;quot;Kenen sävellys?&amp;quot;&quot;/&gt;&lt;property id=&quot;20307&quot; value=&quot;265&quot;/&gt;&lt;/object&gt;&lt;object type=&quot;3&quot; unique_id=&quot;10321&quot;&gt;&lt;property id=&quot;20148&quot; value=&quot;5&quot;/&gt;&lt;property id=&quot;20300&quot; value=&quot;Slide 9 - &amp;quot;Täydennä puuttuvat sanat:&amp;quot;&quot;/&gt;&lt;property id=&quot;20307&quot; value=&quot;266&quot;/&gt;&lt;/object&gt;&lt;object type=&quot;3&quot; unique_id=&quot;10418&quot;&gt;&lt;property id=&quot;20148&quot; value=&quot;5&quot;/&gt;&lt;property id=&quot;20300&quot; value=&quot;Slide 11 - &amp;quot;Mitä on ’mahla’?&amp;quot;&quot;/&gt;&lt;property id=&quot;20307&quot; value=&quot;267&quot;/&gt;&lt;/object&gt;&lt;object type=&quot;3&quot; unique_id=&quot;10419&quot;&gt;&lt;property id=&quot;20148&quot; value=&quot;5&quot;/&gt;&lt;property id=&quot;20300&quot; value=&quot;Slide 10 - &amp;quot;Millä kielellä ’kevät’ on…&amp;quot;&quot;/&gt;&lt;property id=&quot;20307&quot; value=&quot;26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375</Words>
  <Application>Microsoft Office PowerPoint</Application>
  <PresentationFormat>Näytössä katseltava diaesitys (4:3)</PresentationFormat>
  <Paragraphs>56</Paragraphs>
  <Slides>12</Slides>
  <Notes>0</Notes>
  <HiddenSlides>0</HiddenSlides>
  <MMClips>1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3" baseType="lpstr">
      <vt:lpstr>Office-teema</vt:lpstr>
      <vt:lpstr>Kymmenen kysymystä keväästä</vt:lpstr>
      <vt:lpstr>Milloin on kevätpäiväntasaus?</vt:lpstr>
      <vt:lpstr>Milloin Suomessa on terminen kevät?</vt:lpstr>
      <vt:lpstr>Mikä on kelirikon toinen nimi?</vt:lpstr>
      <vt:lpstr>Mikä näistä EI kuulu kevätseurannan lajeihin?</vt:lpstr>
      <vt:lpstr>Mikä kasvi?</vt:lpstr>
      <vt:lpstr>Kuka on tehnyt tämän ’Kevät’-nimisen maalauksen?</vt:lpstr>
      <vt:lpstr>Kenen sävellys?</vt:lpstr>
      <vt:lpstr>Täydennä puuttuvat sanat:</vt:lpstr>
      <vt:lpstr>Millä kielellä ’kevät’ on…</vt:lpstr>
      <vt:lpstr>Mitä on ’mahla’?</vt:lpstr>
      <vt:lpstr>PowerPoint-esitys</vt:lpstr>
    </vt:vector>
  </TitlesOfParts>
  <Company>Seutu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Mustila Liisa</dc:creator>
  <cp:lastModifiedBy>Turkia Riitta</cp:lastModifiedBy>
  <cp:revision>37</cp:revision>
  <dcterms:created xsi:type="dcterms:W3CDTF">2013-04-04T05:46:11Z</dcterms:created>
  <dcterms:modified xsi:type="dcterms:W3CDTF">2014-12-12T07:21:33Z</dcterms:modified>
</cp:coreProperties>
</file>