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6"/>
  </p:notesMasterIdLst>
  <p:sldIdLst>
    <p:sldId id="256" r:id="rId2"/>
    <p:sldId id="259" r:id="rId3"/>
    <p:sldId id="258" r:id="rId4"/>
    <p:sldId id="263" r:id="rId5"/>
    <p:sldId id="265" r:id="rId6"/>
    <p:sldId id="266" r:id="rId7"/>
    <p:sldId id="267" r:id="rId8"/>
    <p:sldId id="272" r:id="rId9"/>
    <p:sldId id="274" r:id="rId10"/>
    <p:sldId id="270" r:id="rId11"/>
    <p:sldId id="271" r:id="rId12"/>
    <p:sldId id="257" r:id="rId13"/>
    <p:sldId id="268" r:id="rId14"/>
    <p:sldId id="273" r:id="rId15"/>
  </p:sldIdLst>
  <p:sldSz cx="9144000" cy="6858000" type="screen4x3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794" y="-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76A8B-77B4-402C-8F00-DC3668C3C3E3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CEEA4-132C-4421-919C-2CCB251FD2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9237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1652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9328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6098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0148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459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7277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3730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Tässä</a:t>
            </a:r>
            <a:r>
              <a:rPr lang="fi-FI" baseline="0" dirty="0" smtClean="0"/>
              <a:t> kohtaa voi muistuttaa siitä vaaleanpunaisesta paperista, jossa olemme asiaa tiedustelleet.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9321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Hakutoiveita voi olla niin</a:t>
            </a:r>
            <a:r>
              <a:rPr lang="fi-FI" baseline="0" dirty="0" smtClean="0"/>
              <a:t> ammatillisen kuin lukion vaikka vuorotellen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0822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Jos hakija tekee hakutoivemuutoksen, muutospyynnössä on mainittava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Hakijan nimi / Hakemusnumero /Uudet hakutoiveet selkeästi lopullisessa järjestyksessä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Henkilötunnusta ei saa ilmoittaa sähköpostissa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863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3872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0639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CEEA4-132C-4421-919C-2CCB251FD297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4707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6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5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4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3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3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5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10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799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2E12A60-CADE-4664-BB3D-7B202837743A}" type="datetimeFigureOut">
              <a:rPr lang="fi-FI" smtClean="0"/>
              <a:t>16.1.2017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7" y="224492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34A41C2-FFAC-407D-A62E-469AC773C95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e/ed/Suomen_koulutusjarjestelma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427985" y="2492896"/>
            <a:ext cx="3673395" cy="1990192"/>
          </a:xfrm>
        </p:spPr>
        <p:txBody>
          <a:bodyPr/>
          <a:lstStyle/>
          <a:p>
            <a:r>
              <a:rPr lang="fi-FI" dirty="0" smtClean="0"/>
              <a:t>       YHTEISHAKUILTA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733365" y="4421081"/>
            <a:ext cx="3309803" cy="1600207"/>
          </a:xfrm>
        </p:spPr>
        <p:txBody>
          <a:bodyPr>
            <a:normAutofit fontScale="70000" lnSpcReduction="20000"/>
          </a:bodyPr>
          <a:lstStyle/>
          <a:p>
            <a:r>
              <a:rPr lang="fi-FI" b="1" dirty="0" smtClean="0"/>
              <a:t>Huhtasuon yhtenäiskoulu</a:t>
            </a:r>
          </a:p>
          <a:p>
            <a:r>
              <a:rPr lang="fi-FI" b="1" dirty="0" smtClean="0"/>
              <a:t> ti 17.1. 2017</a:t>
            </a:r>
          </a:p>
          <a:p>
            <a:endParaRPr lang="fi-FI" b="1" dirty="0"/>
          </a:p>
          <a:p>
            <a:r>
              <a:rPr lang="fi-FI" b="1" dirty="0" smtClean="0"/>
              <a:t>Essi Riihinen ja </a:t>
            </a:r>
            <a:r>
              <a:rPr lang="fi-FI" b="1" dirty="0"/>
              <a:t>J</a:t>
            </a:r>
            <a:r>
              <a:rPr lang="fi-FI" b="1" dirty="0" smtClean="0"/>
              <a:t>yri Ylönen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sz="3000" dirty="0" smtClean="0">
                <a:solidFill>
                  <a:srgbClr val="0070C0"/>
                </a:solidFill>
              </a:rPr>
              <a:t>TERVETULOA!</a:t>
            </a:r>
            <a:endParaRPr lang="fi-FI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149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OPISKELIJAKSI OTTAMISEN </a:t>
            </a:r>
            <a:r>
              <a:rPr lang="fi-FI" dirty="0" smtClean="0"/>
              <a:t>PERUSTEET: </a:t>
            </a:r>
            <a:r>
              <a:rPr lang="fi-FI" b="1" u="sng" dirty="0" smtClean="0"/>
              <a:t>lukiokoulutus</a:t>
            </a:r>
            <a:endParaRPr lang="fi-FI" b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b="1" dirty="0" smtClean="0"/>
              <a:t>Opiskelijat valitaan </a:t>
            </a:r>
            <a:r>
              <a:rPr lang="fi-FI" b="1" dirty="0"/>
              <a:t>päättötodistuksen </a:t>
            </a:r>
            <a:r>
              <a:rPr lang="fi-FI" b="1" u="sng" dirty="0" smtClean="0"/>
              <a:t>lukuaineiden </a:t>
            </a:r>
            <a:r>
              <a:rPr lang="fi-FI" b="1" dirty="0" smtClean="0"/>
              <a:t>keskiarvon perusteella </a:t>
            </a:r>
          </a:p>
          <a:p>
            <a:endParaRPr lang="fi-FI" b="1" dirty="0"/>
          </a:p>
          <a:p>
            <a:r>
              <a:rPr lang="fi-FI" dirty="0" smtClean="0"/>
              <a:t>Joillekin erityislinjoille pääsykoe</a:t>
            </a:r>
          </a:p>
          <a:p>
            <a:pPr marL="68580" indent="0">
              <a:buNone/>
            </a:pPr>
            <a:r>
              <a:rPr lang="fi-FI" dirty="0"/>
              <a:t> </a:t>
            </a:r>
            <a:r>
              <a:rPr lang="fi-FI" dirty="0" smtClean="0"/>
              <a:t>   ja/tai saa pisteitä harrastuneisuudesta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973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548680"/>
            <a:ext cx="7024744" cy="57606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Lukion lisälomakkeet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340768"/>
            <a:ext cx="6777317" cy="5112568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fi-FI" b="1" dirty="0" smtClean="0"/>
              <a:t>1. ainevalintakortti (sähköisenä)</a:t>
            </a:r>
          </a:p>
          <a:p>
            <a:pPr marL="525780" indent="-457200">
              <a:buAutoNum type="arabicPeriod"/>
            </a:pPr>
            <a:endParaRPr lang="fi-FI" dirty="0" smtClean="0"/>
          </a:p>
          <a:p>
            <a:pPr marL="68580" indent="0">
              <a:buNone/>
            </a:pPr>
            <a:r>
              <a:rPr lang="fi-FI" b="1" dirty="0" smtClean="0"/>
              <a:t>2. erityislinjojen </a:t>
            </a:r>
            <a:r>
              <a:rPr lang="fi-FI" b="1" dirty="0"/>
              <a:t>hakulomakkeet</a:t>
            </a:r>
            <a:r>
              <a:rPr lang="fi-FI" dirty="0"/>
              <a:t>:</a:t>
            </a:r>
          </a:p>
          <a:p>
            <a:pPr marL="68580" indent="0">
              <a:buNone/>
            </a:pPr>
            <a:endParaRPr lang="fi-FI" sz="1900" dirty="0" smtClean="0"/>
          </a:p>
          <a:p>
            <a:pPr marL="68580" indent="0">
              <a:buNone/>
            </a:pPr>
            <a:r>
              <a:rPr lang="fi-FI" sz="1900" dirty="0" smtClean="0"/>
              <a:t>Jyväskylän Lyseon lukio: </a:t>
            </a:r>
          </a:p>
          <a:p>
            <a:pPr marL="68580" indent="0">
              <a:buNone/>
            </a:pPr>
            <a:r>
              <a:rPr lang="fi-FI" sz="1900" dirty="0" err="1" smtClean="0"/>
              <a:t>IB-lukio</a:t>
            </a:r>
            <a:r>
              <a:rPr lang="fi-FI" sz="1900" dirty="0" smtClean="0"/>
              <a:t>  (sähköinen lomake)</a:t>
            </a:r>
          </a:p>
          <a:p>
            <a:pPr marL="68580" indent="0">
              <a:buNone/>
            </a:pPr>
            <a:endParaRPr lang="fi-FI" sz="1900" dirty="0" smtClean="0"/>
          </a:p>
          <a:p>
            <a:pPr marL="68580" indent="0">
              <a:buNone/>
            </a:pPr>
            <a:r>
              <a:rPr lang="fi-FI" sz="1900" dirty="0" smtClean="0"/>
              <a:t>Jyväskylän Normaalikoulu: </a:t>
            </a:r>
          </a:p>
          <a:p>
            <a:pPr marL="68580" indent="0">
              <a:buNone/>
            </a:pPr>
            <a:r>
              <a:rPr lang="fi-FI" sz="1900" dirty="0"/>
              <a:t>l</a:t>
            </a:r>
            <a:r>
              <a:rPr lang="fi-FI" sz="1900" dirty="0" smtClean="0"/>
              <a:t>iikuntalinja (paperinen lomake)</a:t>
            </a:r>
          </a:p>
          <a:p>
            <a:pPr marL="68580" indent="0">
              <a:buNone/>
            </a:pPr>
            <a:endParaRPr lang="fi-FI" sz="1900" dirty="0"/>
          </a:p>
          <a:p>
            <a:pPr marL="68580" indent="0">
              <a:buNone/>
            </a:pPr>
            <a:r>
              <a:rPr lang="fi-FI" sz="1900" dirty="0" smtClean="0"/>
              <a:t>Schildtin lukio:</a:t>
            </a:r>
          </a:p>
          <a:p>
            <a:pPr marL="68580" indent="0">
              <a:buNone/>
            </a:pPr>
            <a:r>
              <a:rPr lang="fi-FI" sz="1900" dirty="0" smtClean="0"/>
              <a:t>musiikkilinja ja urheilulukio (paperiset lomakkeet)</a:t>
            </a:r>
          </a:p>
          <a:p>
            <a:pPr marL="68580" indent="0">
              <a:buNone/>
            </a:pPr>
            <a:endParaRPr lang="fi-FI" sz="2000" dirty="0">
              <a:sym typeface="Wingdings" panose="05000000000000000000" pitchFamily="2" charset="2"/>
            </a:endParaRPr>
          </a:p>
          <a:p>
            <a:pPr marL="68580" indent="0">
              <a:buNone/>
            </a:pPr>
            <a:r>
              <a:rPr lang="fi-FI" sz="2000" b="1" dirty="0">
                <a:sym typeface="Wingdings" panose="05000000000000000000" pitchFamily="2" charset="2"/>
              </a:rPr>
              <a:t>L</a:t>
            </a:r>
            <a:r>
              <a:rPr lang="fi-FI" sz="2000" b="1" dirty="0" smtClean="0">
                <a:sym typeface="Wingdings" panose="05000000000000000000" pitchFamily="2" charset="2"/>
              </a:rPr>
              <a:t>omakkeiden viimeinen palautuspäivä opolle ke </a:t>
            </a:r>
            <a:r>
              <a:rPr lang="fi-FI" sz="2000" b="1" dirty="0">
                <a:sym typeface="Wingdings" panose="05000000000000000000" pitchFamily="2" charset="2"/>
              </a:rPr>
              <a:t>8</a:t>
            </a:r>
            <a:r>
              <a:rPr lang="fi-FI" sz="2000" b="1" dirty="0" smtClean="0">
                <a:sym typeface="Wingdings" panose="05000000000000000000" pitchFamily="2" charset="2"/>
              </a:rPr>
              <a:t>.3.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617758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Pääsy-, soveltuvuus- ja kielikokeet 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 fontScale="92500" lnSpcReduction="10000"/>
          </a:bodyPr>
          <a:lstStyle/>
          <a:p>
            <a:endParaRPr lang="fi-FI" dirty="0"/>
          </a:p>
          <a:p>
            <a:r>
              <a:rPr lang="fi-FI" dirty="0"/>
              <a:t>k</a:t>
            </a:r>
            <a:r>
              <a:rPr lang="fi-FI" dirty="0" smtClean="0"/>
              <a:t>okeet järjestetään </a:t>
            </a:r>
            <a:r>
              <a:rPr lang="fi-FI" dirty="0" err="1" smtClean="0"/>
              <a:t>huhti-toukokuussa</a:t>
            </a:r>
            <a:r>
              <a:rPr lang="fi-FI" dirty="0" smtClean="0"/>
              <a:t>.</a:t>
            </a:r>
          </a:p>
          <a:p>
            <a:pPr marL="68580" indent="0">
              <a:buNone/>
            </a:pPr>
            <a:r>
              <a:rPr lang="fi-FI" dirty="0" smtClean="0"/>
              <a:t> </a:t>
            </a:r>
            <a:endParaRPr lang="fi-FI" dirty="0"/>
          </a:p>
          <a:p>
            <a:r>
              <a:rPr lang="fi-FI" dirty="0"/>
              <a:t>j</a:t>
            </a:r>
            <a:r>
              <a:rPr lang="fi-FI" dirty="0" smtClean="0"/>
              <a:t>os </a:t>
            </a:r>
            <a:r>
              <a:rPr lang="fi-FI" dirty="0"/>
              <a:t>koulutukseen järjestetään pääsy-, soveltuvuus- tai kielikoe, niin </a:t>
            </a:r>
            <a:r>
              <a:rPr lang="fi-FI" dirty="0" smtClean="0"/>
              <a:t>kaikki </a:t>
            </a:r>
            <a:r>
              <a:rPr lang="fi-FI" dirty="0"/>
              <a:t>hakukelpoiset hakijat kutsutaan </a:t>
            </a:r>
            <a:r>
              <a:rPr lang="fi-FI" dirty="0" smtClean="0"/>
              <a:t>kokeeseen</a:t>
            </a:r>
          </a:p>
          <a:p>
            <a:pPr marL="68580" indent="0">
              <a:buNone/>
            </a:pPr>
            <a:r>
              <a:rPr lang="fi-FI" dirty="0" smtClean="0"/>
              <a:t>(IB –lukion kokeeseen kutsu vain 1.hakutoiveille)</a:t>
            </a:r>
          </a:p>
          <a:p>
            <a:endParaRPr lang="fi-FI" dirty="0" smtClean="0"/>
          </a:p>
          <a:p>
            <a:r>
              <a:rPr lang="fi-FI" dirty="0" smtClean="0"/>
              <a:t>kutsut </a:t>
            </a:r>
            <a:r>
              <a:rPr lang="fi-FI" dirty="0"/>
              <a:t>kokeeseen lähetetään hakijalle kirjeitse </a:t>
            </a:r>
            <a:endParaRPr lang="fi-FI" dirty="0" smtClean="0"/>
          </a:p>
          <a:p>
            <a:pPr marL="68580" indent="0">
              <a:buNone/>
            </a:pPr>
            <a:r>
              <a:rPr lang="fi-FI" dirty="0"/>
              <a:t> </a:t>
            </a:r>
            <a:r>
              <a:rPr lang="fi-FI" dirty="0" smtClean="0"/>
              <a:t>   huhtikuun aikana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0878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YHTEISHAUN TULOKSET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841652"/>
          </a:xfrm>
        </p:spPr>
        <p:txBody>
          <a:bodyPr>
            <a:normAutofit/>
          </a:bodyPr>
          <a:lstStyle/>
          <a:p>
            <a:r>
              <a:rPr lang="fi-FI" dirty="0"/>
              <a:t>t</a:t>
            </a:r>
            <a:r>
              <a:rPr lang="fi-FI" dirty="0" smtClean="0"/>
              <a:t>ulokset aikaisintaan </a:t>
            </a:r>
            <a:r>
              <a:rPr lang="fi-FI" b="1" dirty="0" smtClean="0"/>
              <a:t>to15.6. </a:t>
            </a:r>
          </a:p>
          <a:p>
            <a:endParaRPr lang="fi-FI" dirty="0"/>
          </a:p>
          <a:p>
            <a:r>
              <a:rPr lang="fi-FI" dirty="0"/>
              <a:t>j</a:t>
            </a:r>
            <a:r>
              <a:rPr lang="fi-FI" dirty="0" smtClean="0"/>
              <a:t>okainen saa kirjeen postitse (tulokset myös </a:t>
            </a:r>
            <a:r>
              <a:rPr lang="fi-FI" dirty="0" err="1" smtClean="0"/>
              <a:t>JAO:n</a:t>
            </a:r>
            <a:r>
              <a:rPr lang="fi-FI" dirty="0" smtClean="0"/>
              <a:t> sivuilla)</a:t>
            </a:r>
          </a:p>
          <a:p>
            <a:endParaRPr lang="fi-FI" dirty="0"/>
          </a:p>
          <a:p>
            <a:r>
              <a:rPr lang="fi-FI" dirty="0" smtClean="0"/>
              <a:t>OPISKELUPAIKAN VASTAANOTTAMINEN</a:t>
            </a:r>
          </a:p>
          <a:p>
            <a:pPr>
              <a:buFontTx/>
              <a:buChar char="-"/>
            </a:pPr>
            <a:r>
              <a:rPr lang="fi-FI" dirty="0" err="1"/>
              <a:t>w</a:t>
            </a:r>
            <a:r>
              <a:rPr lang="fi-FI" dirty="0" err="1" smtClean="0"/>
              <a:t>ilman</a:t>
            </a:r>
            <a:r>
              <a:rPr lang="fi-FI" dirty="0" smtClean="0"/>
              <a:t> kautta (ohjeet kirjeessä)</a:t>
            </a:r>
          </a:p>
          <a:p>
            <a:pPr>
              <a:buFontTx/>
              <a:buChar char="-"/>
            </a:pPr>
            <a:r>
              <a:rPr lang="fi-FI" dirty="0" smtClean="0"/>
              <a:t>opiskelupaikka vastaanotettava  </a:t>
            </a:r>
            <a:r>
              <a:rPr lang="fi-FI" b="1" dirty="0" smtClean="0"/>
              <a:t>29.6. </a:t>
            </a:r>
            <a:r>
              <a:rPr lang="fi-FI" dirty="0" smtClean="0"/>
              <a:t>mennessä.</a:t>
            </a:r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0216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889168"/>
          </a:xfrm>
        </p:spPr>
        <p:txBody>
          <a:bodyPr>
            <a:normAutofit fontScale="90000"/>
          </a:bodyPr>
          <a:lstStyle/>
          <a:p>
            <a:r>
              <a:rPr lang="fi-FI" dirty="0"/>
              <a:t>MITÄ, JOS OPISKELUPAIKKA JÄÄ SAAMATTA YHTEISHAUSSA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4176464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</a:t>
            </a:r>
            <a:r>
              <a:rPr lang="fi-FI" dirty="0" smtClean="0"/>
              <a:t>po päivystää koululla tulosten tultua </a:t>
            </a:r>
          </a:p>
          <a:p>
            <a:pPr marL="68580" indent="0">
              <a:buNone/>
            </a:pPr>
            <a:r>
              <a:rPr lang="fi-FI" b="1" dirty="0"/>
              <a:t>	</a:t>
            </a:r>
            <a:r>
              <a:rPr lang="fi-FI" b="1" dirty="0" smtClean="0"/>
              <a:t>	15.6.-19.6.2017</a:t>
            </a:r>
          </a:p>
          <a:p>
            <a:endParaRPr lang="fi-FI" b="1" dirty="0"/>
          </a:p>
          <a:p>
            <a:r>
              <a:rPr lang="fi-FI" b="1" dirty="0" smtClean="0"/>
              <a:t>23.5.-25.7.2017 haku:</a:t>
            </a:r>
          </a:p>
          <a:p>
            <a:pPr>
              <a:buFontTx/>
              <a:buChar char="-"/>
            </a:pPr>
            <a:r>
              <a:rPr lang="fi-FI" dirty="0" smtClean="0"/>
              <a:t>kymppiluokalle (JAO)</a:t>
            </a:r>
          </a:p>
          <a:p>
            <a:pPr>
              <a:buFontTx/>
              <a:buChar char="-"/>
            </a:pPr>
            <a:r>
              <a:rPr lang="fi-FI" dirty="0" smtClean="0"/>
              <a:t>kymppiluokalle, kasvunpaikan linja (JKO)</a:t>
            </a:r>
          </a:p>
          <a:p>
            <a:pPr>
              <a:buFontTx/>
              <a:buChar char="-"/>
            </a:pPr>
            <a:r>
              <a:rPr lang="fi-FI" dirty="0" smtClean="0"/>
              <a:t>VALMA -koulutukseen</a:t>
            </a:r>
          </a:p>
          <a:p>
            <a:pPr>
              <a:buFontTx/>
              <a:buChar char="-"/>
            </a:pPr>
            <a:endParaRPr lang="fi-FI" dirty="0" smtClean="0"/>
          </a:p>
          <a:p>
            <a:pPr marL="68580" indent="0">
              <a:buNone/>
            </a:pPr>
            <a:endParaRPr lang="fi-FI" dirty="0"/>
          </a:p>
          <a:p>
            <a:r>
              <a:rPr lang="fi-FI" dirty="0" smtClean="0"/>
              <a:t>Kesän lisähaku (vapaaksi jääneet paikat)</a:t>
            </a:r>
          </a:p>
          <a:p>
            <a:pPr marL="6858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tarkempaa tietoa hakemisesta kevään </a:t>
            </a:r>
          </a:p>
          <a:p>
            <a:pPr marL="68580" indent="0">
              <a:buNone/>
            </a:pPr>
            <a:r>
              <a:rPr lang="fi-FI" dirty="0"/>
              <a:t> </a:t>
            </a:r>
            <a:r>
              <a:rPr lang="fi-FI" dirty="0" smtClean="0"/>
              <a:t>       aikana</a:t>
            </a:r>
          </a:p>
          <a:p>
            <a:endParaRPr lang="fi-FI" sz="1800" dirty="0" smtClean="0"/>
          </a:p>
        </p:txBody>
      </p:sp>
    </p:spTree>
    <p:extLst>
      <p:ext uri="{BB962C8B-B14F-4D97-AF65-F5344CB8AC3E}">
        <p14:creationId xmlns:p14="http://schemas.microsoft.com/office/powerpoint/2010/main" val="123590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SUOMEN KOULUTUSJÄRJESTELMÄ</a:t>
            </a:r>
            <a:endParaRPr lang="fi-FI" dirty="0"/>
          </a:p>
        </p:txBody>
      </p:sp>
      <p:pic>
        <p:nvPicPr>
          <p:cNvPr id="1026" name="Picture 2" descr="File:Suomen koulutusjarjestelma.jpg">
            <a:hlinkClick r:id="rId3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484313"/>
            <a:ext cx="4464495" cy="434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836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YHTEISHAKU  (</a:t>
            </a:r>
            <a:r>
              <a:rPr lang="fi-FI" dirty="0" err="1" smtClean="0"/>
              <a:t>www.opintopolku.fi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/>
          </a:bodyPr>
          <a:lstStyle/>
          <a:p>
            <a:r>
              <a:rPr lang="fi-FI" dirty="0" smtClean="0"/>
              <a:t>valtakunnallinen hakujärjestelmä, </a:t>
            </a:r>
            <a:r>
              <a:rPr lang="fi-FI" dirty="0"/>
              <a:t>jonka kautta haetaan keskitetysti </a:t>
            </a:r>
            <a:r>
              <a:rPr lang="fi-FI" dirty="0" smtClean="0"/>
              <a:t>toisen asteen koulutukseen (nuorille suunnattu lukiokoulutus ja ammatillinen koulutus)</a:t>
            </a:r>
          </a:p>
          <a:p>
            <a:pPr marL="68580" indent="0">
              <a:buNone/>
            </a:pPr>
            <a:endParaRPr lang="fi-FI" sz="1900" dirty="0"/>
          </a:p>
          <a:p>
            <a:r>
              <a:rPr lang="fi-FI" b="1" dirty="0" smtClean="0"/>
              <a:t>HAKUAIKA 21.2.-14.3. 2017</a:t>
            </a:r>
            <a:endParaRPr lang="fi-FI" b="1" dirty="0"/>
          </a:p>
          <a:p>
            <a:endParaRPr lang="fi-FI" dirty="0"/>
          </a:p>
          <a:p>
            <a:r>
              <a:rPr lang="fi-FI" dirty="0"/>
              <a:t>h</a:t>
            </a:r>
            <a:r>
              <a:rPr lang="fi-FI" dirty="0" smtClean="0"/>
              <a:t>akuaika </a:t>
            </a:r>
            <a:r>
              <a:rPr lang="fi-FI" dirty="0"/>
              <a:t>päättyy viimeisenä hakupäivänä klo </a:t>
            </a:r>
            <a:r>
              <a:rPr lang="fi-FI" b="1" dirty="0"/>
              <a:t>15.00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02001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Hakuohjeita: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4248472"/>
          </a:xfrm>
        </p:spPr>
        <p:txBody>
          <a:bodyPr>
            <a:normAutofit/>
          </a:bodyPr>
          <a:lstStyle/>
          <a:p>
            <a:r>
              <a:rPr lang="fi-FI" dirty="0"/>
              <a:t>o</a:t>
            </a:r>
            <a:r>
              <a:rPr lang="fi-FI" dirty="0" smtClean="0"/>
              <a:t>ppilas </a:t>
            </a:r>
            <a:r>
              <a:rPr lang="fi-FI" dirty="0"/>
              <a:t>voi täyttää </a:t>
            </a:r>
            <a:r>
              <a:rPr lang="fi-FI" b="1" dirty="0" smtClean="0"/>
              <a:t>sähköisen hakemuksen </a:t>
            </a:r>
            <a:r>
              <a:rPr lang="fi-FI" dirty="0"/>
              <a:t>hakuaikana kotona tai koulussa ohjatusti </a:t>
            </a:r>
            <a:r>
              <a:rPr lang="fi-FI" dirty="0" smtClean="0"/>
              <a:t>opon kanssa </a:t>
            </a:r>
          </a:p>
          <a:p>
            <a:endParaRPr lang="fi-FI" dirty="0"/>
          </a:p>
          <a:p>
            <a:r>
              <a:rPr lang="fi-FI" b="1" dirty="0" smtClean="0"/>
              <a:t>Koulussa haku tehdään pääsääntöisesti viikoilla </a:t>
            </a:r>
            <a:r>
              <a:rPr lang="fi-FI" b="1" dirty="0"/>
              <a:t>8</a:t>
            </a:r>
            <a:r>
              <a:rPr lang="fi-FI" b="1" dirty="0" smtClean="0"/>
              <a:t> ja 10</a:t>
            </a:r>
          </a:p>
          <a:p>
            <a:endParaRPr lang="fi-FI" b="1" dirty="0"/>
          </a:p>
          <a:p>
            <a:pPr marL="68580" indent="0">
              <a:buNone/>
            </a:pPr>
            <a:endParaRPr lang="fi-FI" b="1" dirty="0" smtClean="0"/>
          </a:p>
          <a:p>
            <a:pPr>
              <a:buFontTx/>
              <a:buChar char="-"/>
            </a:pPr>
            <a:endParaRPr lang="fi-FI" b="1" dirty="0"/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286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Hakutoiveet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4032448"/>
          </a:xfrm>
        </p:spPr>
        <p:txBody>
          <a:bodyPr>
            <a:normAutofit fontScale="85000" lnSpcReduction="20000"/>
          </a:bodyPr>
          <a:lstStyle/>
          <a:p>
            <a:r>
              <a:rPr lang="fi-FI" dirty="0"/>
              <a:t>y</a:t>
            </a:r>
            <a:r>
              <a:rPr lang="fi-FI" dirty="0" smtClean="0"/>
              <a:t>hteishaussa </a:t>
            </a:r>
            <a:r>
              <a:rPr lang="fi-FI" dirty="0"/>
              <a:t>voi hakea enintään viiteen </a:t>
            </a:r>
            <a:r>
              <a:rPr lang="fi-FI" dirty="0" smtClean="0"/>
              <a:t>(5) koulutukseen </a:t>
            </a:r>
          </a:p>
          <a:p>
            <a:endParaRPr lang="fi-FI" dirty="0" smtClean="0"/>
          </a:p>
          <a:p>
            <a:r>
              <a:rPr lang="fi-FI" dirty="0"/>
              <a:t>h</a:t>
            </a:r>
            <a:r>
              <a:rPr lang="fi-FI" dirty="0" smtClean="0"/>
              <a:t>akutoiveiden järjestys oppilaan kannalta tärkeä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dirty="0" smtClean="0">
                <a:sym typeface="Wingdings" panose="05000000000000000000" pitchFamily="2" charset="2"/>
              </a:rPr>
              <a:t> nuori voi saada </a:t>
            </a:r>
            <a:r>
              <a:rPr lang="fi-FI" b="1" dirty="0" smtClean="0">
                <a:sym typeface="Wingdings" panose="05000000000000000000" pitchFamily="2" charset="2"/>
              </a:rPr>
              <a:t>yhden</a:t>
            </a:r>
            <a:r>
              <a:rPr lang="fi-FI" dirty="0" smtClean="0">
                <a:sym typeface="Wingdings" panose="05000000000000000000" pitchFamily="2" charset="2"/>
              </a:rPr>
              <a:t> opiskelupaikan</a:t>
            </a:r>
            <a:endParaRPr lang="fi-FI" dirty="0"/>
          </a:p>
          <a:p>
            <a:endParaRPr lang="fi-FI" b="1" dirty="0" smtClean="0"/>
          </a:p>
          <a:p>
            <a:r>
              <a:rPr lang="fi-FI" b="1" dirty="0"/>
              <a:t>h</a:t>
            </a:r>
            <a:r>
              <a:rPr lang="fi-FI" b="1" dirty="0" smtClean="0"/>
              <a:t>akutoivejärjestys</a:t>
            </a:r>
            <a:r>
              <a:rPr lang="fi-FI" dirty="0" smtClean="0"/>
              <a:t> </a:t>
            </a:r>
            <a:r>
              <a:rPr lang="fi-FI" dirty="0"/>
              <a:t>on sitova – hakuajan päätyttyä toiveita ei voi muuttaa 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o</a:t>
            </a:r>
            <a:r>
              <a:rPr lang="fi-FI" dirty="0" smtClean="0"/>
              <a:t>piskelijaksi </a:t>
            </a:r>
            <a:r>
              <a:rPr lang="fi-FI" dirty="0"/>
              <a:t>ottamisessa käytetään perusopetuksen </a:t>
            </a:r>
            <a:r>
              <a:rPr lang="fi-FI" b="1" dirty="0"/>
              <a:t>päättötodistusta</a:t>
            </a:r>
            <a:r>
              <a:rPr lang="fi-FI" dirty="0"/>
              <a:t>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7344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Hakutoiveiden muuttaminen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h</a:t>
            </a:r>
            <a:r>
              <a:rPr lang="fi-FI" dirty="0" smtClean="0"/>
              <a:t>akutoiveita </a:t>
            </a:r>
            <a:r>
              <a:rPr lang="fi-FI" dirty="0"/>
              <a:t>voi muuttaa </a:t>
            </a:r>
            <a:r>
              <a:rPr lang="fi-FI" u="sng" dirty="0"/>
              <a:t>vain </a:t>
            </a:r>
            <a:r>
              <a:rPr lang="fi-FI" u="sng" dirty="0" smtClean="0"/>
              <a:t>hakuaikana</a:t>
            </a:r>
          </a:p>
          <a:p>
            <a:endParaRPr lang="fi-FI" dirty="0"/>
          </a:p>
          <a:p>
            <a:r>
              <a:rPr lang="fi-FI" dirty="0"/>
              <a:t>hakutoivemuutospyyntö </a:t>
            </a:r>
            <a:endParaRPr lang="fi-FI" dirty="0" smtClean="0"/>
          </a:p>
          <a:p>
            <a:pPr marL="68580" indent="0">
              <a:buNone/>
            </a:pPr>
            <a:r>
              <a:rPr lang="fi-FI" b="1" i="1" dirty="0"/>
              <a:t> </a:t>
            </a:r>
            <a:r>
              <a:rPr lang="fi-FI" b="1" i="1" dirty="0" smtClean="0"/>
              <a:t>  hakijan </a:t>
            </a:r>
            <a:r>
              <a:rPr lang="fi-FI" b="1" i="1" dirty="0"/>
              <a:t>omasta hakemukseen merkitystä </a:t>
            </a:r>
            <a:r>
              <a:rPr lang="fi-FI" b="1" i="1" dirty="0" smtClean="0"/>
              <a:t> </a:t>
            </a:r>
          </a:p>
          <a:p>
            <a:pPr marL="68580" indent="0">
              <a:buNone/>
            </a:pPr>
            <a:r>
              <a:rPr lang="fi-FI" b="1" i="1" dirty="0"/>
              <a:t> </a:t>
            </a:r>
            <a:r>
              <a:rPr lang="fi-FI" b="1" i="1" dirty="0" smtClean="0"/>
              <a:t>  sähköpostiosoitteesta </a:t>
            </a:r>
            <a:endParaRPr lang="fi-FI" dirty="0"/>
          </a:p>
          <a:p>
            <a:endParaRPr lang="fi-FI" dirty="0"/>
          </a:p>
          <a:p>
            <a:pPr marL="68580" indent="0">
              <a:buNone/>
            </a:pPr>
            <a:r>
              <a:rPr lang="fi-FI" dirty="0" smtClean="0"/>
              <a:t>           </a:t>
            </a:r>
            <a:r>
              <a:rPr lang="fi-FI" dirty="0" err="1" smtClean="0"/>
              <a:t>neuvonta@opintopolku.fi</a:t>
            </a:r>
            <a:r>
              <a:rPr lang="fi-FI" dirty="0" smtClean="0"/>
              <a:t> 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h</a:t>
            </a:r>
            <a:r>
              <a:rPr lang="fi-FI" dirty="0" smtClean="0"/>
              <a:t>akija </a:t>
            </a:r>
            <a:r>
              <a:rPr lang="fi-FI" dirty="0"/>
              <a:t>saa aina kuittauksen </a:t>
            </a:r>
            <a:r>
              <a:rPr lang="fi-FI" u="sng" dirty="0"/>
              <a:t>sähköpostiinsa</a:t>
            </a:r>
            <a:r>
              <a:rPr lang="fi-FI" dirty="0"/>
              <a:t>, kun muutos on tehty hakemukseen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3376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764704"/>
            <a:ext cx="7024744" cy="1296144"/>
          </a:xfrm>
        </p:spPr>
        <p:txBody>
          <a:bodyPr>
            <a:normAutofit fontScale="90000"/>
          </a:bodyPr>
          <a:lstStyle/>
          <a:p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Opiskelijaksi </a:t>
            </a:r>
            <a:r>
              <a:rPr lang="fi-FI" sz="3200" dirty="0"/>
              <a:t>ottamisen perusteet:</a:t>
            </a:r>
            <a:br>
              <a:rPr lang="fi-FI" sz="3200" dirty="0"/>
            </a:br>
            <a:r>
              <a:rPr lang="fi-FI" sz="3200" b="1" i="1" u="sng" dirty="0"/>
              <a:t>ammatillinen koulutus</a:t>
            </a:r>
            <a:r>
              <a:rPr lang="fi-FI" sz="3200" i="1" u="sng" dirty="0"/>
              <a:t/>
            </a:r>
            <a:br>
              <a:rPr lang="fi-FI" sz="3200" i="1" u="sng" dirty="0"/>
            </a:br>
            <a:endParaRPr lang="fi-FI" sz="3200" b="1" i="1" u="sng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752528"/>
          </a:xfrm>
        </p:spPr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fi-FI" sz="2000" b="1" dirty="0" smtClean="0"/>
              <a:t>Pisteitä saa seuraavista asioista:</a:t>
            </a:r>
          </a:p>
          <a:p>
            <a:endParaRPr lang="fi-FI" sz="2000" dirty="0" smtClean="0"/>
          </a:p>
          <a:p>
            <a:r>
              <a:rPr lang="fi-FI" sz="2000" dirty="0" smtClean="0"/>
              <a:t>hakijalla </a:t>
            </a:r>
            <a:r>
              <a:rPr lang="fi-FI" sz="2000" dirty="0"/>
              <a:t>ei ole opiskelupaikkaa </a:t>
            </a:r>
            <a:r>
              <a:rPr lang="fi-FI" sz="2000" dirty="0" smtClean="0"/>
              <a:t>ammatillisessa eikä lukiokoulutuksessa (8p.)</a:t>
            </a:r>
          </a:p>
          <a:p>
            <a:endParaRPr lang="fi-FI" sz="2000" dirty="0"/>
          </a:p>
          <a:p>
            <a:r>
              <a:rPr lang="fi-FI" sz="2000" dirty="0" smtClean="0"/>
              <a:t>perusopetuksen </a:t>
            </a:r>
            <a:r>
              <a:rPr lang="fi-FI" sz="2000" dirty="0"/>
              <a:t>suorittaminen hakuvuonna </a:t>
            </a:r>
            <a:r>
              <a:rPr lang="fi-FI" sz="2000" dirty="0" smtClean="0"/>
              <a:t>(6 p.)</a:t>
            </a:r>
          </a:p>
          <a:p>
            <a:endParaRPr lang="fi-FI" sz="2000" dirty="0" smtClean="0"/>
          </a:p>
          <a:p>
            <a:r>
              <a:rPr lang="fi-FI" sz="2000" b="1" dirty="0">
                <a:solidFill>
                  <a:schemeClr val="tx1"/>
                </a:solidFill>
              </a:rPr>
              <a:t>yleinen koulumenestys (1-16 p.)</a:t>
            </a:r>
          </a:p>
          <a:p>
            <a:endParaRPr lang="fi-FI" sz="2000" dirty="0"/>
          </a:p>
          <a:p>
            <a:r>
              <a:rPr lang="fi-FI" sz="2000" dirty="0"/>
              <a:t>t</a:t>
            </a:r>
            <a:r>
              <a:rPr lang="fi-FI" sz="2000" dirty="0" smtClean="0"/>
              <a:t>aito- </a:t>
            </a:r>
            <a:r>
              <a:rPr lang="fi-FI" sz="2000" dirty="0"/>
              <a:t>ja taideaineet  (1-8 p ) </a:t>
            </a:r>
          </a:p>
          <a:p>
            <a:endParaRPr lang="fi-FI" sz="2000" dirty="0"/>
          </a:p>
          <a:p>
            <a:r>
              <a:rPr lang="fi-FI" sz="2000" dirty="0"/>
              <a:t>•yleinen työkokemus  (0-3p)/ peruskoululainen saa 0 p.</a:t>
            </a:r>
          </a:p>
          <a:p>
            <a:endParaRPr lang="fi-FI" sz="2000" dirty="0"/>
          </a:p>
          <a:p>
            <a:r>
              <a:rPr lang="fi-FI" sz="2000" dirty="0"/>
              <a:t>•ammatillinen hakutoive on 1. hakutoive  (2 p.)</a:t>
            </a:r>
          </a:p>
          <a:p>
            <a:endParaRPr lang="fi-FI" sz="2000" dirty="0"/>
          </a:p>
          <a:p>
            <a:r>
              <a:rPr lang="fi-FI" sz="2000" dirty="0"/>
              <a:t>•vähemmistösukupuoli (alle 30% ensisijaisista hakijoista) (0/2p.)</a:t>
            </a:r>
          </a:p>
          <a:p>
            <a:endParaRPr lang="fi-FI" sz="2000" dirty="0"/>
          </a:p>
          <a:p>
            <a:r>
              <a:rPr lang="fi-FI" sz="2000" dirty="0"/>
              <a:t>•mahdolliset pääsy-, soveltuvuus- ja kielikokeet  (1-10 p.)</a:t>
            </a:r>
          </a:p>
          <a:p>
            <a:endParaRPr lang="fi-FI" sz="2000" dirty="0"/>
          </a:p>
          <a:p>
            <a:r>
              <a:rPr lang="fi-FI" sz="2000" dirty="0"/>
              <a:t>•aiemmat opinnot, muut lisänäytöt (musiikki, tanssi ja liikunta, sirkus, kuvallinen ilmaisu)   (1-3 p.)</a:t>
            </a:r>
          </a:p>
          <a:p>
            <a:endParaRPr lang="fi-FI" sz="2000" dirty="0"/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548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1" y="1027664"/>
            <a:ext cx="7024744" cy="745152"/>
          </a:xfrm>
        </p:spPr>
        <p:txBody>
          <a:bodyPr>
            <a:normAutofit/>
          </a:bodyPr>
          <a:lstStyle/>
          <a:p>
            <a:r>
              <a:rPr lang="fi-FI" dirty="0" smtClean="0"/>
              <a:t>Harkinnan varainen haku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4248472"/>
          </a:xfrm>
        </p:spPr>
        <p:txBody>
          <a:bodyPr>
            <a:normAutofit lnSpcReduction="10000"/>
          </a:bodyPr>
          <a:lstStyle/>
          <a:p>
            <a:endParaRPr lang="fi-FI" b="1" dirty="0" smtClean="0"/>
          </a:p>
          <a:p>
            <a:r>
              <a:rPr lang="fi-FI" dirty="0" smtClean="0">
                <a:sym typeface="Wingdings" panose="05000000000000000000" pitchFamily="2" charset="2"/>
              </a:rPr>
              <a:t>oppimisvaikeus, sosiaaliset syyt ja todistuksen vertailun vaikeus</a:t>
            </a:r>
          </a:p>
          <a:p>
            <a:endParaRPr lang="fi-FI" dirty="0" smtClean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v</a:t>
            </a:r>
            <a:r>
              <a:rPr lang="fi-FI" dirty="0" smtClean="0">
                <a:sym typeface="Wingdings" panose="05000000000000000000" pitchFamily="2" charset="2"/>
              </a:rPr>
              <a:t>alinta perustuu lausuntoihin, EI todistukseen</a:t>
            </a:r>
          </a:p>
          <a:p>
            <a:pPr marL="68580" indent="0">
              <a:buNone/>
            </a:pP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smtClean="0">
                <a:sym typeface="Wingdings" panose="05000000000000000000" pitchFamily="2" charset="2"/>
              </a:rPr>
              <a:t>   esim. lääkärin, psykologin, kuraattorin lausunto</a:t>
            </a:r>
            <a:endParaRPr lang="fi-FI" dirty="0"/>
          </a:p>
          <a:p>
            <a:endParaRPr lang="fi-FI" dirty="0" smtClean="0"/>
          </a:p>
          <a:p>
            <a:pPr>
              <a:buFont typeface="Wingdings"/>
              <a:buChar char="à"/>
            </a:pPr>
            <a:r>
              <a:rPr lang="fi-FI" dirty="0">
                <a:sym typeface="Wingdings" panose="05000000000000000000" pitchFamily="2" charset="2"/>
              </a:rPr>
              <a:t>h</a:t>
            </a:r>
            <a:r>
              <a:rPr lang="fi-FI" dirty="0" smtClean="0">
                <a:sym typeface="Wingdings" panose="05000000000000000000" pitchFamily="2" charset="2"/>
              </a:rPr>
              <a:t>arkinnan varaisesti hakeva saatetaan kutsua haastatteluun</a:t>
            </a:r>
          </a:p>
        </p:txBody>
      </p:sp>
    </p:spTree>
    <p:extLst>
      <p:ext uri="{BB962C8B-B14F-4D97-AF65-F5344CB8AC3E}">
        <p14:creationId xmlns:p14="http://schemas.microsoft.com/office/powerpoint/2010/main" val="2852942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Terveydelliset 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fi-FI" altLang="fi-FI" sz="2200" dirty="0" smtClean="0"/>
              <a:t>Joillakin </a:t>
            </a:r>
            <a:r>
              <a:rPr lang="fi-FI" altLang="fi-FI" sz="2200" dirty="0"/>
              <a:t>aloilla </a:t>
            </a:r>
            <a:r>
              <a:rPr lang="fi-FI" altLang="fi-FI" sz="2200" dirty="0" smtClean="0"/>
              <a:t>tarkennettuja </a:t>
            </a:r>
            <a:r>
              <a:rPr lang="fi-FI" altLang="fi-FI" sz="2200" dirty="0"/>
              <a:t>määräyksiä hakijan terveydentilasta: </a:t>
            </a:r>
          </a:p>
          <a:p>
            <a:pPr lvl="1"/>
            <a:r>
              <a:rPr lang="fi-FI" altLang="fi-FI" dirty="0"/>
              <a:t>humanistinen  ja kasvatusala</a:t>
            </a:r>
          </a:p>
          <a:p>
            <a:pPr lvl="1"/>
            <a:r>
              <a:rPr lang="fi-FI" altLang="fi-FI" dirty="0"/>
              <a:t>tekniikan ja liikenteen ala</a:t>
            </a:r>
          </a:p>
          <a:p>
            <a:pPr lvl="1"/>
            <a:r>
              <a:rPr lang="fi-FI" altLang="fi-FI" dirty="0"/>
              <a:t>luonnonvara- ja ympäristöala</a:t>
            </a:r>
          </a:p>
          <a:p>
            <a:pPr lvl="1"/>
            <a:r>
              <a:rPr lang="fi-FI" altLang="fi-FI" dirty="0"/>
              <a:t>sosiaali- ja terveysala</a:t>
            </a:r>
            <a:r>
              <a:rPr lang="fi-FI" altLang="fi-FI" dirty="0" smtClean="0"/>
              <a:t>.</a:t>
            </a:r>
          </a:p>
          <a:p>
            <a:pPr marL="365760" lvl="1" indent="0">
              <a:buNone/>
            </a:pPr>
            <a:endParaRPr lang="fi-FI" altLang="fi-FI" dirty="0" smtClean="0"/>
          </a:p>
          <a:p>
            <a:pPr marL="365760" lvl="1" indent="0">
              <a:buNone/>
            </a:pPr>
            <a:r>
              <a:rPr lang="fi-FI" altLang="fi-FI" dirty="0" smtClean="0"/>
              <a:t>Jos asia mietityttää, keskustele lääkärin/ terveydenhoitajan kanssa</a:t>
            </a:r>
            <a:endParaRPr lang="fi-FI" altLang="fi-FI" dirty="0"/>
          </a:p>
          <a:p>
            <a:pPr marL="365760" lvl="1" indent="0">
              <a:buNone/>
            </a:pPr>
            <a:endParaRPr lang="fi-FI" altLang="fi-FI" dirty="0"/>
          </a:p>
          <a:p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68087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1300</TotalTime>
  <Words>512</Words>
  <Application>Microsoft Office PowerPoint</Application>
  <PresentationFormat>Näytössä katseltava diaesitys (4:3)</PresentationFormat>
  <Paragraphs>157</Paragraphs>
  <Slides>14</Slides>
  <Notes>13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Austin</vt:lpstr>
      <vt:lpstr>       YHTEISHAKUILTA</vt:lpstr>
      <vt:lpstr>SUOMEN KOULUTUSJÄRJESTELMÄ</vt:lpstr>
      <vt:lpstr>YHTEISHAKU  (www.opintopolku.fi)</vt:lpstr>
      <vt:lpstr>Hakuohjeita:</vt:lpstr>
      <vt:lpstr>Hakutoiveet</vt:lpstr>
      <vt:lpstr>Hakutoiveiden muuttaminen</vt:lpstr>
      <vt:lpstr>   Opiskelijaksi ottamisen perusteet: ammatillinen koulutus </vt:lpstr>
      <vt:lpstr>Harkinnan varainen haku</vt:lpstr>
      <vt:lpstr>Terveydelliset tekijät</vt:lpstr>
      <vt:lpstr>OPISKELIJAKSI OTTAMISEN PERUSTEET: lukiokoulutus</vt:lpstr>
      <vt:lpstr>Lukion lisälomakkeet</vt:lpstr>
      <vt:lpstr>Pääsy-, soveltuvuus- ja kielikokeet </vt:lpstr>
      <vt:lpstr>YHTEISHAUN TULOKSET</vt:lpstr>
      <vt:lpstr>MITÄ, JOS OPISKELUPAIKKA JÄÄ SAAMATTA YHTEISHAUSSA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YHTEISHAKUILTA</dc:title>
  <dc:creator>Hanna</dc:creator>
  <cp:lastModifiedBy>JKL</cp:lastModifiedBy>
  <cp:revision>107</cp:revision>
  <cp:lastPrinted>2016-01-14T06:51:47Z</cp:lastPrinted>
  <dcterms:created xsi:type="dcterms:W3CDTF">2014-01-15T18:00:25Z</dcterms:created>
  <dcterms:modified xsi:type="dcterms:W3CDTF">2017-01-16T10:31:54Z</dcterms:modified>
</cp:coreProperties>
</file>