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1" r:id="rId2"/>
    <p:sldId id="262" r:id="rId3"/>
    <p:sldId id="263" r:id="rId4"/>
    <p:sldId id="265" r:id="rId5"/>
    <p:sldId id="264" r:id="rId6"/>
    <p:sldId id="266" r:id="rId7"/>
    <p:sldId id="267" r:id="rId8"/>
    <p:sldId id="268" r:id="rId9"/>
    <p:sldId id="257" r:id="rId10"/>
    <p:sldId id="278" r:id="rId11"/>
    <p:sldId id="279" r:id="rId12"/>
    <p:sldId id="258" r:id="rId13"/>
    <p:sldId id="259" r:id="rId14"/>
    <p:sldId id="271" r:id="rId15"/>
    <p:sldId id="272" r:id="rId16"/>
    <p:sldId id="273" r:id="rId17"/>
    <p:sldId id="274" r:id="rId18"/>
    <p:sldId id="275" r:id="rId19"/>
    <p:sldId id="276" r:id="rId20"/>
    <p:sldId id="269" r:id="rId21"/>
    <p:sldId id="280" r:id="rId22"/>
    <p:sldId id="284" r:id="rId23"/>
    <p:sldId id="285" r:id="rId24"/>
    <p:sldId id="283" r:id="rId25"/>
    <p:sldId id="281" r:id="rId26"/>
    <p:sldId id="286" r:id="rId27"/>
    <p:sldId id="282" r:id="rId28"/>
    <p:sldId id="287" r:id="rId29"/>
    <p:sldId id="288" r:id="rId30"/>
    <p:sldId id="277" r:id="rId31"/>
    <p:sldId id="260" r:id="rId3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973EB-74AC-4F41-9718-FD55EAA24B74}" type="datetimeFigureOut">
              <a:rPr lang="fi-FI" smtClean="0"/>
              <a:pPr/>
              <a:t>11.5.2019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5E6AB-9D46-4D3C-BC47-FCF3AF09CF77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i-FI" dirty="0"/>
              <a:t>Ekat, yläkouluun siirtyvät</a:t>
            </a:r>
          </a:p>
          <a:p>
            <a:pPr marL="228600" indent="-228600">
              <a:buAutoNum type="arabicPeriod"/>
            </a:pPr>
            <a:r>
              <a:rPr lang="fi-FI" dirty="0"/>
              <a:t>Toiminnalliset, osallistavat vanhempainillat, </a:t>
            </a:r>
            <a:r>
              <a:rPr lang="fi-FI" dirty="0" err="1"/>
              <a:t>lastentai</a:t>
            </a:r>
            <a:r>
              <a:rPr lang="fi-FI" dirty="0"/>
              <a:t>-illat, vanhempien suunnittelemat illat</a:t>
            </a:r>
          </a:p>
          <a:p>
            <a:pPr marL="628650" lvl="1" indent="-171450">
              <a:buFontTx/>
              <a:buChar char="-"/>
            </a:pPr>
            <a:r>
              <a:rPr lang="fi-FI" dirty="0"/>
              <a:t>Älä odota, että vanhempainiltoihin tulevat ne, joilla haasteita</a:t>
            </a:r>
          </a:p>
          <a:p>
            <a:pPr marL="628650" lvl="1" indent="-171450">
              <a:buFontTx/>
              <a:buChar char="-"/>
            </a:pPr>
            <a:r>
              <a:rPr lang="fi-FI" dirty="0"/>
              <a:t>Jos informatiivinen, striimaa, anna mahdollisuus kysyä chatissä</a:t>
            </a:r>
          </a:p>
          <a:p>
            <a:pPr marL="171450" lvl="0" indent="-171450">
              <a:buFontTx/>
              <a:buChar char="-"/>
            </a:pPr>
            <a:r>
              <a:rPr lang="fi-FI" dirty="0"/>
              <a:t>3. Koulun korva, luistinten sitominen, tunneilla mukana oleminen, vanhemmat mukaan opetukseen, retkille, lukemaan lapsille</a:t>
            </a:r>
          </a:p>
          <a:p>
            <a:pPr marL="171450" lvl="0" indent="-171450">
              <a:buFontTx/>
              <a:buChar char="-"/>
            </a:pPr>
            <a:endParaRPr lang="fi-FI" dirty="0"/>
          </a:p>
          <a:p>
            <a:pPr marL="171450" lvl="0" indent="-171450">
              <a:buFontTx/>
              <a:buChar char="-"/>
            </a:pPr>
            <a:r>
              <a:rPr lang="fi-FI" dirty="0"/>
              <a:t>5. Kodin ja koulun päivä, </a:t>
            </a:r>
            <a:r>
              <a:rPr lang="fi-FI" dirty="0" err="1"/>
              <a:t>popup</a:t>
            </a:r>
            <a:r>
              <a:rPr lang="fi-FI" dirty="0"/>
              <a:t>-koulupäivä, nokipannukahvit</a:t>
            </a:r>
          </a:p>
          <a:p>
            <a:pPr marL="171450" lvl="0" indent="-171450">
              <a:buFontTx/>
              <a:buChar char="-"/>
            </a:pPr>
            <a:endParaRPr lang="fi-FI" dirty="0"/>
          </a:p>
          <a:p>
            <a:pPr marL="171450" lvl="0" indent="-171450">
              <a:buFontTx/>
              <a:buChar char="-"/>
            </a:pPr>
            <a:r>
              <a:rPr lang="fi-FI" dirty="0"/>
              <a:t>7. Avaa, kerro, näytä, anna kokeilla Some-kanavat</a:t>
            </a:r>
          </a:p>
          <a:p>
            <a:pPr marL="171450" lvl="0" indent="-171450">
              <a:buFontTx/>
              <a:buChar char="-"/>
            </a:pPr>
            <a:endParaRPr lang="fi-FI" dirty="0"/>
          </a:p>
          <a:p>
            <a:pPr marL="171450" lvl="0" indent="-171450">
              <a:buFontTx/>
              <a:buChar char="-"/>
            </a:pPr>
            <a:r>
              <a:rPr lang="fi-FI" dirty="0"/>
              <a:t>8. Yhteisöllinen oppilashuoltotyö, vanhempien edustus, sisäilmatyöryhmät, vanhempien edustus</a:t>
            </a:r>
          </a:p>
          <a:p>
            <a:pPr marL="171450" lvl="0" indent="-171450">
              <a:buFontTx/>
              <a:buChar char="-"/>
            </a:pPr>
            <a:endParaRPr lang="fi-FI" dirty="0"/>
          </a:p>
          <a:p>
            <a:pPr marL="171450" lvl="0" indent="-171450">
              <a:buFontTx/>
              <a:buChar char="-"/>
            </a:pPr>
            <a:r>
              <a:rPr lang="fi-FI" dirty="0"/>
              <a:t>9. perheillat, koko perheen mediakasvatusilta, lapsiparkki, matalan kynnyksen kerhot</a:t>
            </a:r>
          </a:p>
          <a:p>
            <a:pPr marL="171450" lvl="0" indent="-171450">
              <a:buFontTx/>
              <a:buChar char="-"/>
            </a:pPr>
            <a:endParaRPr lang="fi-FI" dirty="0"/>
          </a:p>
          <a:p>
            <a:pPr marL="628650" lvl="1" indent="-171450">
              <a:buFontTx/>
              <a:buChar char="-"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D8FE1-5191-4E03-90C9-961C28BB9C12}" type="slidenum">
              <a:rPr lang="fi-FI" altLang="fi-FI" smtClean="0"/>
              <a:pPr>
                <a:defRPr/>
              </a:pPr>
              <a:t>11</a:t>
            </a:fld>
            <a:endParaRPr lang="fi-FI" altLang="fi-FI"/>
          </a:p>
        </p:txBody>
      </p:sp>
    </p:spTree>
    <p:extLst>
      <p:ext uri="{BB962C8B-B14F-4D97-AF65-F5344CB8AC3E}">
        <p14:creationId xmlns="" xmlns:p14="http://schemas.microsoft.com/office/powerpoint/2010/main" val="956721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Perusopetuslaki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D8FE1-5191-4E03-90C9-961C28BB9C12}" type="slidenum">
              <a:rPr lang="fi-FI" altLang="fi-FI" smtClean="0"/>
              <a:pPr>
                <a:defRPr/>
              </a:pPr>
              <a:t>14</a:t>
            </a:fld>
            <a:endParaRPr lang="fi-FI" altLang="fi-FI"/>
          </a:p>
        </p:txBody>
      </p:sp>
    </p:spTree>
    <p:extLst>
      <p:ext uri="{BB962C8B-B14F-4D97-AF65-F5344CB8AC3E}">
        <p14:creationId xmlns="" xmlns:p14="http://schemas.microsoft.com/office/powerpoint/2010/main" val="477231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i-FI" dirty="0"/>
              <a:t>Lapsen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Vanhempien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Opettajan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Koko kouluyhteisö voi paremmin</a:t>
            </a:r>
          </a:p>
          <a:p>
            <a:pPr marL="228600" indent="-228600">
              <a:buAutoNum type="arabicPeriod"/>
            </a:pPr>
            <a:r>
              <a:rPr lang="fi-FI" dirty="0"/>
              <a:t>Suomalainen koulutusjärjestelmä voi paremmin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D8FE1-5191-4E03-90C9-961C28BB9C12}" type="slidenum">
              <a:rPr lang="fi-FI" altLang="fi-FI" smtClean="0"/>
              <a:pPr>
                <a:defRPr/>
              </a:pPr>
              <a:t>18</a:t>
            </a:fld>
            <a:endParaRPr lang="fi-FI" altLang="fi-FI"/>
          </a:p>
        </p:txBody>
      </p:sp>
    </p:spTree>
    <p:extLst>
      <p:ext uri="{BB962C8B-B14F-4D97-AF65-F5344CB8AC3E}">
        <p14:creationId xmlns="" xmlns:p14="http://schemas.microsoft.com/office/powerpoint/2010/main" val="2241632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i-FI" dirty="0"/>
              <a:t>Lapsen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Vanhempien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Opettajan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Koko kouluyhteisö voi paremmin</a:t>
            </a:r>
          </a:p>
          <a:p>
            <a:pPr marL="228600" indent="-228600">
              <a:buAutoNum type="arabicPeriod"/>
            </a:pPr>
            <a:r>
              <a:rPr lang="fi-FI" dirty="0"/>
              <a:t>Suomalainen koulutusjärjestelmä voi paremmin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D8FE1-5191-4E03-90C9-961C28BB9C12}" type="slidenum">
              <a:rPr lang="fi-FI" altLang="fi-FI" smtClean="0"/>
              <a:pPr>
                <a:defRPr/>
              </a:pPr>
              <a:t>19</a:t>
            </a:fld>
            <a:endParaRPr lang="fi-FI" altLang="fi-FI"/>
          </a:p>
        </p:txBody>
      </p:sp>
    </p:spTree>
    <p:extLst>
      <p:ext uri="{BB962C8B-B14F-4D97-AF65-F5344CB8AC3E}">
        <p14:creationId xmlns="" xmlns:p14="http://schemas.microsoft.com/office/powerpoint/2010/main" val="602039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11.5.2019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11.5.2019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11.5.2019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11.5.2019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11.5.2019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11.5.2019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11.5.2019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11.5.2019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11.5.2019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11.5.2019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11.5.2019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7C006-6E8F-488F-9491-28847AD5B385}" type="datetimeFigureOut">
              <a:rPr lang="fi-FI" smtClean="0"/>
              <a:pPr/>
              <a:t>11.5.2019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meturva.fi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akasvatus.fi/materiaali/medianuoruus-opas-aikuisill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vanhempainliitto.fi/2018/11/05/vanhempien-barometri-2018-vanhempien-osallisuus-koulussa-ei-toteudu/" TargetMode="External"/><Relationship Id="rId3" Type="http://schemas.openxmlformats.org/officeDocument/2006/relationships/hyperlink" Target="https://vanhempainliitto.fi/esitteet/koulu-alkaa-tervetuloa/" TargetMode="External"/><Relationship Id="rId7" Type="http://schemas.openxmlformats.org/officeDocument/2006/relationships/hyperlink" Target="https://vanhempainliitto.fi/tyokalut/kesy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anhempainliitto.fi/tyokalut/wilho-vuorovaikutusta-vanhempainiltaan/" TargetMode="External"/><Relationship Id="rId5" Type="http://schemas.openxmlformats.org/officeDocument/2006/relationships/hyperlink" Target="https://vanhempainliitto.fi/esitteet/luokan-vanhempaintiimi/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vanhempainliitto.fi/esitteet/tervetuloa-ylakouluun/" TargetMode="External"/><Relationship Id="rId9" Type="http://schemas.openxmlformats.org/officeDocument/2006/relationships/hyperlink" Target="http://www.maailmansuurinvanhempainilta.fi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jyvaskyla/vanhempainfoorum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="" xmlns:a16="http://schemas.microsoft.com/office/drawing/2014/main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755576" y="980729"/>
            <a:ext cx="770485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Jyväskylän vanhempainfoorumin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32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6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Pj&amp;sihteeriklubi</a:t>
            </a:r>
            <a:endParaRPr lang="fi-FI" sz="60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9.5.2019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4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Cygnaeustalo</a:t>
            </a:r>
            <a:endParaRPr lang="fi-FI" sz="44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32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6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TERVETULOA!</a:t>
            </a:r>
            <a:endParaRPr lang="fi-FI" sz="400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Kuva 1">
            <a:extLst>
              <a:ext uri="{FF2B5EF4-FFF2-40B4-BE49-F238E27FC236}">
                <a16:creationId xmlns="" xmlns:a16="http://schemas.microsoft.com/office/drawing/2014/main" id="{07D91FCB-C5DB-44B4-B8DE-DA41D39D46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>
            <a:extLst>
              <a:ext uri="{FF2B5EF4-FFF2-40B4-BE49-F238E27FC236}">
                <a16:creationId xmlns="" xmlns:a16="http://schemas.microsoft.com/office/drawing/2014/main" id="{BA99D0CC-BB76-49E4-B64E-95F7A5FC3606}"/>
              </a:ext>
            </a:extLst>
          </p:cNvPr>
          <p:cNvSpPr/>
          <p:nvPr/>
        </p:nvSpPr>
        <p:spPr>
          <a:xfrm>
            <a:off x="-12700" y="911225"/>
            <a:ext cx="9156700" cy="1222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4400"/>
              </a:lnSpc>
              <a:defRPr/>
            </a:pPr>
            <a:r>
              <a:rPr lang="fi-FI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Vanhempaintoiminta</a:t>
            </a:r>
            <a:r>
              <a:rPr lang="fi-FI" sz="44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fi-FI" sz="44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endParaRPr lang="fi-FI" sz="44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99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uva 2">
            <a:extLst>
              <a:ext uri="{FF2B5EF4-FFF2-40B4-BE49-F238E27FC236}">
                <a16:creationId xmlns="" xmlns:a16="http://schemas.microsoft.com/office/drawing/2014/main" id="{EB993980-4DED-48A9-A9CD-F905A00F0E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2339752" y="441334"/>
            <a:ext cx="6408712" cy="4190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400" b="1" dirty="0">
                <a:solidFill>
                  <a:schemeClr val="tx2"/>
                </a:solidFill>
                <a:latin typeface="Calibri" panose="020F0502020204030204" pitchFamily="34" charset="0"/>
              </a:rPr>
              <a:t>Vanhempaintoiminta, miten?</a:t>
            </a:r>
          </a:p>
          <a:p>
            <a:pPr eaLnBrk="1" hangingPunct="1">
              <a:defRPr/>
            </a:pPr>
            <a:endParaRPr lang="fi-FI" sz="2000" b="1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Luokka / ryhmä: vanhempaintiimi, luokkatoimikunta</a:t>
            </a: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Koulu: vanhempainyhdistys, -toimikunta tai –verkosto</a:t>
            </a: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Kunta: Alueellinen / kuntakohtainen vanhempainyhdistys tai </a:t>
            </a:r>
            <a:r>
              <a:rPr lang="fi-FI" sz="2000" dirty="0" smtClean="0">
                <a:latin typeface="Calibri" panose="020F0502020204030204" pitchFamily="34" charset="0"/>
              </a:rPr>
              <a:t>–verkosto =&gt; </a:t>
            </a:r>
            <a:r>
              <a:rPr lang="fi-FI" sz="20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Jyväskylän vanhempainfoorumi ry</a:t>
            </a: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 smtClean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 smtClean="0">
                <a:latin typeface="Calibri" panose="020F0502020204030204" pitchFamily="34" charset="0"/>
              </a:rPr>
              <a:t>Valtakunta: Suomen Vanhempainliitto</a:t>
            </a:r>
            <a:endParaRPr lang="fi-FI" sz="2000" dirty="0">
              <a:latin typeface="Calibri" panose="020F0502020204030204" pitchFamily="34" charset="0"/>
            </a:endParaRPr>
          </a:p>
          <a:p>
            <a:pPr eaLnBrk="1" hangingPunct="1">
              <a:buClr>
                <a:srgbClr val="28AC1E"/>
              </a:buClr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280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Kuva 2">
            <a:extLst>
              <a:ext uri="{FF2B5EF4-FFF2-40B4-BE49-F238E27FC236}">
                <a16:creationId xmlns="" xmlns:a16="http://schemas.microsoft.com/office/drawing/2014/main" id="{C656CC1B-B122-4A1A-BD24-73C7DB90B7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1476375" y="908050"/>
            <a:ext cx="7215188" cy="711476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400" b="1" dirty="0" smtClean="0">
                <a:solidFill>
                  <a:srgbClr val="4BAC24"/>
                </a:solidFill>
                <a:latin typeface="Calibri" panose="020F0502020204030204" pitchFamily="34" charset="0"/>
              </a:rPr>
              <a:t>Jyväskylän vanhempainfoorumi ry</a:t>
            </a:r>
            <a:endParaRPr lang="fi-FI" sz="3400" b="1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 smtClean="0">
              <a:latin typeface="Calibri" panose="020F050202020403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 smtClean="0">
                <a:latin typeface="Calibri" panose="020F0502020204030204" pitchFamily="34" charset="0"/>
              </a:rPr>
              <a:t> </a:t>
            </a:r>
            <a:r>
              <a:rPr lang="fi-FI" sz="2800" dirty="0" smtClean="0"/>
              <a:t>10 vuotta kasvatuskumppanuutta 2019</a:t>
            </a: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400" dirty="0" smtClean="0">
                <a:latin typeface="Calibri" panose="020F0502020204030204" pitchFamily="34" charset="0"/>
              </a:rPr>
              <a:t>Jyväskylän vanhempaintoimijoiden yhteistyöjärjestö</a:t>
            </a:r>
          </a:p>
          <a:p>
            <a:pPr marL="800100" lvl="2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400" dirty="0" smtClean="0">
                <a:latin typeface="Calibri" panose="020F0502020204030204" pitchFamily="34" charset="0"/>
              </a:rPr>
              <a:t>Noin puolet Jyväskylän kouluista jäsenenä</a:t>
            </a:r>
          </a:p>
          <a:p>
            <a:pPr marL="800100" lvl="2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400" dirty="0" smtClean="0">
                <a:latin typeface="Calibri" panose="020F0502020204030204" pitchFamily="34" charset="0"/>
              </a:rPr>
              <a:t>Kaikki koulut tiedotuksen ja toiminnan piirissä</a:t>
            </a:r>
          </a:p>
          <a:p>
            <a:pPr marL="342900" lvl="1" indent="-342900" eaLnBrk="1" hangingPunct="1">
              <a:lnSpc>
                <a:spcPct val="150000"/>
              </a:lnSpc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400" dirty="0" smtClean="0">
                <a:latin typeface="Calibri" panose="020F0502020204030204" pitchFamily="34" charset="0"/>
              </a:rPr>
              <a:t>Suomen Vanhempainliiton kuntakohtainen yhdistys</a:t>
            </a:r>
          </a:p>
          <a:p>
            <a:pPr eaLnBrk="1" hangingPunct="1">
              <a:defRPr/>
            </a:pPr>
            <a:endParaRPr lang="fi-FI" sz="2000" b="1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Ydintehtävät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Tukee vanhempien osallisuutta päiväkodeissa, kouluissa ja oppilaitoksissa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Kehittää kodin ja koulun/päiväkodin yhteistyötä ja vanhempaintoimintaa 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Vaikuttaa kasvatukseen ja koulutukseen sekä lapsi- ja </a:t>
            </a:r>
            <a:r>
              <a:rPr lang="fi-FI" sz="2000" dirty="0" smtClean="0">
                <a:latin typeface="Calibri" panose="020F0502020204030204" pitchFamily="34" charset="0"/>
              </a:rPr>
              <a:t>perhepolitiikkaan omassa kunnassa</a:t>
            </a:r>
            <a:endParaRPr lang="fi-FI" sz="2000" dirty="0">
              <a:latin typeface="Calibri" panose="020F0502020204030204" pitchFamily="34" charset="0"/>
            </a:endParaRPr>
          </a:p>
          <a:p>
            <a:pPr lvl="1" eaLnBrk="1" hangingPunct="1">
              <a:buClr>
                <a:srgbClr val="28AC1E"/>
              </a:buClr>
              <a:defRPr/>
            </a:pPr>
            <a:r>
              <a:rPr lang="fi-FI" sz="2000" dirty="0">
                <a:latin typeface="Calibri" panose="020F0502020204030204" pitchFamily="34" charset="0"/>
              </a:rPr>
              <a:t/>
            </a:r>
            <a:br>
              <a:rPr lang="fi-FI" sz="2000" dirty="0">
                <a:latin typeface="Calibri" panose="020F0502020204030204" pitchFamily="34" charset="0"/>
              </a:rPr>
            </a:b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7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="" xmlns:a16="http://schemas.microsoft.com/office/drawing/2014/main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755576" y="260648"/>
            <a:ext cx="770485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400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Lukuvuodelle 2019-2020 Jyväskylän vanhempainfoorumi ja kaupungin perusopetuspalvelut ovat sopineet seuraavat kehityskohteet: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400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fi-FI" sz="32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Perehdytyskoulutus vanhemmille/vanhempaintoimijoille</a:t>
            </a: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  <a:defRPr/>
            </a:pPr>
            <a:endParaRPr lang="fi-FI" sz="32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fi-FI" sz="32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Koulutus/tietopaketti rehtoreille </a:t>
            </a: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2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	kodin ja koulun yhteistyöstä</a:t>
            </a: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32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buAutoNum type="arabicPeriod" startAt="3"/>
              <a:defRPr/>
            </a:pPr>
            <a:r>
              <a:rPr lang="fi-FI" sz="32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Yhdessä liikkuen </a:t>
            </a:r>
            <a:r>
              <a:rPr lang="fi-FI" sz="3200" dirty="0" err="1" smtClean="0">
                <a:solidFill>
                  <a:schemeClr val="accent6"/>
                </a:solidFill>
                <a:latin typeface="Calibri" panose="020F0502020204030204" pitchFamily="34" charset="0"/>
              </a:rPr>
              <a:t>epulle</a:t>
            </a:r>
            <a:r>
              <a:rPr lang="fi-FI" sz="32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 –toimintamalli</a:t>
            </a: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buAutoNum type="arabicPeriod" startAt="3"/>
              <a:defRPr/>
            </a:pPr>
            <a:endParaRPr lang="fi-FI" sz="32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2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4.</a:t>
            </a:r>
            <a:r>
              <a:rPr lang="fi-FI" sz="32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	Kouluvalokuvaus</a:t>
            </a:r>
            <a:endParaRPr lang="fi-FI" sz="40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Kuva 1">
            <a:extLst>
              <a:ext uri="{FF2B5EF4-FFF2-40B4-BE49-F238E27FC236}">
                <a16:creationId xmlns="" xmlns:a16="http://schemas.microsoft.com/office/drawing/2014/main" id="{3E578703-62B5-4630-8927-92BCA8A2E0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>
            <a:extLst>
              <a:ext uri="{FF2B5EF4-FFF2-40B4-BE49-F238E27FC236}">
                <a16:creationId xmlns="" xmlns:a16="http://schemas.microsoft.com/office/drawing/2014/main" id="{68C7A9CF-E1F7-496A-855D-F8130F262F57}"/>
              </a:ext>
            </a:extLst>
          </p:cNvPr>
          <p:cNvSpPr/>
          <p:nvPr/>
        </p:nvSpPr>
        <p:spPr>
          <a:xfrm>
            <a:off x="1331640" y="476672"/>
            <a:ext cx="7344816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ts val="4400"/>
              </a:lnSpc>
              <a:defRPr/>
            </a:pPr>
            <a:r>
              <a:rPr lang="fi-FI" sz="4000" b="1" dirty="0">
                <a:solidFill>
                  <a:schemeClr val="tx2"/>
                </a:solidFill>
                <a:latin typeface="Calibri" panose="020F0502020204030204" pitchFamily="34" charset="0"/>
              </a:rPr>
              <a:t>Jokainen koulu/päiväkoti tekee yhteistyötä vanhempien kanssa. Voisiko </a:t>
            </a:r>
            <a:r>
              <a:rPr lang="fi-FI" sz="4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sen syventämisellä  </a:t>
            </a:r>
            <a:r>
              <a:rPr lang="fi-FI" sz="4000" b="1" dirty="0">
                <a:solidFill>
                  <a:schemeClr val="tx2"/>
                </a:solidFill>
                <a:latin typeface="Calibri" panose="020F0502020204030204" pitchFamily="34" charset="0"/>
              </a:rPr>
              <a:t>saavuttaa enemmän?</a:t>
            </a:r>
          </a:p>
        </p:txBody>
      </p:sp>
    </p:spTree>
    <p:extLst>
      <p:ext uri="{BB962C8B-B14F-4D97-AF65-F5344CB8AC3E}">
        <p14:creationId xmlns="" xmlns:p14="http://schemas.microsoft.com/office/powerpoint/2010/main" val="383241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="" xmlns:a16="http://schemas.microsoft.com/office/drawing/2014/main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12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1965324" y="188640"/>
            <a:ext cx="7215188" cy="767389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400" b="1" dirty="0">
                <a:solidFill>
                  <a:srgbClr val="4BAC24"/>
                </a:solidFill>
                <a:latin typeface="Calibri" panose="020F0502020204030204" pitchFamily="34" charset="0"/>
              </a:rPr>
              <a:t>Me haluamme muuttaa asenteita ja tapoja tehdä yhteistyötä</a:t>
            </a:r>
          </a:p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Opettajille ja rehtoreille lisää rohkeutta...</a:t>
            </a:r>
          </a:p>
          <a:p>
            <a:pPr marL="800100" lvl="1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kohdata vanhemmat ja kuulla heidän ajatuksiaan</a:t>
            </a:r>
          </a:p>
          <a:p>
            <a:pPr marL="800100" lvl="1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kokeilla uudenlaisia toiminta- ja viestintätapoja</a:t>
            </a:r>
          </a:p>
          <a:p>
            <a:pPr marL="800100" lvl="1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avata silmät vanhempien osaamiselle</a:t>
            </a:r>
          </a:p>
          <a:p>
            <a:pPr marL="800100" lvl="1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ottaa vanhemmat mukaan koulun toimintaan </a:t>
            </a:r>
          </a:p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Vanhemmille lisää rohkeutta...</a:t>
            </a:r>
          </a:p>
          <a:p>
            <a:pPr marL="800100" lvl="1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oman lapsen kasvun ja oppimisen tukemiseen</a:t>
            </a:r>
          </a:p>
          <a:p>
            <a:pPr marL="800100" lvl="1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olla mukana vahvistamassa koulu- ja päiväkotiyhteisön hyvinvointia</a:t>
            </a:r>
          </a:p>
          <a:p>
            <a:pPr marL="800100" lvl="1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osallistua koulun toimintaan</a:t>
            </a:r>
          </a:p>
          <a:p>
            <a:pPr marL="800100" lvl="1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tuoda ideoitaan ja ajatuksiaan koulun toimintaan ja yhteistyöhön </a:t>
            </a:r>
          </a:p>
          <a:p>
            <a:pPr marL="800100" lvl="1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Kaikille lisää ymmärrystä nähdä asian tärkeys	</a:t>
            </a:r>
          </a:p>
          <a:p>
            <a:pPr marL="800100" lvl="1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lvl="1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6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Kuva 1">
            <a:extLst>
              <a:ext uri="{FF2B5EF4-FFF2-40B4-BE49-F238E27FC236}">
                <a16:creationId xmlns="" xmlns:a16="http://schemas.microsoft.com/office/drawing/2014/main" id="{16F93621-B444-4E50-A5A2-611F88839D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>
            <a:extLst>
              <a:ext uri="{FF2B5EF4-FFF2-40B4-BE49-F238E27FC236}">
                <a16:creationId xmlns="" xmlns:a16="http://schemas.microsoft.com/office/drawing/2014/main" id="{B475B60D-995F-444C-827D-30DF0AB28DCE}"/>
              </a:ext>
            </a:extLst>
          </p:cNvPr>
          <p:cNvSpPr/>
          <p:nvPr/>
        </p:nvSpPr>
        <p:spPr>
          <a:xfrm>
            <a:off x="0" y="620688"/>
            <a:ext cx="9144000" cy="1792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4400"/>
              </a:lnSpc>
              <a:defRPr/>
            </a:pPr>
            <a:r>
              <a:rPr lang="fi-FI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Miksi yhteistyötä </a:t>
            </a:r>
          </a:p>
          <a:p>
            <a:pPr algn="ctr" eaLnBrk="1" hangingPunct="1">
              <a:lnSpc>
                <a:spcPts val="4400"/>
              </a:lnSpc>
              <a:defRPr/>
            </a:pPr>
            <a:r>
              <a:rPr lang="fi-FI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kotien kanssa tehdään?</a:t>
            </a:r>
            <a:br>
              <a:rPr lang="fi-FI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endParaRPr lang="fi-FI" sz="4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="" xmlns:a16="http://schemas.microsoft.com/office/drawing/2014/main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1476375" y="908050"/>
            <a:ext cx="7215188" cy="499111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400" b="1" dirty="0">
                <a:solidFill>
                  <a:srgbClr val="4BAC24"/>
                </a:solidFill>
                <a:latin typeface="Calibri" panose="020F0502020204030204" pitchFamily="34" charset="0"/>
              </a:rPr>
              <a:t>Perusopetuslaki</a:t>
            </a:r>
          </a:p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Opetuksessa tulee olla yhteistyössä kotien kanssa.</a:t>
            </a:r>
          </a:p>
          <a:p>
            <a:pPr eaLnBrk="1" hangingPunct="1">
              <a:buClr>
                <a:srgbClr val="FFC000"/>
              </a:buClr>
              <a:buSzPct val="100000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...opetuksen tavoitteena on tukea oppilaiden kasvua ihmisyyteen ja eettisesti vastuukykyiseen yhteiskunnan jäsenyyteen sekä antaa heille elämässä tarpeellisia tietoja ja taitoja. </a:t>
            </a:r>
          </a:p>
          <a:p>
            <a:pPr eaLnBrk="1" hangingPunct="1">
              <a:buClr>
                <a:srgbClr val="FFC000"/>
              </a:buClr>
              <a:buSzPct val="100000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eaLnBrk="1" hangingPunct="1">
              <a:buClr>
                <a:srgbClr val="FFC000"/>
              </a:buClr>
              <a:buSzPct val="100000"/>
              <a:defRPr/>
            </a:pPr>
            <a:r>
              <a:rPr lang="fi-FI" sz="3400" b="1" dirty="0">
                <a:solidFill>
                  <a:srgbClr val="4BAC24"/>
                </a:solidFill>
                <a:latin typeface="Calibri" panose="020F0502020204030204" pitchFamily="34" charset="0"/>
              </a:rPr>
              <a:t>Lukiolaki</a:t>
            </a: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Nuorten lukiokoulutuksessa tulee olla yhteistyössä kotien kanssa.</a:t>
            </a: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uva 2">
            <a:extLst>
              <a:ext uri="{FF2B5EF4-FFF2-40B4-BE49-F238E27FC236}">
                <a16:creationId xmlns="" xmlns:a16="http://schemas.microsoft.com/office/drawing/2014/main" id="{EB993980-4DED-48A9-A9CD-F905A00F0E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1677292" y="188640"/>
            <a:ext cx="7215188" cy="696088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400" b="1" dirty="0">
                <a:solidFill>
                  <a:schemeClr val="tx2"/>
                </a:solidFill>
                <a:latin typeface="Calibri" panose="020F0502020204030204" pitchFamily="34" charset="0"/>
              </a:rPr>
              <a:t>Perusopetuksen </a:t>
            </a:r>
            <a:r>
              <a:rPr lang="fi-FI" sz="34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OPSin</a:t>
            </a:r>
            <a:r>
              <a:rPr lang="fi-FI" sz="3400" b="1" dirty="0">
                <a:solidFill>
                  <a:schemeClr val="tx2"/>
                </a:solidFill>
                <a:latin typeface="Calibri" panose="020F0502020204030204" pitchFamily="34" charset="0"/>
              </a:rPr>
              <a:t> perusteet</a:t>
            </a:r>
          </a:p>
          <a:p>
            <a:pPr eaLnBrk="1" hangingPunct="1">
              <a:defRPr/>
            </a:pPr>
            <a:endParaRPr lang="fi-FI" sz="2000" b="1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Huoltajien osallisuus sekä mahdollisuus olla mukana koulutyössä ja sen kehittämisessä on </a:t>
            </a:r>
            <a:r>
              <a:rPr lang="fi-FI" sz="2000" b="1" dirty="0">
                <a:latin typeface="Calibri" panose="020F0502020204030204" pitchFamily="34" charset="0"/>
              </a:rPr>
              <a:t>keskeinen osa koulun toiminta-kulttuuria</a:t>
            </a:r>
            <a:r>
              <a:rPr lang="fi-FI" sz="2000" dirty="0">
                <a:latin typeface="Calibri" panose="020F0502020204030204" pitchFamily="34" charset="0"/>
              </a:rPr>
              <a:t>. Kodin ja koulun kasvatusyhteistyö lisää oppilaan, luokan ja koko kouluyhteisön hyvinvointia ja turvallisuutta.</a:t>
            </a: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b="1" dirty="0">
                <a:latin typeface="Calibri" panose="020F0502020204030204" pitchFamily="34" charset="0"/>
              </a:rPr>
              <a:t>Vastuu kodin ja koulun yhteistyön edellytysten kehittämisestä on opetuksen järjestäjällä. </a:t>
            </a:r>
            <a:r>
              <a:rPr lang="fi-FI" sz="2000" dirty="0">
                <a:latin typeface="Calibri" panose="020F0502020204030204" pitchFamily="34" charset="0"/>
              </a:rPr>
              <a:t>Yhteistyön lähtökohtana on luotta-</a:t>
            </a:r>
            <a:r>
              <a:rPr lang="fi-FI" sz="2000" dirty="0" err="1">
                <a:latin typeface="Calibri" panose="020F0502020204030204" pitchFamily="34" charset="0"/>
              </a:rPr>
              <a:t>muksen</a:t>
            </a:r>
            <a:r>
              <a:rPr lang="fi-FI" sz="2000" dirty="0">
                <a:latin typeface="Calibri" panose="020F0502020204030204" pitchFamily="34" charset="0"/>
              </a:rPr>
              <a:t> rakentaminen, tasavertaisuus ja keskinäinen kunnioitus. </a:t>
            </a:r>
          </a:p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Huoltajille tarjotaan mahdollisuuksia </a:t>
            </a:r>
            <a:r>
              <a:rPr lang="fi-FI" sz="2000" b="1" dirty="0">
                <a:latin typeface="Calibri" panose="020F0502020204030204" pitchFamily="34" charset="0"/>
              </a:rPr>
              <a:t>tutustua koulun arkeen </a:t>
            </a:r>
            <a:r>
              <a:rPr lang="fi-FI" sz="2000" dirty="0">
                <a:latin typeface="Calibri" panose="020F0502020204030204" pitchFamily="34" charset="0"/>
              </a:rPr>
              <a:t>ja </a:t>
            </a:r>
            <a:r>
              <a:rPr lang="fi-FI" sz="2000" b="1" dirty="0">
                <a:latin typeface="Calibri" panose="020F0502020204030204" pitchFamily="34" charset="0"/>
              </a:rPr>
              <a:t>osallistua</a:t>
            </a:r>
            <a:r>
              <a:rPr lang="fi-FI" sz="2000" dirty="0">
                <a:latin typeface="Calibri" panose="020F0502020204030204" pitchFamily="34" charset="0"/>
              </a:rPr>
              <a:t> koulun toiminnan ja kasvatustyön tavoitteiden </a:t>
            </a:r>
            <a:r>
              <a:rPr lang="fi-FI" sz="2000" b="1" dirty="0">
                <a:latin typeface="Calibri" panose="020F0502020204030204" pitchFamily="34" charset="0"/>
              </a:rPr>
              <a:t>suunnitteluun, arviointiin ja kehittämiseen </a:t>
            </a:r>
            <a:r>
              <a:rPr lang="fi-FI" sz="2000" dirty="0">
                <a:latin typeface="Calibri" panose="020F0502020204030204" pitchFamily="34" charset="0"/>
              </a:rPr>
              <a:t>yhdessä koulun henkilöstön ja oppilaiden kanssa. </a:t>
            </a:r>
          </a:p>
          <a:p>
            <a:pPr marL="342900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Kodin ja koulun yhteistyössä edistetään myös </a:t>
            </a:r>
            <a:r>
              <a:rPr lang="fi-FI" sz="2000" b="1" dirty="0">
                <a:latin typeface="Calibri" panose="020F0502020204030204" pitchFamily="34" charset="0"/>
              </a:rPr>
              <a:t>huoltajien keskinäistä vuorovaikutusta </a:t>
            </a:r>
            <a:r>
              <a:rPr lang="fi-FI" sz="2000" dirty="0">
                <a:latin typeface="Calibri" panose="020F0502020204030204" pitchFamily="34" charset="0"/>
              </a:rPr>
              <a:t>ja luodaan pohjaa vanhempainyhdistystoiminnalle. </a:t>
            </a:r>
          </a:p>
          <a:p>
            <a:pPr eaLnBrk="1" hangingPunct="1">
              <a:buClr>
                <a:srgbClr val="28AC1E"/>
              </a:buClr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476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uva 2">
            <a:extLst>
              <a:ext uri="{FF2B5EF4-FFF2-40B4-BE49-F238E27FC236}">
                <a16:creationId xmlns="" xmlns:a16="http://schemas.microsoft.com/office/drawing/2014/main" id="{EB993980-4DED-48A9-A9CD-F905A00F0E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1821308" y="559802"/>
            <a:ext cx="7215188" cy="585801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400" b="1" dirty="0">
                <a:solidFill>
                  <a:schemeClr val="tx2"/>
                </a:solidFill>
                <a:latin typeface="Calibri" panose="020F0502020204030204" pitchFamily="34" charset="0"/>
              </a:rPr>
              <a:t>Hyvä kodin ja koulun/päiväkodin yhteistyö...</a:t>
            </a:r>
          </a:p>
          <a:p>
            <a:pPr eaLnBrk="1" hangingPunct="1">
              <a:defRPr/>
            </a:pPr>
            <a:endParaRPr lang="fi-FI" sz="2000" b="1" dirty="0">
              <a:latin typeface="Calibri" panose="020F0502020204030204" pitchFamily="34" charset="0"/>
            </a:endParaRP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Tukee lasten kasvua, parantaa oppimistuloksia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Lisää lasten ja nuorten hyvinvointia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Vähentää kiusaamista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Tukee vanhemmuutta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Tukee opettajien työtä ja pedagogiikkaa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Lisää yhteisöllisyyttä ja yhteisöön kuulumisen tunnetta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Lisää koko yhteisön hyvinvointia ja turvallisuutta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Luo aikuisten turvaverkon lasten ja nuorten ympärille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Saa lapset ja vanhemmat viettämään enemmän aikaa yhdessä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Vahvistaa suomalaista varhaiskasvatusta ja peruskoulua</a:t>
            </a:r>
          </a:p>
          <a:p>
            <a:pPr eaLnBrk="1" hangingPunct="1">
              <a:buClr>
                <a:srgbClr val="28AC1E"/>
              </a:buClr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5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="" xmlns:a16="http://schemas.microsoft.com/office/drawing/2014/main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755576" y="404665"/>
            <a:ext cx="770485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Tänään mukana:</a:t>
            </a:r>
          </a:p>
          <a:p>
            <a:pPr>
              <a:lnSpc>
                <a:spcPct val="150000"/>
              </a:lnSpc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Päiväkotikoulut:</a:t>
            </a:r>
            <a:r>
              <a:rPr lang="fi-FI" sz="4000" dirty="0" smtClean="0"/>
              <a:t> </a:t>
            </a:r>
            <a:r>
              <a:rPr lang="fi-FI" sz="4000" dirty="0" smtClean="0">
                <a:solidFill>
                  <a:schemeClr val="accent6">
                    <a:lumMod val="75000"/>
                  </a:schemeClr>
                </a:solidFill>
              </a:rPr>
              <a:t>Kuohu</a:t>
            </a:r>
          </a:p>
          <a:p>
            <a:pPr>
              <a:lnSpc>
                <a:spcPct val="150000"/>
              </a:lnSpc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Alakoulut: </a:t>
            </a:r>
            <a:r>
              <a:rPr lang="fi-FI" sz="3200" dirty="0" err="1" smtClean="0">
                <a:solidFill>
                  <a:schemeClr val="accent6">
                    <a:lumMod val="75000"/>
                  </a:schemeClr>
                </a:solidFill>
              </a:rPr>
              <a:t>Keljonkangas</a:t>
            </a:r>
            <a:r>
              <a:rPr lang="fi-FI" sz="3200" dirty="0" smtClean="0">
                <a:solidFill>
                  <a:schemeClr val="accent6">
                    <a:lumMod val="75000"/>
                  </a:schemeClr>
                </a:solidFill>
              </a:rPr>
              <a:t>, Lohikoski, Tikka</a:t>
            </a:r>
          </a:p>
          <a:p>
            <a:pPr>
              <a:lnSpc>
                <a:spcPct val="150000"/>
              </a:lnSpc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Yläkoulut: </a:t>
            </a:r>
            <a:r>
              <a:rPr lang="fi-FI" sz="4000" dirty="0" smtClean="0">
                <a:solidFill>
                  <a:schemeClr val="accent6">
                    <a:lumMod val="75000"/>
                  </a:schemeClr>
                </a:solidFill>
              </a:rPr>
              <a:t>Viitaniemi</a:t>
            </a:r>
          </a:p>
          <a:p>
            <a:pPr>
              <a:lnSpc>
                <a:spcPct val="150000"/>
              </a:lnSpc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Yhtenäiskoulut: </a:t>
            </a:r>
            <a:r>
              <a:rPr lang="fi-FI" sz="4000" dirty="0" smtClean="0">
                <a:solidFill>
                  <a:schemeClr val="accent6">
                    <a:lumMod val="75000"/>
                  </a:schemeClr>
                </a:solidFill>
              </a:rPr>
              <a:t>Kilpinen, </a:t>
            </a:r>
            <a:r>
              <a:rPr lang="fi-FI" sz="4000" dirty="0" err="1" smtClean="0">
                <a:solidFill>
                  <a:schemeClr val="accent6">
                    <a:lumMod val="75000"/>
                  </a:schemeClr>
                </a:solidFill>
              </a:rPr>
              <a:t>Mankola</a:t>
            </a:r>
            <a:r>
              <a:rPr lang="fi-FI" sz="4000" dirty="0" smtClean="0">
                <a:solidFill>
                  <a:schemeClr val="accent6">
                    <a:lumMod val="75000"/>
                  </a:schemeClr>
                </a:solidFill>
              </a:rPr>
              <a:t>, Palokka, Tikkakoski, Vaajakoski, 				Vaajakumpu</a:t>
            </a:r>
            <a:endParaRPr lang="fi-FI" sz="4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="" xmlns:a16="http://schemas.microsoft.com/office/drawing/2014/main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755576" y="1412777"/>
            <a:ext cx="770485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Työpajatyöskentely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8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marL="742950" indent="-742950"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Jakaudutaan neljään pienryhmään:</a:t>
            </a:r>
          </a:p>
          <a:p>
            <a:pPr marL="742950" indent="-742950" algn="ctr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10 min. </a:t>
            </a:r>
          </a:p>
          <a:p>
            <a:pPr marL="742950" indent="-742950" algn="ctr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10 min.</a:t>
            </a:r>
          </a:p>
          <a:p>
            <a:pPr marL="742950" indent="-742950" algn="ctr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10 min.</a:t>
            </a:r>
          </a:p>
          <a:p>
            <a:pPr marL="742950" indent="-742950" algn="ctr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10 min.</a:t>
            </a:r>
            <a:endParaRPr lang="fi-FI" sz="400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Kuva 2">
            <a:extLst>
              <a:ext uri="{FF2B5EF4-FFF2-40B4-BE49-F238E27FC236}">
                <a16:creationId xmlns="" xmlns:a16="http://schemas.microsoft.com/office/drawing/2014/main" id="{016D1FEE-EB94-478B-84D6-0D2D3CFD19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ECDEFD0E-63A9-4558-BD2A-8E65E66E8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275" y="620713"/>
            <a:ext cx="5759450" cy="1871662"/>
          </a:xfrm>
        </p:spPr>
        <p:txBody>
          <a:bodyPr/>
          <a:lstStyle/>
          <a:p>
            <a:pPr>
              <a:lnSpc>
                <a:spcPts val="4400"/>
              </a:lnSpc>
              <a:defRPr/>
            </a:pPr>
            <a:r>
              <a:rPr lang="fi-FI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Millaista yhteistyö ja vanhempien osallisuus on tänään?</a:t>
            </a:r>
            <a:endParaRPr lang="fi-FI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49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="" xmlns:a16="http://schemas.microsoft.com/office/drawing/2014/main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755576" y="1412777"/>
            <a:ext cx="77048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Kodin ja koulun yhteistyö – </a:t>
            </a:r>
          </a:p>
          <a:p>
            <a:pPr marL="742950" indent="-742950"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mitä se on koulullasi tänään?</a:t>
            </a:r>
          </a:p>
          <a:p>
            <a:pPr marL="742950" indent="-742950"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4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Alakoululaiset</a:t>
            </a: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4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Yläkoululaiset</a:t>
            </a:r>
          </a:p>
          <a:p>
            <a:pPr marL="742950" indent="-742950" algn="ctr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endParaRPr lang="fi-FI" sz="40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742950" indent="-742950"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742950" indent="-742950" algn="ctr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endParaRPr lang="fi-FI" sz="40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="" xmlns:a16="http://schemas.microsoft.com/office/drawing/2014/main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755576" y="1412777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2. </a:t>
            </a: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Vanhempaintoiminta – mitä se on koulullasi tänään:</a:t>
            </a:r>
          </a:p>
          <a:p>
            <a:pPr marL="742950" indent="-742950"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Ketkä ja miten kutsutaan mukaan</a:t>
            </a: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Mitä, missä, milloin ja miten siitä tiedotetaan ja kenelle</a:t>
            </a: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Toiminta, resurssit, rahoitus</a:t>
            </a: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Kiinnostus, tietotaito, esteet </a:t>
            </a:r>
          </a:p>
          <a:p>
            <a:pPr marL="742950" indent="-742950"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742950" indent="-742950" algn="ctr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endParaRPr lang="fi-FI" sz="40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="" xmlns:a16="http://schemas.microsoft.com/office/drawing/2014/main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755576" y="1412777"/>
            <a:ext cx="770485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3.</a:t>
            </a: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 Missä asioissa ja miksi koulun tulisi tehdä yhteistyötä vanhempien kanssa:</a:t>
            </a: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endParaRPr lang="fi-FI" sz="40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4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Perusopetuslain / </a:t>
            </a:r>
            <a:r>
              <a:rPr lang="fi-FI" sz="40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OPS:n</a:t>
            </a:r>
            <a:r>
              <a:rPr lang="fi-FI" sz="4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mukaan</a:t>
            </a: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4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Vanhempien mielestä</a:t>
            </a: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4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Muusta syystä?</a:t>
            </a: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endParaRPr lang="fi-FI" sz="40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Kuva 1">
            <a:extLst>
              <a:ext uri="{FF2B5EF4-FFF2-40B4-BE49-F238E27FC236}">
                <a16:creationId xmlns="" xmlns:a16="http://schemas.microsoft.com/office/drawing/2014/main" id="{BE69B359-B9D7-4B5D-832D-A9B8FA96C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350"/>
            <a:ext cx="9153525" cy="647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>
            <a:extLst>
              <a:ext uri="{FF2B5EF4-FFF2-40B4-BE49-F238E27FC236}">
                <a16:creationId xmlns="" xmlns:a16="http://schemas.microsoft.com/office/drawing/2014/main" id="{14E5AB19-405F-4CBE-9463-D976593E0503}"/>
              </a:ext>
            </a:extLst>
          </p:cNvPr>
          <p:cNvSpPr/>
          <p:nvPr/>
        </p:nvSpPr>
        <p:spPr>
          <a:xfrm>
            <a:off x="1000125" y="1844675"/>
            <a:ext cx="4003675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ts val="4400"/>
              </a:lnSpc>
              <a:defRPr/>
            </a:pPr>
            <a:r>
              <a:rPr lang="fi-FI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Vanhempien osallisuus (yli)huomenna?</a:t>
            </a:r>
            <a:endParaRPr lang="fi-FI" sz="4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="" xmlns:a16="http://schemas.microsoft.com/office/drawing/2014/main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755576" y="1412777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4.</a:t>
            </a: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 Mitä minä voisin tehdä omassa roolissani kodin ja koulun yhteistyön kehittämiseksi?</a:t>
            </a: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Vanhempana</a:t>
            </a: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Rakenteiden luojana</a:t>
            </a: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Tutkijana</a:t>
            </a: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Rahoittajana</a:t>
            </a: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Muusta syystä?</a:t>
            </a:r>
          </a:p>
        </p:txBody>
      </p:sp>
    </p:spTree>
    <p:extLst>
      <p:ext uri="{BB962C8B-B14F-4D97-AF65-F5344CB8AC3E}">
        <p14:creationId xmlns="" xmlns:p14="http://schemas.microsoft.com/office/powerpoint/2010/main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="" xmlns:a16="http://schemas.microsoft.com/office/drawing/2014/main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755576" y="332657"/>
            <a:ext cx="770485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8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Katse ensi syksyyn: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Jyväskylän vanhempainfoorumin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10-synttärivuosi.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400" b="1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Laita kalenteriisi: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Vanhempainfoorumi-tapahtuma </a:t>
            </a:r>
            <a:r>
              <a:rPr lang="fi-FI" sz="4000" b="1" dirty="0" err="1" smtClean="0">
                <a:solidFill>
                  <a:schemeClr val="accent6"/>
                </a:solidFill>
                <a:latin typeface="Calibri" panose="020F0502020204030204" pitchFamily="34" charset="0"/>
              </a:rPr>
              <a:t>SuperParkissa</a:t>
            </a:r>
            <a:r>
              <a:rPr lang="fi-FI" sz="40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 ma 28.10. klo 16-20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yhdessä Kumppanuusfoorumin kanssa!</a:t>
            </a:r>
            <a:endParaRPr lang="fi-FI" sz="40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="" xmlns:a16="http://schemas.microsoft.com/office/drawing/2014/main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755576" y="908721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Muista kertoa meistä ja yhteistyöstämme kaikille koulusi vanhemmille!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Tiedota myös koulusi rehtoria ja opettajia meidän vanhempien yhteisestä toiminnasta ja tahtotilasta lasten ja nuorten, perheiden hyvinvoinnin eteen!</a:t>
            </a:r>
            <a:endParaRPr lang="fi-FI" sz="40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="" xmlns:a16="http://schemas.microsoft.com/office/drawing/2014/main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755576" y="1412777"/>
            <a:ext cx="77048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>
                <a:solidFill>
                  <a:schemeClr val="accent6"/>
                </a:solidFill>
                <a:latin typeface="Calibri" panose="020F0502020204030204" pitchFamily="34" charset="0"/>
                <a:hlinkClick r:id="rId3"/>
              </a:rPr>
              <a:t>https://www.someturva.fi</a:t>
            </a: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  <a:hlinkClick r:id="rId3"/>
              </a:rPr>
              <a:t>/</a:t>
            </a:r>
            <a:endParaRPr lang="fi-FI" sz="40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>
                <a:solidFill>
                  <a:srgbClr val="00B050"/>
                </a:solidFill>
                <a:latin typeface="Calibri" panose="020F0502020204030204" pitchFamily="34" charset="0"/>
                <a:hlinkClick r:id="rId4"/>
              </a:rPr>
              <a:t>https://mediakasvatus.fi/materiaali/medianuoruus-opas-aikuisille</a:t>
            </a:r>
            <a:r>
              <a:rPr lang="fi-FI" sz="4000" dirty="0" smtClean="0">
                <a:solidFill>
                  <a:srgbClr val="00B050"/>
                </a:solidFill>
                <a:latin typeface="Calibri" panose="020F0502020204030204" pitchFamily="34" charset="0"/>
                <a:hlinkClick r:id="rId4"/>
              </a:rPr>
              <a:t>/</a:t>
            </a:r>
            <a:endParaRPr lang="fi-FI" sz="40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Tulossa </a:t>
            </a:r>
            <a:r>
              <a:rPr lang="fi-FI" sz="4000" smtClean="0">
                <a:solidFill>
                  <a:srgbClr val="00B050"/>
                </a:solidFill>
                <a:latin typeface="Calibri" panose="020F0502020204030204" pitchFamily="34" charset="0"/>
              </a:rPr>
              <a:t>vertaisryhmä </a:t>
            </a:r>
            <a:r>
              <a:rPr lang="fi-FI" sz="4000" smtClean="0">
                <a:solidFill>
                  <a:srgbClr val="00B050"/>
                </a:solidFill>
                <a:latin typeface="Calibri" panose="020F0502020204030204" pitchFamily="34" charset="0"/>
              </a:rPr>
              <a:t>mediakasvatukseen </a:t>
            </a:r>
            <a:r>
              <a:rPr lang="fi-FI" sz="4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meille vanhemmille! Ole kuulolla!</a:t>
            </a:r>
            <a:endParaRPr lang="fi-FI" sz="40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="" xmlns:a16="http://schemas.microsoft.com/office/drawing/2014/main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755576" y="404665"/>
            <a:ext cx="77048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Tänään mukana: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fi-FI" sz="4800" dirty="0" smtClean="0">
                <a:solidFill>
                  <a:schemeClr val="accent6">
                    <a:lumMod val="75000"/>
                  </a:schemeClr>
                </a:solidFill>
              </a:rPr>
              <a:t>Aluehallintovirasto</a:t>
            </a:r>
          </a:p>
          <a:p>
            <a:pPr algn="ctr"/>
            <a:r>
              <a:rPr lang="fi-FI" sz="3200" dirty="0" smtClean="0">
                <a:solidFill>
                  <a:schemeClr val="accent6">
                    <a:lumMod val="75000"/>
                  </a:schemeClr>
                </a:solidFill>
              </a:rPr>
              <a:t>Nuorisotoimen ylitarkastaja</a:t>
            </a:r>
          </a:p>
          <a:p>
            <a:pPr algn="ctr"/>
            <a:r>
              <a:rPr lang="fi-FI" sz="4000" dirty="0" smtClean="0">
                <a:solidFill>
                  <a:schemeClr val="accent3">
                    <a:lumMod val="75000"/>
                  </a:schemeClr>
                </a:solidFill>
              </a:rPr>
              <a:t>Päivi Pienmäki-Jylhä </a:t>
            </a:r>
            <a:r>
              <a:rPr lang="fi-FI" sz="3200" dirty="0" smtClean="0">
                <a:solidFill>
                  <a:schemeClr val="accent6">
                    <a:lumMod val="75000"/>
                  </a:schemeClr>
                </a:solidFill>
              </a:rPr>
              <a:t>ja</a:t>
            </a:r>
          </a:p>
          <a:p>
            <a:pPr algn="ctr"/>
            <a:endParaRPr lang="fi-FI" sz="4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fi-FI" sz="3200" dirty="0" smtClean="0">
                <a:solidFill>
                  <a:schemeClr val="accent6">
                    <a:lumMod val="75000"/>
                  </a:schemeClr>
                </a:solidFill>
              </a:rPr>
              <a:t>Koulutussihteeri</a:t>
            </a:r>
          </a:p>
          <a:p>
            <a:pPr algn="ctr"/>
            <a:r>
              <a:rPr lang="fi-FI" sz="4000" dirty="0" smtClean="0">
                <a:solidFill>
                  <a:schemeClr val="accent3">
                    <a:lumMod val="75000"/>
                  </a:schemeClr>
                </a:solidFill>
              </a:rPr>
              <a:t>Pirjo </a:t>
            </a:r>
            <a:r>
              <a:rPr lang="fi-FI" sz="4000" dirty="0" err="1" smtClean="0">
                <a:solidFill>
                  <a:schemeClr val="accent3">
                    <a:lumMod val="75000"/>
                  </a:schemeClr>
                </a:solidFill>
              </a:rPr>
              <a:t>Jämsén-Ahonen</a:t>
            </a:r>
            <a:endParaRPr lang="fi-FI" sz="4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fi-FI" sz="4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="" xmlns:a16="http://schemas.microsoft.com/office/drawing/2014/main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1821308" y="579546"/>
            <a:ext cx="7215188" cy="634532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400" b="1" dirty="0">
                <a:solidFill>
                  <a:srgbClr val="4BAC24"/>
                </a:solidFill>
                <a:latin typeface="Calibri" panose="020F0502020204030204" pitchFamily="34" charset="0"/>
              </a:rPr>
              <a:t>Vinkkejä</a:t>
            </a:r>
          </a:p>
          <a:p>
            <a:pPr eaLnBrk="1" hangingPunct="1">
              <a:buClr>
                <a:srgbClr val="FFC000"/>
              </a:buClr>
              <a:buSzPct val="100000"/>
              <a:defRPr/>
            </a:pPr>
            <a:endParaRPr lang="fi-FI" sz="2000" b="1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  <a:hlinkClick r:id="rId3"/>
              </a:rPr>
              <a:t>Koulu alkaa, tervetuloa! </a:t>
            </a:r>
            <a:r>
              <a:rPr lang="fi-FI" sz="2000" dirty="0">
                <a:latin typeface="Calibri" panose="020F0502020204030204" pitchFamily="34" charset="0"/>
              </a:rPr>
              <a:t>Opas ja vanhempainiltamateriaali ekaluokkalaisen vanhemmille kieliversioineen</a:t>
            </a: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  <a:hlinkClick r:id="rId4"/>
              </a:rPr>
              <a:t>Tervetuloa yläkouluun! </a:t>
            </a:r>
            <a:r>
              <a:rPr lang="fi-FI" sz="2000" dirty="0">
                <a:latin typeface="Calibri" panose="020F0502020204030204" pitchFamily="34" charset="0"/>
              </a:rPr>
              <a:t>Opas seiskaluokkalaisten vanhemmille</a:t>
            </a: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  <a:hlinkClick r:id="rId5"/>
              </a:rPr>
              <a:t>Luokan vanhempaintiimi </a:t>
            </a:r>
            <a:r>
              <a:rPr lang="fi-FI" sz="2000" dirty="0">
                <a:latin typeface="Calibri" panose="020F0502020204030204" pitchFamily="34" charset="0"/>
              </a:rPr>
              <a:t>–esite</a:t>
            </a: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  <a:hlinkClick r:id="rId6"/>
              </a:rPr>
              <a:t>Wilho</a:t>
            </a:r>
            <a:r>
              <a:rPr lang="fi-FI" sz="2000" dirty="0">
                <a:latin typeface="Calibri" panose="020F0502020204030204" pitchFamily="34" charset="0"/>
              </a:rPr>
              <a:t>, keskustelevaan vanhempainiltaan</a:t>
            </a: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  <a:hlinkClick r:id="rId7"/>
              </a:rPr>
              <a:t>KESY</a:t>
            </a:r>
            <a:r>
              <a:rPr lang="fi-FI" sz="2000" dirty="0">
                <a:latin typeface="Calibri" panose="020F0502020204030204" pitchFamily="34" charset="0"/>
              </a:rPr>
              <a:t> – kehityskeskustelu symbolein</a:t>
            </a: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  <a:hlinkClick r:id="rId8"/>
              </a:rPr>
              <a:t>Vanhempien barometri</a:t>
            </a: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  <a:hlinkClick r:id="rId9"/>
              </a:rPr>
              <a:t>www.maailmansuurinvanhempainilta.fi</a:t>
            </a: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eaLnBrk="1" hangingPunct="1">
              <a:buClr>
                <a:srgbClr val="FFC000"/>
              </a:buClr>
              <a:buSzPct val="100000"/>
              <a:defRPr/>
            </a:pPr>
            <a:endParaRPr lang="fi-FI" sz="2000" b="1" dirty="0">
              <a:latin typeface="Calibri" panose="020F0502020204030204" pitchFamily="34" charset="0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="" xmlns:a16="http://schemas.microsoft.com/office/drawing/2014/main" id="{1FFF43E6-12F5-4CC8-84F8-146C4158736C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44208" y="4221088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092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="" xmlns:a16="http://schemas.microsoft.com/office/drawing/2014/main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755576" y="1412777"/>
            <a:ext cx="770485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6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Kiitos!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32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8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  <a:hlinkClick r:id="rId3"/>
              </a:rPr>
              <a:t>https://</a:t>
            </a:r>
            <a:r>
              <a:rPr lang="fi-FI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  <a:hlinkClick r:id="rId3"/>
              </a:rPr>
              <a:t>peda.net/jyvaskyla/vanhempainfoorumi</a:t>
            </a:r>
            <a:endParaRPr lang="fi-FI" sz="28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https://www.facebook.com/jyvaskylanvanhempainfoorumiry/</a:t>
            </a:r>
            <a:endParaRPr lang="fi-FI" sz="40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="" xmlns:a16="http://schemas.microsoft.com/office/drawing/2014/main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755576" y="404665"/>
            <a:ext cx="77048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Tänään mukana: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i-FI" sz="4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fi-FI" sz="3600" dirty="0" smtClean="0">
                <a:solidFill>
                  <a:schemeClr val="accent6">
                    <a:lumMod val="75000"/>
                  </a:schemeClr>
                </a:solidFill>
              </a:rPr>
              <a:t>Koulutusjohtamisen Instituutin johtaja</a:t>
            </a:r>
          </a:p>
          <a:p>
            <a:pPr algn="ctr"/>
            <a:r>
              <a:rPr lang="fi-FI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3600" dirty="0" smtClean="0">
                <a:solidFill>
                  <a:schemeClr val="accent3">
                    <a:lumMod val="75000"/>
                  </a:schemeClr>
                </a:solidFill>
              </a:rPr>
              <a:t>Mika Risku</a:t>
            </a:r>
          </a:p>
          <a:p>
            <a:pPr algn="ctr"/>
            <a:endParaRPr lang="fi-FI" sz="3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fi-FI" sz="3600" dirty="0" smtClean="0">
                <a:solidFill>
                  <a:schemeClr val="accent6">
                    <a:lumMod val="75000"/>
                  </a:schemeClr>
                </a:solidFill>
              </a:rPr>
              <a:t> Kaupungin perhekeskustyöntekijä</a:t>
            </a:r>
          </a:p>
          <a:p>
            <a:pPr algn="ctr"/>
            <a:r>
              <a:rPr lang="fi-FI" sz="3600" dirty="0" smtClean="0">
                <a:solidFill>
                  <a:schemeClr val="accent3">
                    <a:lumMod val="75000"/>
                  </a:schemeClr>
                </a:solidFill>
              </a:rPr>
              <a:t>Sari Paananen</a:t>
            </a:r>
          </a:p>
        </p:txBody>
      </p:sp>
    </p:spTree>
    <p:extLst>
      <p:ext uri="{BB962C8B-B14F-4D97-AF65-F5344CB8AC3E}">
        <p14:creationId xmlns="" xmlns:p14="http://schemas.microsoft.com/office/powerpoint/2010/main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="" xmlns:a16="http://schemas.microsoft.com/office/drawing/2014/main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755576" y="404665"/>
            <a:ext cx="77048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Tänään mukana: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fi-FI" sz="3200" dirty="0" smtClean="0">
                <a:solidFill>
                  <a:schemeClr val="accent6">
                    <a:lumMod val="75000"/>
                  </a:schemeClr>
                </a:solidFill>
              </a:rPr>
              <a:t>Jyväskylän kaupungin kasvun ja oppimisen palveluista kodin ja koulun yhteistyön suunnittelija </a:t>
            </a:r>
          </a:p>
          <a:p>
            <a:pPr algn="ctr"/>
            <a:r>
              <a:rPr lang="fi-FI" sz="4000" dirty="0" smtClean="0">
                <a:solidFill>
                  <a:schemeClr val="accent3">
                    <a:lumMod val="75000"/>
                  </a:schemeClr>
                </a:solidFill>
              </a:rPr>
              <a:t>Tanja Räty</a:t>
            </a:r>
          </a:p>
          <a:p>
            <a:pPr algn="ctr"/>
            <a:endParaRPr lang="fi-FI" sz="4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fi-FI" sz="3200" dirty="0" smtClean="0">
                <a:solidFill>
                  <a:schemeClr val="accent6">
                    <a:lumMod val="75000"/>
                  </a:schemeClr>
                </a:solidFill>
              </a:rPr>
              <a:t>Jyväskylän vanhempainfoorumista</a:t>
            </a:r>
          </a:p>
          <a:p>
            <a:pPr algn="ctr"/>
            <a:r>
              <a:rPr lang="fi-FI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3200" dirty="0" smtClean="0">
                <a:solidFill>
                  <a:schemeClr val="accent3">
                    <a:lumMod val="75000"/>
                  </a:schemeClr>
                </a:solidFill>
              </a:rPr>
              <a:t>Kari Tanninen, Eeva-Liisa </a:t>
            </a:r>
            <a:r>
              <a:rPr lang="fi-FI" sz="3200" dirty="0" err="1" smtClean="0">
                <a:solidFill>
                  <a:schemeClr val="accent3">
                    <a:lumMod val="75000"/>
                  </a:schemeClr>
                </a:solidFill>
              </a:rPr>
              <a:t>Tilkanen</a:t>
            </a:r>
            <a:r>
              <a:rPr lang="fi-FI" sz="3200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</a:p>
          <a:p>
            <a:pPr algn="ctr"/>
            <a:r>
              <a:rPr lang="fi-FI" sz="3200" dirty="0" smtClean="0">
                <a:solidFill>
                  <a:schemeClr val="accent3">
                    <a:lumMod val="75000"/>
                  </a:schemeClr>
                </a:solidFill>
              </a:rPr>
              <a:t> Lotta Markkanen, Minna Kunnari,</a:t>
            </a:r>
          </a:p>
          <a:p>
            <a:pPr algn="ctr"/>
            <a:r>
              <a:rPr lang="fi-FI" sz="3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i-FI" sz="3200" dirty="0" err="1" smtClean="0">
                <a:solidFill>
                  <a:schemeClr val="accent3">
                    <a:lumMod val="75000"/>
                  </a:schemeClr>
                </a:solidFill>
              </a:rPr>
              <a:t>Funlayo</a:t>
            </a:r>
            <a:r>
              <a:rPr lang="fi-FI" sz="3200" dirty="0" smtClean="0">
                <a:solidFill>
                  <a:schemeClr val="accent3">
                    <a:lumMod val="75000"/>
                  </a:schemeClr>
                </a:solidFill>
              </a:rPr>
              <a:t> Vesajoki ja Tuula Jormakka </a:t>
            </a:r>
          </a:p>
        </p:txBody>
      </p:sp>
    </p:spTree>
    <p:extLst>
      <p:ext uri="{BB962C8B-B14F-4D97-AF65-F5344CB8AC3E}">
        <p14:creationId xmlns="" xmlns:p14="http://schemas.microsoft.com/office/powerpoint/2010/main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="" xmlns:a16="http://schemas.microsoft.com/office/drawing/2014/main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755576" y="404665"/>
            <a:ext cx="806489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Illan ohjelma: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18.00		</a:t>
            </a:r>
            <a:r>
              <a:rPr lang="fi-FI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Tervetulosanat &amp; esittäytyminen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18.05		AVI - Mitä vanhemmille?</a:t>
            </a:r>
          </a:p>
          <a:p>
            <a:pPr lvl="6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Päivi Pienmäki-Jylhä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18.20		</a:t>
            </a:r>
            <a:r>
              <a:rPr lang="fi-FI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Koulutusjohtamisen Instituutti &amp;</a:t>
            </a:r>
          </a:p>
          <a:p>
            <a:pPr lvl="6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yhteistyö </a:t>
            </a:r>
            <a:r>
              <a:rPr lang="fi-FI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JVF:n</a:t>
            </a:r>
            <a:r>
              <a:rPr lang="fi-FI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ja vanhempien kanssa, </a:t>
            </a:r>
            <a:r>
              <a:rPr lang="fi-FI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Mika Risku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18.30		Perhekeskusverkostot &amp; 				Kumppanuusfoorumi,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			</a:t>
            </a:r>
            <a:r>
              <a:rPr lang="fi-FI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Sari Paananen</a:t>
            </a:r>
            <a:r>
              <a:rPr lang="fi-FI" sz="32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lvl="6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				</a:t>
            </a:r>
            <a:endParaRPr lang="fi-FI" sz="40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="" xmlns:a16="http://schemas.microsoft.com/office/drawing/2014/main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755576" y="404665"/>
            <a:ext cx="80648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Illan ohjelma: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18.45		</a:t>
            </a:r>
            <a:r>
              <a:rPr lang="fi-FI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Työpajatyöskentelyä 45 min.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endParaRPr lang="fi-FI" sz="28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lvl="6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Kodin ja koulun yhteistyö nyt ja tulevaisuudessa Jyväskylässä</a:t>
            </a:r>
          </a:p>
          <a:p>
            <a:pPr lvl="6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8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lvl="6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Vanhemmat – päiväkodin, koulun ja oppilaitosten tärkein kumppani</a:t>
            </a:r>
            <a:r>
              <a:rPr lang="fi-FI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				</a:t>
            </a:r>
            <a:endParaRPr lang="fi-FI" sz="40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="" xmlns:a16="http://schemas.microsoft.com/office/drawing/2014/main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="" xmlns:a16="http://schemas.microsoft.com/office/drawing/2014/main" id="{3AA4DA17-C561-4E6F-9820-87E270290EFE}"/>
              </a:ext>
            </a:extLst>
          </p:cNvPr>
          <p:cNvSpPr/>
          <p:nvPr/>
        </p:nvSpPr>
        <p:spPr>
          <a:xfrm>
            <a:off x="755576" y="404665"/>
            <a:ext cx="806489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Illan ohjelma: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19.30		Työpajojen purku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endParaRPr lang="fi-FI" sz="28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19.50		Mitä syksyllä – miten 				jatketaan ja milloin?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endParaRPr lang="fi-FI" sz="32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endParaRPr lang="fi-FI" sz="28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lvl="6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  <a:endParaRPr lang="fi-FI" sz="40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Kuva 1">
            <a:extLst>
              <a:ext uri="{FF2B5EF4-FFF2-40B4-BE49-F238E27FC236}">
                <a16:creationId xmlns:a16="http://schemas.microsoft.com/office/drawing/2014/main" xmlns="" id="{73B43C3D-0A84-4051-A83C-BC3D7F0851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xmlns="" id="{C608DD84-DF2A-4648-B554-F48683DD2D48}"/>
              </a:ext>
            </a:extLst>
          </p:cNvPr>
          <p:cNvSpPr/>
          <p:nvPr/>
        </p:nvSpPr>
        <p:spPr>
          <a:xfrm>
            <a:off x="1187450" y="620713"/>
            <a:ext cx="6624638" cy="12287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4400"/>
              </a:lnSpc>
              <a:defRPr/>
            </a:pPr>
            <a:r>
              <a:rPr lang="fi-FI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Vanhemmat – koulun tärkein kumppani</a:t>
            </a:r>
            <a:endParaRPr lang="fi-FI" sz="4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874</Words>
  <Application>Microsoft Office PowerPoint</Application>
  <PresentationFormat>Näytössä katseltava diaesitys (4:3)</PresentationFormat>
  <Paragraphs>256</Paragraphs>
  <Slides>31</Slides>
  <Notes>4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31</vt:i4>
      </vt:variant>
    </vt:vector>
  </HeadingPairs>
  <TitlesOfParts>
    <vt:vector size="32" baseType="lpstr">
      <vt:lpstr>Office-teema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Millaista yhteistyö ja vanhempien osallisuus on tänään?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</vt:vector>
  </TitlesOfParts>
  <Company>Project-OS.org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Ibm</dc:creator>
  <cp:lastModifiedBy>Ibm</cp:lastModifiedBy>
  <cp:revision>47</cp:revision>
  <dcterms:created xsi:type="dcterms:W3CDTF">2019-05-07T12:36:04Z</dcterms:created>
  <dcterms:modified xsi:type="dcterms:W3CDTF">2019-05-10T21:25:25Z</dcterms:modified>
</cp:coreProperties>
</file>