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123200" y="160020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789200" y="160020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1123200" y="396396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789200" y="396396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123200" y="160020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789200" y="160020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1123200" y="396396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789200" y="396396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1123200" y="160020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789200" y="160020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96396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1123200" y="396396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1789200" y="3963960"/>
            <a:ext cx="633960" cy="215820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452520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467000" y="396396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467000" y="1600200"/>
            <a:ext cx="961200" cy="2158200"/>
          </a:xfrm>
          <a:prstGeom prst="rect">
            <a:avLst/>
          </a:prstGeom>
        </p:spPr>
        <p:txBody>
          <a:bodyPr lIns="0" tIns="0" rIns="0" bIns="0">
            <a:normAutofit fontScale="24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963960"/>
            <a:ext cx="1969920" cy="215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i-FI" sz="18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69920" cy="452520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i-FI" sz="44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i-FI" sz="1800" b="0" strike="noStrike" spc="-1">
                <a:latin typeface="Arial"/>
              </a:rPr>
              <a:t>Muokkaa otsikon tekstimuotoa napsauttamalla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69920" cy="45252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Muokkaa jäsennyksen tekstimuotoa napsauttamalla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0"/>
            <a:ext cx="8228880" cy="16952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r>
              <a:rPr lang="fi-FI" sz="4400" b="1" u="sng" strike="noStrike" spc="-1" dirty="0">
                <a:solidFill>
                  <a:srgbClr val="000000"/>
                </a:solidFill>
                <a:uFillTx/>
                <a:latin typeface="Calibri"/>
              </a:rPr>
              <a:t>VAPAUDEN AIKA</a:t>
            </a:r>
            <a:br>
              <a:rPr dirty="0"/>
            </a:br>
            <a:r>
              <a:rPr lang="fi-FI" sz="4400" b="1" u="sng" strike="noStrike" spc="-1" dirty="0">
                <a:solidFill>
                  <a:srgbClr val="000000"/>
                </a:solidFill>
                <a:uFillTx/>
                <a:latin typeface="Calibri"/>
              </a:rPr>
              <a:t>(=SÄÄTYVALLAN AIKA ) 1719 - 1772</a:t>
            </a:r>
            <a:br>
              <a:rPr dirty="0"/>
            </a:br>
            <a:endParaRPr lang="fi-FI" sz="44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57200" y="1772640"/>
            <a:ext cx="4402080" cy="48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4500" lnSpcReduction="20000"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I  </a:t>
            </a:r>
            <a:r>
              <a:rPr lang="fi-FI" sz="2800" b="0" u="sng" strike="noStrike" spc="-1" dirty="0">
                <a:solidFill>
                  <a:srgbClr val="000000"/>
                </a:solidFill>
                <a:uFillTx/>
                <a:latin typeface="Calibri"/>
              </a:rPr>
              <a:t>MÄÄRITELMÄ JA HM</a:t>
            </a:r>
            <a:endParaRPr lang="fi-FI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	- itsevaltiuden jälkeen kuninkaan valtaa haluttiin rajoittaa (vapaudutaan itsevaltiudesta)</a:t>
            </a:r>
            <a:endParaRPr lang="fi-FI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	- </a:t>
            </a:r>
            <a:r>
              <a:rPr lang="fi-FI" sz="2800" b="1" strike="noStrike" spc="-1" dirty="0">
                <a:solidFill>
                  <a:srgbClr val="000000"/>
                </a:solidFill>
                <a:latin typeface="Calibri"/>
              </a:rPr>
              <a:t>valta valtiopäiville</a:t>
            </a: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: Hallitusmuoto 1719, Hallitusmuoto 1720</a:t>
            </a:r>
            <a:endParaRPr lang="fi-FI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	-1723 Valtiopäiväjärjestys, jonka mukaan valtiopäivät tulivat säännöllisiksi</a:t>
            </a:r>
            <a:endParaRPr lang="fi-FI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	- parlamentarismi: valtaneuvoston tuli nauttia säätyjen luottamusta</a:t>
            </a:r>
            <a:endParaRPr lang="fi-FI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	- valiokuntatyöskentely</a:t>
            </a:r>
            <a:endParaRPr lang="fi-FI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fi-FI" sz="2800" b="0" strike="noStrike" spc="-1" dirty="0">
              <a:latin typeface="Arial"/>
            </a:endParaRPr>
          </a:p>
        </p:txBody>
      </p:sp>
      <p:pic>
        <p:nvPicPr>
          <p:cNvPr id="118" name="Content Placeholder 3"/>
          <p:cNvPicPr/>
          <p:nvPr/>
        </p:nvPicPr>
        <p:blipFill>
          <a:blip r:embed="rId2"/>
          <a:stretch/>
        </p:blipFill>
        <p:spPr>
          <a:xfrm>
            <a:off x="5292000" y="1772640"/>
            <a:ext cx="3599640" cy="43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2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2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2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2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20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2000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1535040"/>
            <a:ext cx="4039560" cy="7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i-FI" sz="2400" b="1" u="sng" strike="noStrike" spc="-1">
                <a:solidFill>
                  <a:srgbClr val="000000"/>
                </a:solidFill>
                <a:uFillTx/>
                <a:latin typeface="Calibri"/>
              </a:rPr>
              <a:t>MYSSYT</a:t>
            </a:r>
            <a:endParaRPr lang="fi-FI" sz="24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645080" y="1535040"/>
            <a:ext cx="4041000" cy="7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i-FI" sz="2400" b="1" u="sng" strike="noStrike" spc="-1">
                <a:solidFill>
                  <a:srgbClr val="000000"/>
                </a:solidFill>
                <a:uFillTx/>
                <a:latin typeface="Calibri"/>
              </a:rPr>
              <a:t>HATUT</a:t>
            </a:r>
            <a:endParaRPr lang="fi-FI" sz="24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2174760"/>
            <a:ext cx="4039560" cy="395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strike="noStrike" spc="-1" dirty="0">
                <a:solidFill>
                  <a:srgbClr val="000000"/>
                </a:solidFill>
                <a:latin typeface="Calibri"/>
              </a:rPr>
              <a:t>Varovainen ulkopolitiikka (rauhanomaiset suhteet Venäjään)</a:t>
            </a:r>
            <a:endParaRPr lang="fi-FI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strike="noStrike" spc="-1" dirty="0">
                <a:solidFill>
                  <a:srgbClr val="000000"/>
                </a:solidFill>
                <a:latin typeface="Calibri"/>
              </a:rPr>
              <a:t>(myöhemmin tukea Venäjältä)</a:t>
            </a:r>
            <a:endParaRPr lang="fi-FI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strike="noStrike" spc="-1" dirty="0">
                <a:solidFill>
                  <a:srgbClr val="000000"/>
                </a:solidFill>
                <a:latin typeface="Calibri"/>
              </a:rPr>
              <a:t>Kannattajina pappissääty ja talonpojat</a:t>
            </a:r>
            <a:endParaRPr lang="fi-FI" sz="24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4645080" y="2174760"/>
            <a:ext cx="4041000" cy="395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lang="fi-FI" sz="2400" b="0" strike="noStrike" spc="-1" dirty="0">
                <a:solidFill>
                  <a:srgbClr val="000000"/>
                </a:solidFill>
                <a:latin typeface="Calibri"/>
              </a:rPr>
              <a:t>-    Sotaisa ulkopolitiikka (suurvalta-aseman palauttaminen)</a:t>
            </a:r>
            <a:endParaRPr lang="fi-FI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strike="noStrike" spc="-1" dirty="0">
                <a:solidFill>
                  <a:srgbClr val="000000"/>
                </a:solidFill>
                <a:latin typeface="Calibri"/>
              </a:rPr>
              <a:t>Ranskan tuki</a:t>
            </a:r>
            <a:endParaRPr lang="fi-FI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fi-FI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i-FI" sz="2400" b="0" strike="noStrike" spc="-1" dirty="0">
                <a:solidFill>
                  <a:srgbClr val="000000"/>
                </a:solidFill>
                <a:latin typeface="Calibri"/>
              </a:rPr>
              <a:t>Kannattajina aateli ja porvaristo</a:t>
            </a:r>
            <a:endParaRPr lang="fi-FI" sz="24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fi-FI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fi-FI" sz="2400" b="0" strike="noStrike" spc="-1" dirty="0"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500" lnSpcReduction="10000"/>
          </a:bodyPr>
          <a:lstStyle/>
          <a:p>
            <a:pPr algn="ctr">
              <a:lnSpc>
                <a:spcPct val="100000"/>
              </a:lnSpc>
            </a:pPr>
            <a:r>
              <a:rPr lang="fi-FI" sz="4400" b="0" u="sng" strike="noStrike" spc="-1">
                <a:solidFill>
                  <a:srgbClr val="000000"/>
                </a:solidFill>
                <a:uFillTx/>
                <a:latin typeface="Calibri"/>
              </a:rPr>
              <a:t>II Vallankäytön siirtyminen valtiopäiville johti ensimmäisten puolueiden syntyyn</a:t>
            </a:r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2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2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2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2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2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2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2" dur="2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2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4400" b="0" strike="noStrike" spc="-1">
                <a:solidFill>
                  <a:srgbClr val="000000"/>
                </a:solidFill>
                <a:latin typeface="Calibri"/>
              </a:rPr>
              <a:t>III  </a:t>
            </a:r>
            <a:r>
              <a:rPr lang="fi-FI" sz="4400" b="0" u="sng" strike="noStrike" spc="-1">
                <a:solidFill>
                  <a:srgbClr val="000000"/>
                </a:solidFill>
                <a:uFillTx/>
                <a:latin typeface="Calibri"/>
              </a:rPr>
              <a:t>HATTUJEN SOTA</a:t>
            </a:r>
            <a:endParaRPr lang="fi-FI" sz="44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1417680"/>
            <a:ext cx="4037760" cy="496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80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HATTUJEN SOTA 1741 – 43</a:t>
            </a:r>
            <a:endParaRPr lang="fi-FI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 - päästyään valtaan hatut  onnistuivat syrjäyttämään varovaisen Arvid Hornin maan  johdosta ja alkoivat heti suunnitella sotaa Venäjää vastaan</a:t>
            </a:r>
            <a:endParaRPr lang="fi-FI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-  Sodasta tuli katastrofi ja venäläiset miehittävät jälleen Suomen </a:t>
            </a:r>
            <a:endParaRPr lang="fi-FI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    (=Pikkuviha 1742-43)</a:t>
            </a:r>
            <a:endParaRPr lang="fi-FI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	- Elisabethin manifesti</a:t>
            </a:r>
            <a:endParaRPr lang="fi-FI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	- Turun rauha 1743</a:t>
            </a:r>
            <a:endParaRPr lang="fi-FI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	-  raja pirstoi Kaakkois-Suomen</a:t>
            </a:r>
            <a:endParaRPr lang="fi-FI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Turun rauhan jälkeen Ruotsi alkoi </a:t>
            </a:r>
            <a:endParaRPr lang="fi-FI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vahvistamaan puolustustaan ja varsinkin </a:t>
            </a:r>
            <a:endParaRPr lang="fi-FI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Suomen puolustusta. Suomi sai oman</a:t>
            </a:r>
            <a:endParaRPr lang="fi-FI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rannikkolaivaston ja  puolustuksen </a:t>
            </a:r>
            <a:endParaRPr lang="fi-FI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ytimeksi alettiin rakentaa Viaporia</a:t>
            </a:r>
            <a:endParaRPr lang="fi-FI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Helsingin edustalle.</a:t>
            </a:r>
            <a:endParaRPr lang="fi-FI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561"/>
              </a:spcBef>
            </a:pPr>
            <a:r>
              <a:rPr lang="fi-FI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fi-FI" sz="2800" b="0" strike="noStrike" spc="-1"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561"/>
              </a:spcBef>
            </a:pPr>
            <a:endParaRPr lang="fi-FI" sz="2800" b="0" strike="noStrike" spc="-1">
              <a:latin typeface="Arial"/>
            </a:endParaRPr>
          </a:p>
        </p:txBody>
      </p:sp>
      <p:pic>
        <p:nvPicPr>
          <p:cNvPr id="126" name="Content Placeholder 3"/>
          <p:cNvPicPr/>
          <p:nvPr/>
        </p:nvPicPr>
        <p:blipFill>
          <a:blip r:embed="rId2"/>
          <a:stretch/>
        </p:blipFill>
        <p:spPr>
          <a:xfrm>
            <a:off x="4932000" y="1350720"/>
            <a:ext cx="3754080" cy="478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2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2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2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2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2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2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2" dur="20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20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2" dur="20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7" dur="2000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2" dur="2000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7" dur="2000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2" dur="2000"/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7" dur="2000"/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4400" b="0" strike="noStrike" spc="-1">
                <a:solidFill>
                  <a:srgbClr val="000000"/>
                </a:solidFill>
                <a:latin typeface="Calibri"/>
              </a:rPr>
              <a:t>IV </a:t>
            </a:r>
            <a:r>
              <a:rPr lang="fi-FI" sz="4400" b="0" u="sng" strike="noStrike" spc="-1">
                <a:solidFill>
                  <a:srgbClr val="000000"/>
                </a:solidFill>
                <a:uFillTx/>
                <a:latin typeface="Calibri"/>
              </a:rPr>
              <a:t>Kustavilainen aika</a:t>
            </a:r>
            <a:endParaRPr lang="fi-FI" sz="44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57200" y="1600200"/>
            <a:ext cx="401544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10000"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Calibri"/>
              </a:rPr>
              <a:t>Hattujen sodan jälkeen Ruotsia repivät puoluekiistat</a:t>
            </a:r>
            <a:endParaRPr lang="fi-FI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Calibri"/>
              </a:rPr>
              <a:t>Sekavaa tilaa hyväksikäyttäen kuningas Kustaa III kaappasi vallan upseerien tuella 1772</a:t>
            </a:r>
            <a:endParaRPr lang="fi-FI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Calibri"/>
              </a:rPr>
              <a:t>1772 hallitusmuodossa Kustaasta tuli itsevaltias</a:t>
            </a:r>
            <a:endParaRPr lang="fi-FI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Calibri"/>
              </a:rPr>
              <a:t>Kustaa halusi esiintyä valistuneena itsevaltiaana</a:t>
            </a:r>
            <a:endParaRPr lang="fi-FI" sz="32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4674240" y="1600200"/>
            <a:ext cx="401544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130" name="Kuva 129"/>
          <p:cNvPicPr/>
          <p:nvPr/>
        </p:nvPicPr>
        <p:blipFill>
          <a:blip r:embed="rId2"/>
          <a:stretch/>
        </p:blipFill>
        <p:spPr>
          <a:xfrm>
            <a:off x="4680000" y="1296000"/>
            <a:ext cx="4326480" cy="559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4400" b="0" strike="noStrike" spc="-1">
                <a:solidFill>
                  <a:srgbClr val="000000"/>
                </a:solidFill>
                <a:latin typeface="Calibri"/>
              </a:rPr>
              <a:t>IV </a:t>
            </a:r>
            <a:r>
              <a:rPr lang="fi-FI" sz="4400" b="0" u="sng" strike="noStrike" spc="-1">
                <a:solidFill>
                  <a:srgbClr val="000000"/>
                </a:solidFill>
                <a:uFillTx/>
                <a:latin typeface="Calibri"/>
              </a:rPr>
              <a:t>Kustavilainen aika</a:t>
            </a:r>
            <a:endParaRPr lang="fi-FI" sz="44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60000" y="1296000"/>
            <a:ext cx="4037760" cy="55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Calibri"/>
              </a:rPr>
              <a:t>Kustaa sääti esim. uskonnonvapauslain ja teki Suomessakin uudistuksia, mutta hänen itsevaltainen hallintotapansa herätti närää</a:t>
            </a:r>
            <a:endParaRPr lang="fi-FI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Calibri"/>
              </a:rPr>
              <a:t>Kustaa aloitti 1788 sodan Venäjää vastaan. Sota päättyi 1790 ilman</a:t>
            </a:r>
            <a:endParaRPr lang="fi-FI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134" name="Kuva 133"/>
          <p:cNvPicPr/>
          <p:nvPr/>
        </p:nvPicPr>
        <p:blipFill>
          <a:blip r:embed="rId2"/>
          <a:stretch/>
        </p:blipFill>
        <p:spPr>
          <a:xfrm>
            <a:off x="4608000" y="1512000"/>
            <a:ext cx="4520160" cy="534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4400" b="0" strike="noStrike" spc="-1">
                <a:solidFill>
                  <a:srgbClr val="000000"/>
                </a:solidFill>
                <a:latin typeface="Calibri"/>
              </a:rPr>
              <a:t>IV </a:t>
            </a:r>
            <a:r>
              <a:rPr lang="fi-FI" sz="4400" b="0" u="sng" strike="noStrike" spc="-1">
                <a:solidFill>
                  <a:srgbClr val="000000"/>
                </a:solidFill>
                <a:uFillTx/>
                <a:latin typeface="Calibri"/>
              </a:rPr>
              <a:t>Kustavilainen aika</a:t>
            </a:r>
            <a:endParaRPr lang="fi-FI" sz="44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60000" y="1296000"/>
            <a:ext cx="4037760" cy="55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Calibri"/>
              </a:rPr>
              <a:t>Kustaa sääti esim. uskonnonvapauslain ja teki Suomessakin uudistuksia, mutta hänen itsevaltainen hallintotapansa herätti närää</a:t>
            </a:r>
            <a:endParaRPr lang="fi-FI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Calibri"/>
              </a:rPr>
              <a:t>Kustaa aloitti 1788 sodan Venäjää vastaan. Sota päättyi 1790 ilman</a:t>
            </a:r>
            <a:endParaRPr lang="fi-FI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138" name="Kuva 137"/>
          <p:cNvPicPr/>
          <p:nvPr/>
        </p:nvPicPr>
        <p:blipFill>
          <a:blip r:embed="rId2"/>
          <a:stretch/>
        </p:blipFill>
        <p:spPr>
          <a:xfrm>
            <a:off x="4397760" y="1278720"/>
            <a:ext cx="4520160" cy="534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4400" b="0" strike="noStrike" spc="-1">
                <a:solidFill>
                  <a:srgbClr val="000000"/>
                </a:solidFill>
                <a:latin typeface="Calibri"/>
              </a:rPr>
              <a:t>IV </a:t>
            </a:r>
            <a:r>
              <a:rPr lang="fi-FI" sz="4400" b="0" u="sng" strike="noStrike" spc="-1">
                <a:solidFill>
                  <a:srgbClr val="000000"/>
                </a:solidFill>
                <a:uFillTx/>
                <a:latin typeface="Calibri"/>
              </a:rPr>
              <a:t>Kustavilainen aika</a:t>
            </a:r>
            <a:endParaRPr lang="fi-FI" sz="44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60000" y="1296000"/>
            <a:ext cx="4037760" cy="55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Calibri"/>
              </a:rPr>
              <a:t>Rajamuutoksia</a:t>
            </a:r>
            <a:endParaRPr lang="fi-FI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Calibri"/>
              </a:rPr>
              <a:t>Sodan yhteydessä Anjalan liittokirja, jossa pieni ryhmä upseereita sanoutui irti kuninkaan sodasta</a:t>
            </a:r>
            <a:endParaRPr lang="fi-FI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Calibri"/>
              </a:rPr>
              <a:t>Kustaa III salamurhattiin 1792</a:t>
            </a:r>
            <a:endParaRPr lang="fi-FI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464832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i-FI"/>
          </a:p>
        </p:txBody>
      </p:sp>
      <p:pic>
        <p:nvPicPr>
          <p:cNvPr id="142" name="Kuva 141"/>
          <p:cNvPicPr/>
          <p:nvPr/>
        </p:nvPicPr>
        <p:blipFill>
          <a:blip r:embed="rId2"/>
          <a:stretch/>
        </p:blipFill>
        <p:spPr>
          <a:xfrm>
            <a:off x="4320000" y="1206720"/>
            <a:ext cx="4520160" cy="534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294</Words>
  <Application>Microsoft Office PowerPoint</Application>
  <PresentationFormat>Näytössä katseltava diaesitys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Symbol</vt:lpstr>
      <vt:lpstr>Wingdings</vt:lpstr>
      <vt:lpstr>Office Theme</vt:lpstr>
      <vt:lpstr>Office Theme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VAPAUDEN AIKA (=SÄÄTYVALLAN AIKA ) 1719 - 1772</dc:title>
  <dc:subject/>
  <dc:creator>VALVOJA</dc:creator>
  <dc:description/>
  <cp:lastModifiedBy>Kaartinen Minna</cp:lastModifiedBy>
  <cp:revision>25</cp:revision>
  <dcterms:created xsi:type="dcterms:W3CDTF">2018-05-22T05:32:29Z</dcterms:created>
  <dcterms:modified xsi:type="dcterms:W3CDTF">2024-05-19T13:49:30Z</dcterms:modified>
  <dc:language>fi-FI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</Properties>
</file>