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4919-9D7F-4C46-992F-319B7F595A69}" type="datetimeFigureOut">
              <a:rPr lang="fi-FI" smtClean="0"/>
              <a:pPr/>
              <a:t>17.3.2023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0979-0575-490D-AD06-F4E9F337E18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Sydän 6: Kpl </a:t>
            </a:r>
            <a:r>
              <a:rPr lang="fi-FI" dirty="0" smtClean="0"/>
              <a:t>16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Monien katsomusten </a:t>
            </a:r>
            <a:r>
              <a:rPr lang="fi-FI" dirty="0"/>
              <a:t>E</a:t>
            </a:r>
            <a:r>
              <a:rPr lang="fi-FI" dirty="0" smtClean="0"/>
              <a:t>urooppa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Uskonnon merkitys </a:t>
            </a:r>
            <a:r>
              <a:rPr lang="fi-FI" dirty="0" smtClean="0"/>
              <a:t>Euroopassa muuttuu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 uskontoja on enemmän. </a:t>
            </a:r>
          </a:p>
          <a:p>
            <a:r>
              <a:rPr lang="fi-FI" dirty="0" smtClean="0"/>
              <a:t>Muslimien määrä on lisääntynyt merkittävästi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Uskonnottomuus on lisääntynyt.</a:t>
            </a:r>
          </a:p>
          <a:p>
            <a:r>
              <a:rPr lang="fi-FI" dirty="0" smtClean="0"/>
              <a:t>Tätä kutsutaan </a:t>
            </a:r>
            <a:r>
              <a:rPr lang="fi-FI" b="1" dirty="0" smtClean="0"/>
              <a:t>maallistumiseksi.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(Myös sekularisaatio)</a:t>
            </a:r>
          </a:p>
          <a:p>
            <a:pPr>
              <a:buNone/>
            </a:pP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Vaikka Euroopassa maallistutaan, uskonnollisuus maailmassa lisääntyy. </a:t>
            </a:r>
            <a:endParaRPr lang="fi-FI" sz="28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Uskovaisten määrän muutos -grafiik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700808"/>
            <a:ext cx="666588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Ennusteiden </a:t>
            </a:r>
            <a:r>
              <a:rPr lang="fi-FI" dirty="0" smtClean="0">
                <a:solidFill>
                  <a:schemeClr val="accent1"/>
                </a:solidFill>
              </a:rPr>
              <a:t>mukaan enemmistö eurooppalaisista on yhä kristittyjä vuonna 2050. 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Eurooppalaisia arvoja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Ihmisoikeudet</a:t>
            </a:r>
          </a:p>
          <a:p>
            <a:r>
              <a:rPr lang="fi-FI" dirty="0" smtClean="0"/>
              <a:t>Yhdenvertaisuus</a:t>
            </a:r>
          </a:p>
          <a:p>
            <a:r>
              <a:rPr lang="fi-FI" dirty="0" smtClean="0"/>
              <a:t>Vapaus</a:t>
            </a:r>
          </a:p>
          <a:p>
            <a:r>
              <a:rPr lang="fi-FI" dirty="0" smtClean="0"/>
              <a:t>Tasa-arvo</a:t>
            </a:r>
          </a:p>
          <a:p>
            <a:endParaRPr lang="fi-FI" dirty="0"/>
          </a:p>
          <a:p>
            <a:r>
              <a:rPr lang="fi-FI" dirty="0" smtClean="0"/>
              <a:t>Myös uskonnonvapaus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accent1"/>
                </a:solidFill>
              </a:rPr>
              <a:t>(Kristinusko on aikanaan vaikuttanut näiden arvojen muodostumiseen)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European Identity and Values: an Exploration | World Council of Churc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591061" cy="293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Uskonnonvapaus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Oikeus liittyä valitsemaansa uskontoon</a:t>
            </a:r>
          </a:p>
          <a:p>
            <a:r>
              <a:rPr lang="fi-FI" dirty="0" smtClean="0"/>
              <a:t>Luopua siitä</a:t>
            </a:r>
          </a:p>
          <a:p>
            <a:r>
              <a:rPr lang="fi-FI" dirty="0" smtClean="0"/>
              <a:t>Harjoittaa uskontoaan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Ketään ei saa pakottaa uskonnonharjoittamiseen.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Mitä tämä tarkoittaa koulussa?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uskonnonvapaus | Papu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698776" cy="369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Saako uskonto näkyä?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Asiasta on keskusteltu eri maissa.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Saako uskonto näkyä esim. kouluissa tai virastoissa?</a:t>
            </a:r>
            <a:endParaRPr lang="fi-FI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Esimerkkejä: Ranska halusi kieltää mm. musliminaisten suosiman, peittävän </a:t>
            </a:r>
            <a:r>
              <a:rPr lang="fi-FI" sz="2800" dirty="0" err="1" smtClean="0">
                <a:solidFill>
                  <a:schemeClr val="accent1"/>
                </a:solidFill>
              </a:rPr>
              <a:t>burkini-uimapuvun</a:t>
            </a:r>
            <a:r>
              <a:rPr lang="fi-FI" sz="2800" dirty="0" smtClean="0">
                <a:solidFill>
                  <a:schemeClr val="accent1"/>
                </a:solidFill>
              </a:rPr>
              <a:t> käytön. 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6386" name="Picture 2" descr="The Burkini: A Closer Look At The Swimwear That's Making Headlines : Goats  and Soda : N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84124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Taustalla oli </a:t>
            </a:r>
            <a:r>
              <a:rPr lang="fi-FI" sz="2800" dirty="0" err="1" smtClean="0">
                <a:solidFill>
                  <a:schemeClr val="accent1"/>
                </a:solidFill>
              </a:rPr>
              <a:t>burkakielto</a:t>
            </a:r>
            <a:r>
              <a:rPr lang="fi-FI" sz="2800" dirty="0" smtClean="0">
                <a:solidFill>
                  <a:schemeClr val="accent1"/>
                </a:solidFill>
              </a:rPr>
              <a:t>. </a:t>
            </a:r>
            <a:br>
              <a:rPr lang="fi-FI" sz="2800" dirty="0" smtClean="0">
                <a:solidFill>
                  <a:schemeClr val="accent1"/>
                </a:solidFill>
              </a:rPr>
            </a:br>
            <a:r>
              <a:rPr lang="fi-FI" sz="2800" dirty="0" smtClean="0">
                <a:solidFill>
                  <a:schemeClr val="accent1"/>
                </a:solidFill>
              </a:rPr>
              <a:t>Uutinen aiheesta: 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”Uskonnollista vaatetusta koskevaa lainsäädäntöä on kiristetty viime vuosien aikana monissa länsimaissa.</a:t>
            </a:r>
          </a:p>
          <a:p>
            <a:r>
              <a:rPr lang="fi-FI" sz="2600" dirty="0" smtClean="0">
                <a:solidFill>
                  <a:schemeClr val="accent1"/>
                </a:solidFill>
              </a:rPr>
              <a:t>Länsi-Euroopassa on siirrytty laajasti joko kategoriseen täyskieltoon tai kohdistettuihin rajoituksiin.</a:t>
            </a:r>
          </a:p>
          <a:p>
            <a:r>
              <a:rPr lang="fi-FI" sz="2600" dirty="0" smtClean="0">
                <a:solidFill>
                  <a:schemeClr val="accent1"/>
                </a:solidFill>
              </a:rPr>
              <a:t>Tanskan parlamentti hyväksyi toukokuussa lakiesityksen, jolla koko kasvot peittävän </a:t>
            </a:r>
            <a:r>
              <a:rPr lang="fi-FI" sz="2600" dirty="0" err="1" smtClean="0">
                <a:solidFill>
                  <a:schemeClr val="accent1"/>
                </a:solidFill>
              </a:rPr>
              <a:t>burkan</a:t>
            </a:r>
            <a:r>
              <a:rPr lang="fi-FI" sz="2600" dirty="0" smtClean="0">
                <a:solidFill>
                  <a:schemeClr val="accent1"/>
                </a:solidFill>
              </a:rPr>
              <a:t> käyttäminen kiellettiin sakon uhalla. </a:t>
            </a:r>
          </a:p>
          <a:p>
            <a:r>
              <a:rPr lang="fi-FI" sz="2600" dirty="0" smtClean="0">
                <a:solidFill>
                  <a:schemeClr val="accent1"/>
                </a:solidFill>
              </a:rPr>
              <a:t>Hollanti kielsi kesäkuun lopulla kasvot peittävät vaatteet julkisissa rakennuksissa.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Ranska asetti ensimmäisenä eurooppalaismaana vuonna 2011 </a:t>
            </a:r>
            <a:r>
              <a:rPr lang="fi-FI" sz="2800" dirty="0" err="1" smtClean="0">
                <a:solidFill>
                  <a:schemeClr val="accent1"/>
                </a:solidFill>
              </a:rPr>
              <a:t>burkaa</a:t>
            </a:r>
            <a:r>
              <a:rPr lang="fi-FI" sz="2800" dirty="0" smtClean="0">
                <a:solidFill>
                  <a:schemeClr val="accent1"/>
                </a:solidFill>
              </a:rPr>
              <a:t> ja </a:t>
            </a:r>
            <a:r>
              <a:rPr lang="fi-FI" sz="2800" dirty="0" err="1" smtClean="0">
                <a:solidFill>
                  <a:schemeClr val="accent1"/>
                </a:solidFill>
              </a:rPr>
              <a:t>niqabia</a:t>
            </a:r>
            <a:r>
              <a:rPr lang="fi-FI" sz="2800" dirty="0" smtClean="0">
                <a:solidFill>
                  <a:schemeClr val="accent1"/>
                </a:solidFill>
              </a:rPr>
              <a:t> koskevan kiellon julkisten tilojen osalta. </a:t>
            </a:r>
          </a:p>
          <a:p>
            <a:r>
              <a:rPr lang="fi-FI" sz="2800" dirty="0" smtClean="0">
                <a:solidFill>
                  <a:schemeClr val="accent1"/>
                </a:solidFill>
              </a:rPr>
              <a:t>Hallituksen mielestä maan tasavaltalaiset arvot olivat ristiriidassa uskonnollisen vaatetuksen kanssa.</a:t>
            </a:r>
          </a:p>
          <a:p>
            <a:r>
              <a:rPr lang="fi-FI" sz="2800" dirty="0" smtClean="0">
                <a:solidFill>
                  <a:schemeClr val="accent1"/>
                </a:solidFill>
              </a:rPr>
              <a:t>Tämä ulottui koskemaan myös </a:t>
            </a:r>
            <a:r>
              <a:rPr lang="fi-FI" sz="2800" dirty="0" err="1" smtClean="0">
                <a:solidFill>
                  <a:schemeClr val="accent1"/>
                </a:solidFill>
              </a:rPr>
              <a:t>burkiniuimapukua</a:t>
            </a:r>
            <a:r>
              <a:rPr lang="fi-FI" sz="2800" dirty="0" smtClean="0">
                <a:solidFill>
                  <a:schemeClr val="accent1"/>
                </a:solidFill>
              </a:rPr>
              <a:t>. </a:t>
            </a:r>
          </a:p>
          <a:p>
            <a:endParaRPr lang="fi-FI" sz="2800" dirty="0" smtClean="0">
              <a:solidFill>
                <a:schemeClr val="accent1"/>
              </a:solidFill>
            </a:endParaRPr>
          </a:p>
          <a:p>
            <a:endParaRPr lang="fi-FI" sz="2800" dirty="0">
              <a:solidFill>
                <a:schemeClr val="accent1"/>
              </a:solidFill>
            </a:endParaRPr>
          </a:p>
        </p:txBody>
      </p:sp>
      <p:pic>
        <p:nvPicPr>
          <p:cNvPr id="19458" name="Picture 2" descr="Headgear Stock Illustration - Download Image Now - Burka, Nikab, Women - 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4680520" cy="3127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Italiassa keskusteltiin siitä, saako kouluissa ja julkisissa tiloissa olla krusifiksia </a:t>
            </a:r>
            <a:br>
              <a:rPr lang="fi-FI" sz="2800" dirty="0" smtClean="0">
                <a:solidFill>
                  <a:schemeClr val="accent1"/>
                </a:solidFill>
              </a:rPr>
            </a:br>
            <a:r>
              <a:rPr lang="fi-FI" sz="2800" dirty="0" smtClean="0">
                <a:solidFill>
                  <a:schemeClr val="accent1"/>
                </a:solidFill>
              </a:rPr>
              <a:t>(Katoliseen kulttuuriin kuuluva kuva)</a:t>
            </a:r>
            <a:endParaRPr lang="fi-FI" sz="2800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Crucifix ban in Italian schools is appealed - CSMonitor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2646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Ote Ylen uutisesta: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dirty="0" smtClean="0">
                <a:solidFill>
                  <a:schemeClr val="accent1"/>
                </a:solidFill>
              </a:rPr>
              <a:t>”</a:t>
            </a:r>
            <a:r>
              <a:rPr lang="fi-FI" b="1" dirty="0" smtClean="0">
                <a:solidFill>
                  <a:schemeClr val="accent1"/>
                </a:solidFill>
              </a:rPr>
              <a:t> Krusifiksi-kielto suututtaa Italiassa</a:t>
            </a:r>
          </a:p>
          <a:p>
            <a:pPr>
              <a:buNone/>
            </a:pPr>
            <a:r>
              <a:rPr lang="fi-FI" dirty="0" smtClean="0">
                <a:solidFill>
                  <a:schemeClr val="accent1"/>
                </a:solidFill>
              </a:rPr>
              <a:t>Krusifiksien poistamista kouluista vaati italialais-suomalainen Soile </a:t>
            </a:r>
            <a:r>
              <a:rPr lang="fi-FI" dirty="0" err="1" smtClean="0">
                <a:solidFill>
                  <a:schemeClr val="accent1"/>
                </a:solidFill>
              </a:rPr>
              <a:t>Lautsi</a:t>
            </a:r>
            <a:r>
              <a:rPr lang="fi-FI" dirty="0" smtClean="0">
                <a:solidFill>
                  <a:schemeClr val="accent1"/>
                </a:solidFill>
              </a:rPr>
              <a:t>. Ateistiksi itseään kutsuva </a:t>
            </a:r>
            <a:r>
              <a:rPr lang="fi-FI" dirty="0" err="1" smtClean="0">
                <a:solidFill>
                  <a:schemeClr val="accent1"/>
                </a:solidFill>
              </a:rPr>
              <a:t>Lautsi</a:t>
            </a:r>
            <a:r>
              <a:rPr lang="fi-FI" dirty="0" smtClean="0">
                <a:solidFill>
                  <a:schemeClr val="accent1"/>
                </a:solidFill>
              </a:rPr>
              <a:t> pyysi kahdeksan vuotta sitten lastensa koulua poistamaan ristiinnaulittua Jeesusta esittävät krusifiksit luokkahuoneiden seinältä. Hän vei asian ensin italialaisiin tuomioistuimiin ja vuonna 2006 Euroopan ihmisoikeustuomioistuimeen.</a:t>
            </a:r>
          </a:p>
          <a:p>
            <a:pPr>
              <a:buNone/>
            </a:pPr>
            <a:r>
              <a:rPr lang="fi-FI" dirty="0" smtClean="0">
                <a:solidFill>
                  <a:schemeClr val="accent1"/>
                </a:solidFill>
              </a:rPr>
              <a:t>Italian hallitus on ilmoittanut valittavansa ihmisoikeustuomioistuimen päätöksestä.”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279</Words>
  <Application>Microsoft Office PowerPoint</Application>
  <PresentationFormat>Näytössä katseltava diaesitys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Sydän 6: Kpl 16</vt:lpstr>
      <vt:lpstr>Eurooppalaisia arvoja</vt:lpstr>
      <vt:lpstr>Uskonnonvapaus</vt:lpstr>
      <vt:lpstr>Saako uskonto näkyä?</vt:lpstr>
      <vt:lpstr>Esimerkkejä: Ranska halusi kieltää mm. musliminaisten suosiman, peittävän burkini-uimapuvun käytön. </vt:lpstr>
      <vt:lpstr>Taustalla oli burkakielto.  Uutinen aiheesta: </vt:lpstr>
      <vt:lpstr> </vt:lpstr>
      <vt:lpstr>Italiassa keskusteltiin siitä, saako kouluissa ja julkisissa tiloissa olla krusifiksia  (Katoliseen kulttuuriin kuuluva kuva)</vt:lpstr>
      <vt:lpstr>Ote Ylen uutisesta:</vt:lpstr>
      <vt:lpstr>Uskonnon merkitys Euroopassa muuttuu</vt:lpstr>
      <vt:lpstr>Vaikka Euroopassa maallistutaan, uskonnollisuus maailmassa lisääntyy.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16</dc:title>
  <dc:creator>Sami</dc:creator>
  <cp:lastModifiedBy>Sami</cp:lastModifiedBy>
  <cp:revision>6</cp:revision>
  <dcterms:created xsi:type="dcterms:W3CDTF">2023-03-17T04:23:04Z</dcterms:created>
  <dcterms:modified xsi:type="dcterms:W3CDTF">2023-03-17T05:01:14Z</dcterms:modified>
</cp:coreProperties>
</file>