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4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1" d="100"/>
          <a:sy n="41" d="100"/>
        </p:scale>
        <p:origin x="1592" y="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46252-A461-4A52-90A4-5531FDF52A66}" type="datetimeFigureOut">
              <a:rPr lang="fi-FI" smtClean="0"/>
              <a:t>14.9.2021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810C0-EC55-490F-AFEF-D4A1C2F0D1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22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E1371-B241-46DA-ABEF-FA4E8569FAA6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416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E1371-B241-46DA-ABEF-FA4E8569FAA6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539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E1371-B241-46DA-ABEF-FA4E8569FAA6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953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E1371-B241-46DA-ABEF-FA4E8569FAA6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721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E1371-B241-46DA-ABEF-FA4E8569FAA6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934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611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42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9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22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257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7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2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72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73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92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5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30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11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9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9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9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3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983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18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8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84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528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037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3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4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1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15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8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1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0917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842B-E62B-41DC-953E-F9A3305AC6D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FD51-3B76-4A4B-81B2-4A208252D2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49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85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39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8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38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02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41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19D01A38-0AD6-457E-B66E-6DDEBF52ADFC}" type="datetimeFigureOut">
              <a:rPr lang="fi-FI" smtClean="0"/>
              <a:t>13.9.2021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1E26B95D-3AFD-41FB-828D-0E7C214B8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mari.p.kaapa@jyu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ts.fi/sites/default/files/page_attachment/l9_opetusmenetelmat.ppt" TargetMode="Externa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yiZlXZ9rd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5130-D9CF-4D16-8DC5-E7CAFB3E6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8079" y="2636912"/>
            <a:ext cx="6754495" cy="2016224"/>
          </a:xfrm>
        </p:spPr>
        <p:txBody>
          <a:bodyPr/>
          <a:lstStyle/>
          <a:p>
            <a:r>
              <a:rPr lang="fi-FI" dirty="0"/>
              <a:t>Opetustyylit ja opetusmallit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D31E3-6BD6-4A4D-AE0E-1A1E99F8C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8079" y="4941168"/>
            <a:ext cx="6754496" cy="1286912"/>
          </a:xfrm>
        </p:spPr>
        <p:txBody>
          <a:bodyPr/>
          <a:lstStyle/>
          <a:p>
            <a:r>
              <a:rPr lang="fi-FI" dirty="0"/>
              <a:t>Mari Kääpä</a:t>
            </a:r>
          </a:p>
          <a:p>
            <a:r>
              <a:rPr lang="fi-FI" dirty="0">
                <a:hlinkClick r:id="rId2"/>
              </a:rPr>
              <a:t>mari.p.kaapa@jyu.fi</a:t>
            </a:r>
            <a:endParaRPr lang="fi-FI" dirty="0"/>
          </a:p>
          <a:p>
            <a:r>
              <a:rPr lang="fi-FI" dirty="0"/>
              <a:t>040-805 4881</a:t>
            </a:r>
          </a:p>
        </p:txBody>
      </p:sp>
      <p:pic>
        <p:nvPicPr>
          <p:cNvPr id="9" name="Picture 8" descr="A picture containing fungus, outdoor, plant, wood&#10;&#10;Description automatically generated">
            <a:extLst>
              <a:ext uri="{FF2B5EF4-FFF2-40B4-BE49-F238E27FC236}">
                <a16:creationId xmlns:a16="http://schemas.microsoft.com/office/drawing/2014/main" id="{2E7CE1BF-C7FA-4AA4-9D09-F2E02B32E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1370" y="1198053"/>
            <a:ext cx="5974083" cy="44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54" y="618518"/>
            <a:ext cx="9945372" cy="712978"/>
          </a:xfrm>
        </p:spPr>
        <p:txBody>
          <a:bodyPr/>
          <a:lstStyle/>
          <a:p>
            <a:r>
              <a:rPr lang="fi-FI" dirty="0"/>
              <a:t>D – THE SELF-CHECK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36295"/>
            <a:ext cx="10363826" cy="4555957"/>
          </a:xfrm>
        </p:spPr>
        <p:txBody>
          <a:bodyPr>
            <a:noAutofit/>
          </a:bodyPr>
          <a:lstStyle/>
          <a:p>
            <a:r>
              <a:rPr lang="en-GB" sz="2800" dirty="0"/>
              <a:t>The teacher plans the activities and gives the feedback criteria</a:t>
            </a:r>
          </a:p>
          <a:p>
            <a:r>
              <a:rPr lang="en-GB" sz="2800" dirty="0"/>
              <a:t>The pupil evaluates their own performance according to the criteria</a:t>
            </a:r>
          </a:p>
          <a:p>
            <a:r>
              <a:rPr lang="en-GB" sz="2800" dirty="0"/>
              <a:t>The dependence of the teacher’s feedback and evaluation decreases</a:t>
            </a:r>
          </a:p>
          <a:p>
            <a:r>
              <a:rPr lang="en-GB" sz="2800" dirty="0"/>
              <a:t>The pupil learns to work individually and to evaluate his/her performance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5662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42" y="368969"/>
            <a:ext cx="9836884" cy="1042736"/>
          </a:xfrm>
        </p:spPr>
        <p:txBody>
          <a:bodyPr/>
          <a:lstStyle/>
          <a:p>
            <a:r>
              <a:rPr lang="fi-FI" dirty="0"/>
              <a:t>E – THE INCLUSION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926" y="1652338"/>
            <a:ext cx="6288506" cy="4732420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/>
              <a:t>The teacher plans tasks on different levels of which the pupil selects tasks of an appropriate difficulty</a:t>
            </a:r>
          </a:p>
          <a:p>
            <a:r>
              <a:rPr lang="en-GB" sz="2800" dirty="0"/>
              <a:t>The pupil evaluates his/her performance in relation to the goal level</a:t>
            </a:r>
          </a:p>
          <a:p>
            <a:r>
              <a:rPr lang="en-GB" sz="2800" dirty="0"/>
              <a:t>Everyone can attend using their best effort</a:t>
            </a:r>
          </a:p>
          <a:p>
            <a:r>
              <a:rPr lang="en-GB" sz="2800" dirty="0"/>
              <a:t>E.g. </a:t>
            </a:r>
          </a:p>
          <a:p>
            <a:pPr lvl="1"/>
            <a:r>
              <a:rPr lang="en-GB" sz="2600" dirty="0"/>
              <a:t>Kicking a ball into the goal from different distances</a:t>
            </a:r>
          </a:p>
          <a:p>
            <a:pPr lvl="1"/>
            <a:r>
              <a:rPr lang="en-GB" sz="2600" dirty="0"/>
              <a:t>Using different sizes of weights in weight training</a:t>
            </a:r>
          </a:p>
          <a:p>
            <a:pPr lvl="1"/>
            <a:r>
              <a:rPr lang="en-GB" sz="2600" dirty="0"/>
              <a:t>Using different heights of hurdles</a:t>
            </a:r>
          </a:p>
          <a:p>
            <a:endParaRPr lang="fi-FI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485AD46E-754B-4925-AADC-B5A06C66BF7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641432" y="1934809"/>
            <a:ext cx="5524550" cy="3856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9907" y="6015426"/>
            <a:ext cx="148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Not like this…</a:t>
            </a:r>
          </a:p>
        </p:txBody>
      </p:sp>
    </p:spTree>
    <p:extLst>
      <p:ext uri="{BB962C8B-B14F-4D97-AF65-F5344CB8AC3E}">
        <p14:creationId xmlns:p14="http://schemas.microsoft.com/office/powerpoint/2010/main" val="205899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363" y="385011"/>
            <a:ext cx="10022863" cy="1026695"/>
          </a:xfrm>
        </p:spPr>
        <p:txBody>
          <a:bodyPr/>
          <a:lstStyle/>
          <a:p>
            <a:r>
              <a:rPr lang="fi-FI" dirty="0"/>
              <a:t>F – THE GUIDED DISCOVERY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05868" y="1411707"/>
            <a:ext cx="7186131" cy="4908882"/>
          </a:xfrm>
        </p:spPr>
        <p:txBody>
          <a:bodyPr>
            <a:noAutofit/>
          </a:bodyPr>
          <a:lstStyle/>
          <a:p>
            <a:r>
              <a:rPr lang="en-GB" sz="2400" dirty="0"/>
              <a:t>The teacher gives the task to which the pupils try to find </a:t>
            </a:r>
            <a:r>
              <a:rPr lang="en-GB" sz="2400" u="sng" dirty="0"/>
              <a:t>the right solution</a:t>
            </a:r>
          </a:p>
          <a:p>
            <a:r>
              <a:rPr lang="en-GB" sz="2400" dirty="0"/>
              <a:t>The teacher helps by giving clues, asking questions and giving instant feedback</a:t>
            </a:r>
          </a:p>
          <a:p>
            <a:r>
              <a:rPr lang="en-GB" sz="2400" dirty="0"/>
              <a:t>The teacher must consider carefully the questions and clues given</a:t>
            </a:r>
          </a:p>
          <a:p>
            <a:r>
              <a:rPr lang="en-GB" sz="2400" dirty="0"/>
              <a:t>Develops consequent thinking</a:t>
            </a:r>
          </a:p>
          <a:p>
            <a:r>
              <a:rPr lang="en-GB" sz="2400" dirty="0"/>
              <a:t>E.g. </a:t>
            </a:r>
          </a:p>
          <a:p>
            <a:pPr lvl="1"/>
            <a:r>
              <a:rPr lang="en-GB" sz="2400" dirty="0"/>
              <a:t>Where should the defender’s position be in relation to the offender’s in basketball? </a:t>
            </a:r>
          </a:p>
          <a:p>
            <a:pPr lvl="1"/>
            <a:r>
              <a:rPr lang="en-GB" sz="2400" dirty="0"/>
              <a:t>How does the optimal stance in shot put look like?</a:t>
            </a:r>
          </a:p>
          <a:p>
            <a:endParaRPr lang="fi-FI" sz="2400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0F65D6E7-E614-44A6-9C95-A4D552C083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2494" y="2154029"/>
            <a:ext cx="4553408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336886"/>
            <a:ext cx="9898877" cy="962526"/>
          </a:xfrm>
        </p:spPr>
        <p:txBody>
          <a:bodyPr/>
          <a:lstStyle/>
          <a:p>
            <a:r>
              <a:rPr lang="fi-FI" dirty="0"/>
              <a:t>G – THE CONVERGENT DISCOVERY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88168"/>
            <a:ext cx="10363826" cy="4732421"/>
          </a:xfrm>
        </p:spPr>
        <p:txBody>
          <a:bodyPr>
            <a:normAutofit/>
          </a:bodyPr>
          <a:lstStyle/>
          <a:p>
            <a:r>
              <a:rPr lang="en-GB" sz="2400" dirty="0"/>
              <a:t>The pupil tries to solve a given problem or issue </a:t>
            </a:r>
            <a:r>
              <a:rPr lang="en-GB" sz="2400" u="sng" dirty="0"/>
              <a:t>independently</a:t>
            </a:r>
          </a:p>
          <a:p>
            <a:r>
              <a:rPr lang="en-GB" sz="2400" dirty="0"/>
              <a:t>The teacher observes from the side</a:t>
            </a:r>
          </a:p>
          <a:p>
            <a:r>
              <a:rPr lang="en-GB" sz="2400" dirty="0"/>
              <a:t>The pupils evaluate their solution, the teacher helps if needed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E.g. </a:t>
            </a:r>
          </a:p>
          <a:p>
            <a:pPr lvl="1"/>
            <a:r>
              <a:rPr lang="en-GB" sz="2400" dirty="0"/>
              <a:t>In what way can the balance in a movement be kept the easiest?</a:t>
            </a:r>
          </a:p>
          <a:p>
            <a:pPr lvl="1"/>
            <a:r>
              <a:rPr lang="en-GB" sz="2400" dirty="0"/>
              <a:t>What would be the most optimal movement of hand in javelin throw?</a:t>
            </a:r>
          </a:p>
          <a:p>
            <a:pPr lvl="1"/>
            <a:r>
              <a:rPr lang="en-GB" sz="2400" dirty="0"/>
              <a:t>How should we set up the tactics for our team?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91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368969"/>
            <a:ext cx="9898877" cy="914399"/>
          </a:xfrm>
        </p:spPr>
        <p:txBody>
          <a:bodyPr/>
          <a:lstStyle/>
          <a:p>
            <a:r>
              <a:rPr lang="fi-FI" dirty="0"/>
              <a:t>H – THE DIVERGENT DISCOVERY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0632" y="1764632"/>
            <a:ext cx="7331241" cy="468429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The teacher presents a problem or an issue for the pupils to which </a:t>
            </a:r>
            <a:r>
              <a:rPr lang="en-GB" sz="2400" u="sng" dirty="0"/>
              <a:t>there are many solutions</a:t>
            </a:r>
          </a:p>
          <a:p>
            <a:r>
              <a:rPr lang="en-GB" sz="2400" dirty="0"/>
              <a:t>The purpose is to produce divergent responses (</a:t>
            </a:r>
            <a:r>
              <a:rPr lang="en-GB" sz="2400" u="sng" dirty="0"/>
              <a:t>many correct answers </a:t>
            </a:r>
            <a:r>
              <a:rPr lang="en-GB" sz="2400" dirty="0"/>
              <a:t>to the same question)</a:t>
            </a:r>
          </a:p>
          <a:p>
            <a:r>
              <a:rPr lang="en-GB" sz="2400" dirty="0"/>
              <a:t>The teacher observes and helps if needed in the production of the solutions</a:t>
            </a:r>
          </a:p>
          <a:p>
            <a:r>
              <a:rPr lang="en-GB" sz="2400" dirty="0"/>
              <a:t>The pupils evaluate the solutions themselves</a:t>
            </a:r>
          </a:p>
          <a:p>
            <a:r>
              <a:rPr lang="en-GB" sz="2400" dirty="0"/>
              <a:t>E.g.</a:t>
            </a:r>
          </a:p>
          <a:p>
            <a:pPr lvl="1"/>
            <a:r>
              <a:rPr lang="en-GB" sz="2000" dirty="0"/>
              <a:t>In what different ways can you glide with skates?</a:t>
            </a:r>
          </a:p>
          <a:p>
            <a:pPr lvl="1"/>
            <a:r>
              <a:rPr lang="en-GB" sz="2000" dirty="0"/>
              <a:t>What different route choices could there be to the control point?</a:t>
            </a:r>
          </a:p>
          <a:p>
            <a:endParaRPr lang="en-GB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359D376A-E4BC-448D-8DC9-90E56A50D9E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823635" y="1983193"/>
            <a:ext cx="4213491" cy="43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844" y="304801"/>
            <a:ext cx="10461356" cy="1443788"/>
          </a:xfrm>
        </p:spPr>
        <p:txBody>
          <a:bodyPr/>
          <a:lstStyle/>
          <a:p>
            <a:r>
              <a:rPr lang="fi-FI" dirty="0"/>
              <a:t>I – THE LEARNER-DESIGNED INDIVIDUAL PROGRAM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1473" y="2005264"/>
            <a:ext cx="11101137" cy="4395536"/>
          </a:xfrm>
        </p:spPr>
        <p:txBody>
          <a:bodyPr>
            <a:normAutofit/>
          </a:bodyPr>
          <a:lstStyle/>
          <a:p>
            <a:r>
              <a:rPr lang="en-GB" sz="2800" dirty="0"/>
              <a:t>The teacher gives a general subject matter area</a:t>
            </a:r>
          </a:p>
          <a:p>
            <a:r>
              <a:rPr lang="en-GB" sz="2800" dirty="0"/>
              <a:t>The pupil selects a specific topic and plans an own program according to the topic</a:t>
            </a:r>
          </a:p>
          <a:p>
            <a:r>
              <a:rPr lang="en-GB" sz="2800" dirty="0"/>
              <a:t>Practice of individual work with support of the teacher</a:t>
            </a:r>
          </a:p>
          <a:p>
            <a:r>
              <a:rPr lang="en-GB" sz="2800" dirty="0"/>
              <a:t>The teacher directs and gives feedback if necessary</a:t>
            </a:r>
          </a:p>
          <a:p>
            <a:r>
              <a:rPr lang="en-GB" sz="2800" dirty="0" err="1"/>
              <a:t>Eg</a:t>
            </a:r>
            <a:r>
              <a:rPr lang="en-GB" sz="2800" dirty="0"/>
              <a:t>.</a:t>
            </a:r>
          </a:p>
          <a:p>
            <a:pPr lvl="1"/>
            <a:r>
              <a:rPr lang="en-GB" sz="2400" dirty="0"/>
              <a:t>The </a:t>
            </a:r>
            <a:r>
              <a:rPr lang="en-GB" sz="2400" dirty="0" err="1"/>
              <a:t>improvment</a:t>
            </a:r>
            <a:r>
              <a:rPr lang="en-GB" sz="2400" dirty="0"/>
              <a:t> of a jumping skill, endurance fitness</a:t>
            </a:r>
          </a:p>
          <a:p>
            <a:r>
              <a:rPr lang="en-GB" sz="2600" dirty="0"/>
              <a:t>Can be challenging to implement during PE lessons in schools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236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46" y="433138"/>
            <a:ext cx="9867880" cy="930442"/>
          </a:xfrm>
        </p:spPr>
        <p:txBody>
          <a:bodyPr/>
          <a:lstStyle/>
          <a:p>
            <a:r>
              <a:rPr lang="fi-FI" dirty="0"/>
              <a:t>J – THE LEARNER-INITIATED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3767" y="1572126"/>
            <a:ext cx="10796337" cy="4604085"/>
          </a:xfrm>
        </p:spPr>
        <p:txBody>
          <a:bodyPr>
            <a:normAutofit/>
          </a:bodyPr>
          <a:lstStyle/>
          <a:p>
            <a:r>
              <a:rPr lang="en-GB" sz="2800" dirty="0"/>
              <a:t>The pupil plans an own program</a:t>
            </a:r>
          </a:p>
          <a:p>
            <a:r>
              <a:rPr lang="en-GB" sz="2800" u="sng" dirty="0"/>
              <a:t>The pupil chooses the teaching method </a:t>
            </a:r>
            <a:r>
              <a:rPr lang="en-GB" sz="2800" dirty="0"/>
              <a:t>according to which the pupil implements the program</a:t>
            </a:r>
          </a:p>
          <a:p>
            <a:r>
              <a:rPr lang="en-GB" sz="2800" dirty="0"/>
              <a:t>The teacher directs and gives feedback if needed</a:t>
            </a:r>
          </a:p>
          <a:p>
            <a:r>
              <a:rPr lang="en-GB" sz="2800" dirty="0"/>
              <a:t>Increasing the independent work</a:t>
            </a:r>
          </a:p>
          <a:p>
            <a:r>
              <a:rPr lang="en-GB" sz="2800" dirty="0"/>
              <a:t>The teacher has to accept the pupil’s ability to make the decisions</a:t>
            </a:r>
          </a:p>
        </p:txBody>
      </p:sp>
    </p:spTree>
    <p:extLst>
      <p:ext uri="{BB962C8B-B14F-4D97-AF65-F5344CB8AC3E}">
        <p14:creationId xmlns:p14="http://schemas.microsoft.com/office/powerpoint/2010/main" val="235501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41" y="511444"/>
            <a:ext cx="9821385" cy="916304"/>
          </a:xfrm>
        </p:spPr>
        <p:txBody>
          <a:bodyPr/>
          <a:lstStyle/>
          <a:p>
            <a:r>
              <a:rPr lang="fi-FI" dirty="0"/>
              <a:t>K – THE SELF-TEACHING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36296"/>
            <a:ext cx="10363826" cy="4523872"/>
          </a:xfrm>
        </p:spPr>
        <p:txBody>
          <a:bodyPr>
            <a:normAutofit/>
          </a:bodyPr>
          <a:lstStyle/>
          <a:p>
            <a:r>
              <a:rPr lang="en-GB" sz="2800" dirty="0"/>
              <a:t>The pupil makes all the decisions concerning the teaching-learning process</a:t>
            </a:r>
          </a:p>
          <a:p>
            <a:pPr lvl="1"/>
            <a:r>
              <a:rPr lang="en-GB" sz="2400" dirty="0"/>
              <a:t>Sets the goals</a:t>
            </a:r>
          </a:p>
          <a:p>
            <a:pPr lvl="1"/>
            <a:r>
              <a:rPr lang="en-GB" sz="2400" dirty="0"/>
              <a:t>Selects the content of the program and the teaching method</a:t>
            </a:r>
          </a:p>
          <a:p>
            <a:pPr lvl="1"/>
            <a:r>
              <a:rPr lang="en-GB" sz="2400" dirty="0"/>
              <a:t>Estimates the fulfilment of the goals</a:t>
            </a:r>
          </a:p>
          <a:p>
            <a:r>
              <a:rPr lang="en-GB" sz="2800" dirty="0"/>
              <a:t>Independent work</a:t>
            </a:r>
          </a:p>
          <a:p>
            <a:r>
              <a:rPr lang="en-GB" sz="2800" dirty="0"/>
              <a:t>The teacher is available for the pupil and helps if needed</a:t>
            </a:r>
          </a:p>
          <a:p>
            <a:r>
              <a:rPr lang="en-GB" sz="2800" dirty="0"/>
              <a:t>Challenging to adapt to PE lessons in school, rarely used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464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681925"/>
            <a:ext cx="9898877" cy="809991"/>
          </a:xfrm>
        </p:spPr>
        <p:txBody>
          <a:bodyPr/>
          <a:lstStyle/>
          <a:p>
            <a:r>
              <a:rPr lang="fi-FI" dirty="0"/>
              <a:t>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48590"/>
            <a:ext cx="10363826" cy="4042610"/>
          </a:xfrm>
        </p:spPr>
        <p:txBody>
          <a:bodyPr/>
          <a:lstStyle/>
          <a:p>
            <a:r>
              <a:rPr lang="en-GB" dirty="0"/>
              <a:t>Mosston, M. &amp; Ashworth, S. 2008. Teaching Physical Education. First Online Edition. </a:t>
            </a:r>
          </a:p>
          <a:p>
            <a:r>
              <a:rPr lang="fi-FI" dirty="0"/>
              <a:t>Liikuntatieteellinen seura. 2015. Opetusmenetelmät. </a:t>
            </a:r>
            <a:r>
              <a:rPr lang="en-GB" dirty="0"/>
              <a:t>EIPET (European Inclusive Physical Education Teaching) Teaching materials. </a:t>
            </a:r>
            <a:r>
              <a:rPr lang="en-GB" dirty="0">
                <a:hlinkClick r:id="rId2"/>
              </a:rPr>
              <a:t>www.lts.fi/sites/default/files/page_attachment/l9_opetusmenetelmat.ppt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888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560D-561A-459E-938D-07E99F80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eri opetustyylejä?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0AEC-7ADD-4A35-A460-FA9DC676B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251" y="1747895"/>
            <a:ext cx="4896296" cy="4392612"/>
          </a:xfrm>
        </p:spPr>
        <p:txBody>
          <a:bodyPr/>
          <a:lstStyle/>
          <a:p>
            <a:r>
              <a:rPr lang="fi-FI" sz="2400" dirty="0"/>
              <a:t>Oppilaat ovat erilaisia, yksi sopii yhdelle, toinen toiselle </a:t>
            </a:r>
            <a:r>
              <a:rPr lang="fi-FI" sz="2400" dirty="0">
                <a:sym typeface="Wingdings" panose="05000000000000000000" pitchFamily="2" charset="2"/>
              </a:rPr>
              <a:t> epäreilua opettajalta tarjoilla opetusta vain joillekin sopivalla tavalla.</a:t>
            </a:r>
            <a:endParaRPr lang="fi-FI" sz="2400" dirty="0"/>
          </a:p>
          <a:p>
            <a:r>
              <a:rPr lang="fi-FI" sz="2400" dirty="0"/>
              <a:t>Vaihteleva opetus on myös mielekkäämpää.</a:t>
            </a:r>
          </a:p>
          <a:p>
            <a:r>
              <a:rPr lang="fi-FI" sz="2400" dirty="0"/>
              <a:t>Opettajakaan ei leipäänny kun haastaa itseään ja käyttää monipuolisia menetelmä.</a:t>
            </a:r>
          </a:p>
        </p:txBody>
      </p:sp>
      <p:pic>
        <p:nvPicPr>
          <p:cNvPr id="6" name="Content Placeholder 5" descr="A group of people sitting in a field&#10;&#10;Description automatically generated with low confidence">
            <a:extLst>
              <a:ext uri="{FF2B5EF4-FFF2-40B4-BE49-F238E27FC236}">
                <a16:creationId xmlns:a16="http://schemas.microsoft.com/office/drawing/2014/main" id="{6D6891D3-BA0E-44F7-9425-694796EE61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7895"/>
            <a:ext cx="5881323" cy="4392612"/>
          </a:xfrm>
        </p:spPr>
      </p:pic>
    </p:spTree>
    <p:extLst>
      <p:ext uri="{BB962C8B-B14F-4D97-AF65-F5344CB8AC3E}">
        <p14:creationId xmlns:p14="http://schemas.microsoft.com/office/powerpoint/2010/main" val="16544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63" y="235245"/>
            <a:ext cx="10775673" cy="989556"/>
          </a:xfrm>
        </p:spPr>
        <p:txBody>
          <a:bodyPr/>
          <a:lstStyle/>
          <a:p>
            <a:r>
              <a:rPr lang="en-GB" dirty="0" err="1"/>
              <a:t>Opetustyylit</a:t>
            </a:r>
            <a:r>
              <a:rPr lang="en-GB" dirty="0"/>
              <a:t> </a:t>
            </a:r>
            <a:br>
              <a:rPr lang="en-GB" dirty="0"/>
            </a:br>
            <a:r>
              <a:rPr lang="en-GB" sz="2400" dirty="0"/>
              <a:t>(</a:t>
            </a:r>
            <a:r>
              <a:rPr lang="en-GB" sz="2400" dirty="0" err="1"/>
              <a:t>Mosston</a:t>
            </a:r>
            <a:r>
              <a:rPr lang="en-GB" sz="2400" dirty="0"/>
              <a:t>, M. &amp; Ashworth, S. 2008. Teaching Physical Education. First Online Edition. )</a:t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6673" y="1700463"/>
            <a:ext cx="6320589" cy="4844715"/>
          </a:xfrm>
        </p:spPr>
        <p:txBody>
          <a:bodyPr>
            <a:normAutofit/>
          </a:bodyPr>
          <a:lstStyle/>
          <a:p>
            <a:r>
              <a:rPr lang="fi-FI" sz="2400" dirty="0"/>
              <a:t>Tapa opettaa </a:t>
            </a:r>
            <a:r>
              <a:rPr lang="fi-FI" sz="2400" dirty="0">
                <a:sym typeface="Wingdings" panose="05000000000000000000" pitchFamily="2" charset="2"/>
              </a:rPr>
              <a:t> valitaan oppilaiden parhaaksi, edesauttamaan oppilaiden oppimista</a:t>
            </a:r>
            <a:endParaRPr lang="fi-FI" sz="2400" dirty="0"/>
          </a:p>
          <a:p>
            <a:r>
              <a:rPr lang="fi-FI" sz="2400" dirty="0"/>
              <a:t>Huomioi sekä opettajan että oppilaiden toiminnot/tehtävät</a:t>
            </a:r>
            <a:endParaRPr lang="fi-FI" sz="2400" b="1" dirty="0"/>
          </a:p>
          <a:p>
            <a:r>
              <a:rPr lang="fi-FI" sz="2400" dirty="0"/>
              <a:t>Tukee oppimista, </a:t>
            </a:r>
            <a:r>
              <a:rPr lang="fi-FI" sz="2400" dirty="0" err="1"/>
              <a:t>toiminnallistaa</a:t>
            </a:r>
            <a:r>
              <a:rPr lang="fi-FI" sz="2400" dirty="0"/>
              <a:t>, auttaa motivoinnissa</a:t>
            </a:r>
          </a:p>
          <a:p>
            <a:r>
              <a:rPr lang="fi-FI" sz="2400" dirty="0"/>
              <a:t>Opetustyylin valinta riippuu tavoitteesta, opettajan opetustaidosta, opetettavasta aiheesta ja oppilaiden iästä/tasosta </a:t>
            </a:r>
          </a:p>
          <a:p>
            <a:endParaRPr lang="fi-FI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77262" y="2013393"/>
            <a:ext cx="5438275" cy="324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277586"/>
            <a:ext cx="4645698" cy="1143000"/>
          </a:xfrm>
        </p:spPr>
        <p:txBody>
          <a:bodyPr/>
          <a:lstStyle/>
          <a:p>
            <a:r>
              <a:rPr lang="fi-FI" sz="4000" dirty="0"/>
              <a:t>Opetusmallit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2286" y="1404258"/>
            <a:ext cx="5451243" cy="4761594"/>
          </a:xfrm>
        </p:spPr>
        <p:txBody>
          <a:bodyPr/>
          <a:lstStyle/>
          <a:p>
            <a:r>
              <a:rPr lang="fi-FI" sz="2400" dirty="0"/>
              <a:t>Sport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(Urheilukasvatusmalli, </a:t>
            </a:r>
            <a:r>
              <a:rPr lang="fi-FI" sz="2400" dirty="0" err="1"/>
              <a:t>Siedentop</a:t>
            </a:r>
            <a:r>
              <a:rPr lang="fi-FI" sz="2400" dirty="0"/>
              <a:t>)</a:t>
            </a:r>
          </a:p>
          <a:p>
            <a:r>
              <a:rPr lang="fi-FI" sz="2400" dirty="0" err="1"/>
              <a:t>Teaching</a:t>
            </a:r>
            <a:r>
              <a:rPr lang="fi-FI" sz="2400" dirty="0"/>
              <a:t> </a:t>
            </a:r>
            <a:r>
              <a:rPr lang="fi-FI" sz="2400" dirty="0" err="1"/>
              <a:t>personal</a:t>
            </a:r>
            <a:r>
              <a:rPr lang="fi-FI" sz="2400" dirty="0"/>
              <a:t> and </a:t>
            </a:r>
            <a:r>
              <a:rPr lang="fi-FI" sz="2400" dirty="0" err="1"/>
              <a:t>social</a:t>
            </a:r>
            <a:r>
              <a:rPr lang="fi-FI" sz="2400" dirty="0"/>
              <a:t> </a:t>
            </a:r>
            <a:r>
              <a:rPr lang="fi-FI" sz="2400" dirty="0" err="1"/>
              <a:t>responsibility</a:t>
            </a:r>
            <a:r>
              <a:rPr lang="fi-FI" sz="2400" dirty="0"/>
              <a:t> (vastuuntuntoisuuden malli, </a:t>
            </a:r>
            <a:r>
              <a:rPr lang="fi-FI" sz="2400" dirty="0" err="1"/>
              <a:t>Hellison</a:t>
            </a:r>
            <a:r>
              <a:rPr lang="fi-FI" sz="2400" dirty="0"/>
              <a:t>).</a:t>
            </a:r>
          </a:p>
          <a:p>
            <a:r>
              <a:rPr lang="fi-FI" sz="2400" dirty="0" err="1"/>
              <a:t>TGfU</a:t>
            </a:r>
            <a:r>
              <a:rPr lang="fi-FI" sz="2400" dirty="0"/>
              <a:t> (</a:t>
            </a:r>
            <a:r>
              <a:rPr lang="fi-FI" sz="2400" dirty="0" err="1"/>
              <a:t>teaching</a:t>
            </a:r>
            <a:r>
              <a:rPr lang="fi-FI" sz="2400" dirty="0"/>
              <a:t> </a:t>
            </a:r>
            <a:r>
              <a:rPr lang="fi-FI" sz="2400" dirty="0" err="1"/>
              <a:t>games</a:t>
            </a:r>
            <a:r>
              <a:rPr lang="fi-FI" sz="2400" dirty="0"/>
              <a:t> for </a:t>
            </a:r>
            <a:r>
              <a:rPr lang="fi-FI" sz="2400" dirty="0" err="1"/>
              <a:t>understanding</a:t>
            </a:r>
            <a:r>
              <a:rPr lang="fi-FI" sz="2400" dirty="0"/>
              <a:t>)</a:t>
            </a:r>
          </a:p>
          <a:p>
            <a:r>
              <a:rPr lang="fi-FI" sz="2400" dirty="0"/>
              <a:t>Fitness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(kuntoilumalli)</a:t>
            </a:r>
          </a:p>
          <a:p>
            <a:r>
              <a:rPr lang="fi-FI" sz="2400" dirty="0"/>
              <a:t>Adventure </a:t>
            </a:r>
            <a:r>
              <a:rPr lang="fi-FI" sz="2400" dirty="0" err="1"/>
              <a:t>education</a:t>
            </a:r>
            <a:r>
              <a:rPr lang="fi-FI" sz="2400" dirty="0"/>
              <a:t> </a:t>
            </a:r>
            <a:r>
              <a:rPr lang="fi-FI" sz="2400" dirty="0" err="1"/>
              <a:t>model</a:t>
            </a:r>
            <a:r>
              <a:rPr lang="fi-FI" sz="2400" dirty="0"/>
              <a:t> (seikkailukasvatusmalli)</a:t>
            </a:r>
          </a:p>
          <a:p>
            <a:endParaRPr lang="fi-FI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6" y="1497216"/>
            <a:ext cx="6040766" cy="45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43" y="359229"/>
            <a:ext cx="9470571" cy="963385"/>
          </a:xfrm>
        </p:spPr>
        <p:txBody>
          <a:bodyPr/>
          <a:lstStyle/>
          <a:p>
            <a:r>
              <a:rPr lang="fi-FI" sz="4000" dirty="0"/>
              <a:t>Sport </a:t>
            </a:r>
            <a:r>
              <a:rPr lang="fi-FI" sz="4000" dirty="0" err="1"/>
              <a:t>education</a:t>
            </a:r>
            <a:r>
              <a:rPr lang="fi-FI" sz="4000" dirty="0"/>
              <a:t> </a:t>
            </a:r>
            <a:r>
              <a:rPr lang="fi-FI" sz="4000" dirty="0" err="1"/>
              <a:t>model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6" y="1773239"/>
            <a:ext cx="11146518" cy="3941761"/>
          </a:xfrm>
        </p:spPr>
        <p:txBody>
          <a:bodyPr>
            <a:normAutofit/>
          </a:bodyPr>
          <a:lstStyle/>
          <a:p>
            <a:r>
              <a:rPr lang="fi-FI" sz="2400" b="1" dirty="0"/>
              <a:t>Oppilaat isossa roolissa </a:t>
            </a:r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 Oppilaat osallistuvat sääntöjen laatimiseen, joukkueiden muodostamiseen, aikataulujen suunnitteluun ja mahdollisten ristiriitatilanteiden ratkaisemiseen. Oppilaat voivat toimia valmentajana/erotuomarina jne.</a:t>
            </a:r>
          </a:p>
          <a:p>
            <a:r>
              <a:rPr lang="fi-FI" sz="2400" dirty="0"/>
              <a:t>Pyritään kannustamaan positiiviseen kilpailemiseen. </a:t>
            </a:r>
          </a:p>
          <a:p>
            <a:r>
              <a:rPr lang="fi-FI" sz="2400" dirty="0"/>
              <a:t>Arviointi: Oppilaiden onnistuminen ohjelman tavoitteen suunnassa, ei urheilumenestys. </a:t>
            </a:r>
          </a:p>
          <a:p>
            <a:r>
              <a:rPr lang="fi-FI" sz="2400" dirty="0"/>
              <a:t>Tavoitteena kasvattaa päteviä, oppineita ja innostuneita ”</a:t>
            </a:r>
            <a:r>
              <a:rPr lang="fi-FI" sz="2400" dirty="0" err="1"/>
              <a:t>urheilu”yksilöitä</a:t>
            </a:r>
            <a:r>
              <a:rPr lang="fi-FI" sz="2400" dirty="0"/>
              <a:t>. </a:t>
            </a:r>
          </a:p>
          <a:p>
            <a:r>
              <a:rPr lang="fi-FI" sz="2400" dirty="0"/>
              <a:t>Sopii hyvin </a:t>
            </a:r>
            <a:r>
              <a:rPr lang="fi-FI" sz="2400" dirty="0" err="1"/>
              <a:t>OPSin</a:t>
            </a:r>
            <a:r>
              <a:rPr lang="fi-FI" sz="2400" dirty="0"/>
              <a:t> tavoitteisiin T8, T9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426" y="5861957"/>
            <a:ext cx="10885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Metzler</a:t>
            </a:r>
            <a:r>
              <a:rPr lang="fi-FI" sz="2000" dirty="0"/>
              <a:t> 2005: </a:t>
            </a:r>
            <a:r>
              <a:rPr lang="fi-FI" sz="2000" dirty="0" err="1"/>
              <a:t>Intructional</a:t>
            </a:r>
            <a:r>
              <a:rPr lang="fi-FI" sz="2000" dirty="0"/>
              <a:t> </a:t>
            </a:r>
            <a:r>
              <a:rPr lang="fi-FI" sz="2000" dirty="0" err="1"/>
              <a:t>models</a:t>
            </a:r>
            <a:r>
              <a:rPr lang="fi-FI" sz="2000" dirty="0"/>
              <a:t> for </a:t>
            </a:r>
            <a:r>
              <a:rPr lang="fi-FI" sz="2000" dirty="0" err="1"/>
              <a:t>physical</a:t>
            </a:r>
            <a:r>
              <a:rPr lang="fi-FI" sz="2000" dirty="0"/>
              <a:t> </a:t>
            </a:r>
            <a:r>
              <a:rPr lang="fi-FI" sz="2000" dirty="0" err="1"/>
              <a:t>education</a:t>
            </a:r>
            <a:r>
              <a:rPr lang="fi-FI" sz="2000" dirty="0"/>
              <a:t>; Heikinaro-Johansson ym. 2007, Näkökulmia liikuntapedagogiikkaan. </a:t>
            </a:r>
          </a:p>
        </p:txBody>
      </p:sp>
    </p:spTree>
    <p:extLst>
      <p:ext uri="{BB962C8B-B14F-4D97-AF65-F5344CB8AC3E}">
        <p14:creationId xmlns:p14="http://schemas.microsoft.com/office/powerpoint/2010/main" val="6225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Vastuuntuntoisuuden malli (</a:t>
            </a:r>
            <a:r>
              <a:rPr lang="fi-FI" dirty="0" err="1"/>
              <a:t>Hellison</a:t>
            </a:r>
            <a:r>
              <a:rPr lang="fi-FI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556793"/>
            <a:ext cx="9849226" cy="4569372"/>
          </a:xfrm>
        </p:spPr>
        <p:txBody>
          <a:bodyPr>
            <a:noAutofit/>
          </a:bodyPr>
          <a:lstStyle/>
          <a:p>
            <a:r>
              <a:rPr lang="fi-FI" sz="2400" dirty="0"/>
              <a:t>Lähtökohtina: runsas vuorovaikutus, oppijalähtöisyys, opettajan pedagoginen ja sisällöllinen osaaminen ja </a:t>
            </a:r>
            <a:r>
              <a:rPr lang="fi-FI" sz="2400" b="1" dirty="0"/>
              <a:t>siirtovaikutus liikuntatunneilta muuhun elämään</a:t>
            </a:r>
            <a:r>
              <a:rPr lang="fi-FI" sz="2400" dirty="0"/>
              <a:t>. </a:t>
            </a:r>
          </a:p>
          <a:p>
            <a:r>
              <a:rPr lang="fi-FI" sz="2400" b="1" dirty="0"/>
              <a:t>Viisi vastuuntuntoisuuden tasoa</a:t>
            </a:r>
            <a:r>
              <a:rPr lang="fi-FI" sz="2400" dirty="0"/>
              <a:t>: kunnioitus, osallistuminen, omatoimisuus, välittäminen ja vastuuntuntoisuus. </a:t>
            </a:r>
          </a:p>
          <a:p>
            <a:r>
              <a:rPr lang="fi-FI" sz="2400" dirty="0"/>
              <a:t>Keskeisessä osassa keskustelut, itsenäinen päätöksenteko, vastuun jakaminen oppilaiden kanssa.</a:t>
            </a:r>
          </a:p>
          <a:p>
            <a:r>
              <a:rPr lang="fi-FI" sz="2400" dirty="0"/>
              <a:t>Progressiivinen malli, jossa kehitetään yksilöiden vastuuntuntoisuutta ryhmässä ja ryhmän toimintaa yhdessä. </a:t>
            </a:r>
          </a:p>
          <a:p>
            <a:r>
              <a:rPr lang="fi-FI" sz="2400" dirty="0" err="1"/>
              <a:t>OPSin</a:t>
            </a:r>
            <a:r>
              <a:rPr lang="fi-FI" sz="2400" dirty="0"/>
              <a:t> tavoitteet T8, T9, T10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7657" y="6126165"/>
            <a:ext cx="620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Metzler</a:t>
            </a:r>
            <a:r>
              <a:rPr lang="fi-FI" sz="2000" dirty="0"/>
              <a:t> 2005; Heikinaro-Johansson ym. 2007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1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65" y="453540"/>
            <a:ext cx="8229600" cy="1143000"/>
          </a:xfrm>
        </p:spPr>
        <p:txBody>
          <a:bodyPr/>
          <a:lstStyle/>
          <a:p>
            <a:r>
              <a:rPr lang="fi-FI" dirty="0"/>
              <a:t>TGFU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1" y="1338943"/>
            <a:ext cx="11332029" cy="5104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200" dirty="0"/>
              <a:t>Opetusmenetelmä pallopelien opettamiseen. Pääidea on </a:t>
            </a:r>
            <a:r>
              <a:rPr lang="fi-FI" sz="2200" b="1" dirty="0"/>
              <a:t>pelin opettaminen kognitiivista lähestymistapaa käyttäen</a:t>
            </a:r>
            <a:r>
              <a:rPr lang="fi-FI" sz="2200" dirty="0"/>
              <a:t>. Perusta päätöksentekokyvylle luodaan pelin opettamisesta kokonaisuuden ja sääntöjen kautta. </a:t>
            </a:r>
          </a:p>
          <a:p>
            <a:pPr marL="514350" indent="-514350">
              <a:buAutoNum type="arabicParenR"/>
            </a:pPr>
            <a:r>
              <a:rPr lang="fi-FI" sz="2200" dirty="0"/>
              <a:t>Kokonaiskuva pelistä (pienpelit, viitepelit)</a:t>
            </a:r>
          </a:p>
          <a:p>
            <a:pPr marL="514350" indent="-514350">
              <a:buAutoNum type="arabicParenR"/>
            </a:pPr>
            <a:r>
              <a:rPr lang="fi-FI" sz="2200" dirty="0"/>
              <a:t>Pelin ymmärtäminen (ymmärrettävä säännöt, tila &amp; aika). </a:t>
            </a:r>
          </a:p>
          <a:p>
            <a:pPr marL="514350" indent="-514350">
              <a:buAutoNum type="arabicParenR"/>
            </a:pPr>
            <a:r>
              <a:rPr lang="fi-FI" sz="2200" dirty="0"/>
              <a:t>Taktinen tietoisuus (vapaan tilan luominen &amp; tyhjän tilan poistaminen, kyky hyödyntää heikkouksia)</a:t>
            </a:r>
          </a:p>
          <a:p>
            <a:pPr marL="514350" indent="-514350">
              <a:buAutoNum type="arabicParenR"/>
            </a:pPr>
            <a:r>
              <a:rPr lang="fi-FI" sz="2200" dirty="0"/>
              <a:t>Päätöksentekokyky (kyky tunnistaa tilanteeseen sopivat ratkaisumallit)</a:t>
            </a:r>
          </a:p>
          <a:p>
            <a:pPr marL="514350" indent="-514350">
              <a:buAutoNum type="arabicParenR"/>
            </a:pPr>
            <a:r>
              <a:rPr lang="fi-FI" sz="2200" dirty="0"/>
              <a:t>Taidon tunnistaminen (Kokonaisuuden kannalta oleelliset osatekijät)</a:t>
            </a:r>
          </a:p>
          <a:p>
            <a:pPr marL="514350" indent="-514350">
              <a:buAutoNum type="arabicParenR"/>
            </a:pPr>
            <a:r>
              <a:rPr lang="fi-FI" sz="2200" dirty="0"/>
              <a:t>Suorituskyky (taitoja harjoittelemalla tullaan pelin taitajaksi)</a:t>
            </a:r>
          </a:p>
          <a:p>
            <a:pPr marL="0" indent="0">
              <a:buNone/>
            </a:pPr>
            <a:r>
              <a:rPr lang="fi-FI" sz="2200" dirty="0"/>
              <a:t>Oppilaat ymmärtävät </a:t>
            </a:r>
            <a:r>
              <a:rPr lang="fi-FI" sz="2200" b="1" dirty="0"/>
              <a:t>Milloin, Minne ja Miten</a:t>
            </a:r>
            <a:r>
              <a:rPr lang="fi-FI" sz="2200" dirty="0"/>
              <a:t> pelissä pitää syöttää. </a:t>
            </a:r>
          </a:p>
          <a:p>
            <a:pPr marL="0" indent="0">
              <a:buNone/>
            </a:pPr>
            <a:r>
              <a:rPr lang="fi-FI" sz="2200" dirty="0"/>
              <a:t>Video: </a:t>
            </a:r>
            <a:r>
              <a:rPr lang="fi-FI" sz="2200" dirty="0" err="1">
                <a:hlinkClick r:id="rId3"/>
              </a:rPr>
              <a:t>Teaching</a:t>
            </a:r>
            <a:r>
              <a:rPr lang="fi-FI" sz="2200" dirty="0">
                <a:hlinkClick r:id="rId3"/>
              </a:rPr>
              <a:t> </a:t>
            </a:r>
            <a:r>
              <a:rPr lang="fi-FI" sz="2200" dirty="0" err="1">
                <a:hlinkClick r:id="rId3"/>
              </a:rPr>
              <a:t>games</a:t>
            </a:r>
            <a:r>
              <a:rPr lang="fi-FI" sz="2200" dirty="0">
                <a:hlinkClick r:id="rId3"/>
              </a:rPr>
              <a:t> for </a:t>
            </a:r>
            <a:r>
              <a:rPr lang="fi-FI" sz="2200" dirty="0" err="1">
                <a:hlinkClick r:id="rId3"/>
              </a:rPr>
              <a:t>understanding</a:t>
            </a:r>
            <a:r>
              <a:rPr lang="fi-FI" sz="2200" dirty="0">
                <a:hlinkClick r:id="rId3"/>
              </a:rPr>
              <a:t> - </a:t>
            </a:r>
            <a:r>
              <a:rPr lang="fi-FI" sz="2200" dirty="0" err="1">
                <a:hlinkClick r:id="rId3"/>
              </a:rPr>
              <a:t>Lesson</a:t>
            </a:r>
            <a:r>
              <a:rPr lang="fi-FI" sz="2200" dirty="0">
                <a:hlinkClick r:id="rId3"/>
              </a:rPr>
              <a:t> </a:t>
            </a:r>
            <a:r>
              <a:rPr lang="fi-FI" sz="2200" dirty="0" err="1">
                <a:hlinkClick r:id="rId3"/>
              </a:rPr>
              <a:t>demonstration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9865413" y="6074229"/>
            <a:ext cx="190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Metzler</a:t>
            </a:r>
            <a:r>
              <a:rPr lang="fi-FI" dirty="0"/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40090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326571"/>
            <a:ext cx="8213272" cy="881743"/>
          </a:xfrm>
        </p:spPr>
        <p:txBody>
          <a:bodyPr/>
          <a:lstStyle/>
          <a:p>
            <a:r>
              <a:rPr lang="fi-FI" dirty="0"/>
              <a:t>Kuntoilumalli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3835"/>
            <a:ext cx="11593286" cy="5049019"/>
          </a:xfrm>
        </p:spPr>
        <p:txBody>
          <a:bodyPr>
            <a:noAutofit/>
          </a:bodyPr>
          <a:lstStyle/>
          <a:p>
            <a:r>
              <a:rPr lang="fi-FI" sz="2400" dirty="0"/>
              <a:t>Keskeisenä ajatuksena, että oppilaat </a:t>
            </a:r>
            <a:r>
              <a:rPr lang="fi-FI" sz="2400" b="1" dirty="0"/>
              <a:t>ymmärtävät fyysisen kunnon merkityksen omalle hyvinvoinnilleen ja jaksamiselleen</a:t>
            </a:r>
            <a:r>
              <a:rPr lang="fi-FI" sz="2400" dirty="0"/>
              <a:t>. </a:t>
            </a:r>
          </a:p>
          <a:p>
            <a:r>
              <a:rPr lang="fi-FI" sz="2400" dirty="0"/>
              <a:t>Päämääränä fyysisen kunnon kohottaminen &amp; jatkuvan liikunnan harrastamisen merkityksen oivaltaminen ihmisen elämänkulussa -&gt; tavoitteena, että oppilas sitoutuu pitämään huolta omasta fyysisestä kunnostaan. </a:t>
            </a:r>
          </a:p>
          <a:p>
            <a:r>
              <a:rPr lang="fi-FI" sz="2400" dirty="0"/>
              <a:t>Oppilas asettaa itselleen realistisia tavoitteita. </a:t>
            </a:r>
          </a:p>
          <a:p>
            <a:r>
              <a:rPr lang="fi-FI" sz="2400" dirty="0"/>
              <a:t>Opetussuunnitelma voidaan suunnitella toimintakyvyn teemoihin liittyväksi, esim. voima tai kestävyys. </a:t>
            </a:r>
          </a:p>
          <a:p>
            <a:r>
              <a:rPr lang="fi-FI" sz="2400" dirty="0"/>
              <a:t>Yhdistetään teoria ja käytäntö. </a:t>
            </a:r>
          </a:p>
          <a:p>
            <a:r>
              <a:rPr lang="fi-FI" sz="2400" dirty="0"/>
              <a:t>Sopii hyvin uuden </a:t>
            </a:r>
            <a:r>
              <a:rPr lang="fi-FI" sz="2400" dirty="0" err="1"/>
              <a:t>OPSin</a:t>
            </a:r>
            <a:r>
              <a:rPr lang="fi-FI" sz="2400" dirty="0"/>
              <a:t> tavoitteeseen T5. </a:t>
            </a:r>
          </a:p>
          <a:p>
            <a:r>
              <a:rPr lang="fi-FI" sz="2400" dirty="0"/>
              <a:t>Sopisi hyvin sisällöksi etenkin 5. ja 8. –luokille </a:t>
            </a:r>
            <a:r>
              <a:rPr lang="fi-FI" sz="2400" dirty="0" err="1"/>
              <a:t>Move</a:t>
            </a:r>
            <a:r>
              <a:rPr lang="fi-FI" sz="2400" dirty="0"/>
              <a:t>!:n yhteyteen.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3979" y="5208814"/>
            <a:ext cx="4068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Heikinaro-Johansson ym. , 2007.</a:t>
            </a:r>
          </a:p>
        </p:txBody>
      </p:sp>
    </p:spTree>
    <p:extLst>
      <p:ext uri="{BB962C8B-B14F-4D97-AF65-F5344CB8AC3E}">
        <p14:creationId xmlns:p14="http://schemas.microsoft.com/office/powerpoint/2010/main" val="85926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2" y="359230"/>
            <a:ext cx="7462158" cy="767442"/>
          </a:xfrm>
        </p:spPr>
        <p:txBody>
          <a:bodyPr/>
          <a:lstStyle/>
          <a:p>
            <a:r>
              <a:rPr lang="fi-FI" dirty="0"/>
              <a:t>Seikkailukasvatusmalli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Tarjoaa mahdollisuuden tarttua haasteisiin, ottaa riskejä ja kehittää ongelmanratkaisutaitoja .</a:t>
            </a:r>
          </a:p>
          <a:p>
            <a:r>
              <a:rPr lang="fi-FI" sz="2400" dirty="0"/>
              <a:t>Oppitunnin jälkeen jaetaan mielessä liikkuneita tunteita, kuten pelkoa, ryhmäpainetta, toisaalta myös iloa ja ylpeyttä. </a:t>
            </a:r>
          </a:p>
          <a:p>
            <a:r>
              <a:rPr lang="fi-FI" sz="2400" dirty="0"/>
              <a:t>Rohkeutta ja luottamusta vaativat tehtävät kuten köysikiipeily, laskeutuminen, erilaisten esteiden ylitys, tai erilaiset retket. </a:t>
            </a:r>
          </a:p>
          <a:p>
            <a:r>
              <a:rPr lang="fi-FI" sz="2400" dirty="0" err="1"/>
              <a:t>OPSin</a:t>
            </a:r>
            <a:r>
              <a:rPr lang="fi-FI" sz="2400" dirty="0"/>
              <a:t> tavoitteet T1, T8, T9.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58690" y="5959929"/>
            <a:ext cx="3926481" cy="40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Heikinaro-Johansson ym. 2007.</a:t>
            </a:r>
          </a:p>
        </p:txBody>
      </p:sp>
    </p:spTree>
    <p:extLst>
      <p:ext uri="{BB962C8B-B14F-4D97-AF65-F5344CB8AC3E}">
        <p14:creationId xmlns:p14="http://schemas.microsoft.com/office/powerpoint/2010/main" val="18531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231" y="400850"/>
            <a:ext cx="10263397" cy="970750"/>
          </a:xfrm>
        </p:spPr>
        <p:txBody>
          <a:bodyPr/>
          <a:lstStyle/>
          <a:p>
            <a:r>
              <a:rPr lang="fi-FI" sz="4000" dirty="0"/>
              <a:t>Koululiikunnan tulevaisuus, OPS 2026?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329" y="1534887"/>
            <a:ext cx="10401299" cy="1110342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/>
              <a:t>Onko nykyinen OPS riittävä? (fyysinen, psyykkinen, sosiaalinen)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44" y="2367643"/>
            <a:ext cx="5856268" cy="43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6C05-DFF7-4ECE-AE63-5A7A83CC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278970"/>
            <a:ext cx="10369103" cy="883404"/>
          </a:xfrm>
        </p:spPr>
        <p:txBody>
          <a:bodyPr/>
          <a:lstStyle/>
          <a:p>
            <a:r>
              <a:rPr lang="fi-FI" dirty="0"/>
              <a:t>Outojen lyhenteiden takana….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77E36-328A-400A-B842-8975BF694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982" y="1429060"/>
            <a:ext cx="5642018" cy="3511684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CDG = </a:t>
            </a:r>
            <a:r>
              <a:rPr lang="fi-FI" sz="2400" b="1" dirty="0" err="1"/>
              <a:t>Creating</a:t>
            </a:r>
            <a:r>
              <a:rPr lang="fi-FI" sz="2400" b="1" dirty="0"/>
              <a:t> and </a:t>
            </a:r>
            <a:r>
              <a:rPr lang="fi-FI" sz="2400" b="1" dirty="0" err="1"/>
              <a:t>Developing</a:t>
            </a:r>
            <a:r>
              <a:rPr lang="fi-FI" sz="2400" b="1" dirty="0"/>
              <a:t> </a:t>
            </a:r>
            <a:r>
              <a:rPr lang="fi-FI" sz="2400" b="1" dirty="0" err="1"/>
              <a:t>Games</a:t>
            </a:r>
            <a:endParaRPr lang="fi-FI" sz="2400" b="1" dirty="0"/>
          </a:p>
          <a:p>
            <a:pPr marL="0" indent="0">
              <a:buNone/>
            </a:pPr>
            <a:r>
              <a:rPr lang="fi-FI" sz="2000" dirty="0"/>
              <a:t>(John  </a:t>
            </a:r>
            <a:r>
              <a:rPr lang="fi-FI" sz="2000" dirty="0" err="1"/>
              <a:t>Quay</a:t>
            </a:r>
            <a:r>
              <a:rPr lang="fi-FI" sz="2000" dirty="0"/>
              <a:t>, Australia)</a:t>
            </a:r>
            <a:endParaRPr lang="fi-FI" sz="2000" b="1" dirty="0"/>
          </a:p>
          <a:p>
            <a:r>
              <a:rPr lang="fi-FI" sz="2000" dirty="0"/>
              <a:t>Oppilaslähtöinen menetelmä</a:t>
            </a:r>
          </a:p>
          <a:p>
            <a:r>
              <a:rPr lang="fi-FI" sz="2000" dirty="0"/>
              <a:t>Oppilaan sosiaaliset, kognitiiviset sekä motoriset taidot</a:t>
            </a:r>
          </a:p>
          <a:p>
            <a:r>
              <a:rPr lang="fi-FI" sz="2000" dirty="0"/>
              <a:t>Keskiössä motoriset perustaidot ja sosiaalisen kasvun tavoitteet </a:t>
            </a:r>
            <a:r>
              <a:rPr lang="fi-FI" sz="2000" dirty="0">
                <a:sym typeface="Wingdings" panose="05000000000000000000" pitchFamily="2" charset="2"/>
              </a:rPr>
              <a:t> OPS</a:t>
            </a:r>
          </a:p>
          <a:p>
            <a:r>
              <a:rPr lang="fi-FI" sz="2000" dirty="0">
                <a:sym typeface="Wingdings" panose="05000000000000000000" pitchFamily="2" charset="2"/>
              </a:rPr>
              <a:t>liikuntaympäristöt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41E08-C1BA-4563-8919-5DDBBF4CD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4975" y="1162374"/>
            <a:ext cx="4896544" cy="3511684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CPE = Creative </a:t>
            </a:r>
            <a:r>
              <a:rPr lang="fi-FI" sz="2400" b="1" dirty="0" err="1"/>
              <a:t>Physical</a:t>
            </a:r>
            <a:r>
              <a:rPr lang="fi-FI" sz="2400" b="1" dirty="0"/>
              <a:t> </a:t>
            </a:r>
            <a:r>
              <a:rPr lang="fi-FI" sz="2400" b="1" dirty="0" err="1"/>
              <a:t>Education</a:t>
            </a:r>
            <a:endParaRPr lang="fi-FI" sz="2400" b="1" dirty="0"/>
          </a:p>
          <a:p>
            <a:pPr marL="0" indent="0">
              <a:buNone/>
            </a:pPr>
            <a:r>
              <a:rPr lang="fi-FI" b="1" dirty="0"/>
              <a:t> </a:t>
            </a:r>
            <a:r>
              <a:rPr lang="fi-FI" sz="2000" dirty="0"/>
              <a:t>(</a:t>
            </a:r>
            <a:r>
              <a:rPr lang="fi-FI" sz="2000" dirty="0" err="1"/>
              <a:t>Quay</a:t>
            </a:r>
            <a:r>
              <a:rPr lang="fi-FI" sz="2000" dirty="0"/>
              <a:t> &amp; </a:t>
            </a:r>
            <a:r>
              <a:rPr lang="fi-FI" sz="2000" dirty="0" err="1"/>
              <a:t>Peters</a:t>
            </a:r>
            <a:r>
              <a:rPr lang="fi-FI" sz="2000" dirty="0"/>
              <a:t>, 2008, 2012)</a:t>
            </a:r>
          </a:p>
          <a:p>
            <a:r>
              <a:rPr lang="fi-FI" sz="2000" dirty="0"/>
              <a:t>Henkilökohtaisen ja sosiaalisen vastuun ottaminen liikunnanopetuksessa</a:t>
            </a:r>
          </a:p>
          <a:p>
            <a:r>
              <a:rPr lang="fi-FI" sz="2000" dirty="0"/>
              <a:t>Motoriset perustaidot</a:t>
            </a:r>
          </a:p>
          <a:p>
            <a:r>
              <a:rPr lang="fi-FI" sz="2000" dirty="0"/>
              <a:t>Urheiluopetus liikunnanopetuksessa</a:t>
            </a:r>
          </a:p>
          <a:p>
            <a:r>
              <a:rPr lang="fi-FI" sz="2000" dirty="0"/>
              <a:t>Pelien ja leikkien kehittäminen</a:t>
            </a:r>
          </a:p>
          <a:p>
            <a:r>
              <a:rPr lang="fi-FI" sz="2000" dirty="0"/>
              <a:t>Ymmärtämistä korostava peliopetus</a:t>
            </a:r>
          </a:p>
          <a:p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1FADC-7C4B-4B41-BCAD-2B56F5F99FD2}"/>
              </a:ext>
            </a:extLst>
          </p:cNvPr>
          <p:cNvSpPr txBox="1"/>
          <p:nvPr/>
        </p:nvSpPr>
        <p:spPr>
          <a:xfrm>
            <a:off x="2200760" y="5003128"/>
            <a:ext cx="6524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TGfU</a:t>
            </a:r>
            <a:r>
              <a:rPr lang="fi-FI" sz="2400" b="1" dirty="0"/>
              <a:t> = </a:t>
            </a:r>
            <a:r>
              <a:rPr lang="fi-FI" sz="2400" b="1" dirty="0" err="1"/>
              <a:t>Teaching</a:t>
            </a:r>
            <a:r>
              <a:rPr lang="fi-FI" sz="2400" b="1" dirty="0"/>
              <a:t> </a:t>
            </a:r>
            <a:r>
              <a:rPr lang="fi-FI" sz="2400" b="1" dirty="0" err="1"/>
              <a:t>Games</a:t>
            </a:r>
            <a:r>
              <a:rPr lang="fi-FI" sz="2400" b="1" dirty="0"/>
              <a:t> for </a:t>
            </a:r>
            <a:r>
              <a:rPr lang="fi-FI" sz="2400" b="1" dirty="0" err="1"/>
              <a:t>Understanding</a:t>
            </a:r>
            <a:endParaRPr lang="fi-FI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Bunker &amp; </a:t>
            </a:r>
            <a:r>
              <a:rPr lang="fi-FI" sz="2000" dirty="0" err="1"/>
              <a:t>Thorpe</a:t>
            </a:r>
            <a:r>
              <a:rPr lang="fi-FI" sz="2000" dirty="0"/>
              <a:t> (1982)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Pelien opettaminen pelaamalla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Butler et al. (2008): </a:t>
            </a:r>
            <a:r>
              <a:rPr lang="fi-FI" sz="2000" dirty="0" err="1"/>
              <a:t>TGfU:n</a:t>
            </a:r>
            <a:r>
              <a:rPr lang="fi-FI" sz="2000" dirty="0"/>
              <a:t> kuusi pääkohtaa </a:t>
            </a:r>
          </a:p>
        </p:txBody>
      </p:sp>
    </p:spTree>
    <p:extLst>
      <p:ext uri="{BB962C8B-B14F-4D97-AF65-F5344CB8AC3E}">
        <p14:creationId xmlns:p14="http://schemas.microsoft.com/office/powerpoint/2010/main" val="29013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CAAB-3876-4066-9368-B7F37C1A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Opetustyylit liikunnanopetuksessa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557B4-E7BF-4E13-916D-3D1864B9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41" y="1773239"/>
            <a:ext cx="5409543" cy="4392612"/>
          </a:xfrm>
        </p:spPr>
        <p:txBody>
          <a:bodyPr anchor="t">
            <a:noAutofit/>
          </a:bodyPr>
          <a:lstStyle/>
          <a:p>
            <a:r>
              <a:rPr lang="fi-FI" sz="2400"/>
              <a:t>Järjestelmällinen organisoitu opetus sopii hyvin liikunnanopetukseen  selkeä rakenne auttaa keskittymään ja tarkkailemaan opetuksen olennaisia osia</a:t>
            </a:r>
          </a:p>
          <a:p>
            <a:r>
              <a:rPr lang="fi-FI" sz="2400"/>
              <a:t>Opettajajohtoisia vai oppilasjohtoisia menetelmiä?</a:t>
            </a:r>
          </a:p>
          <a:p>
            <a:r>
              <a:rPr lang="fi-FI" sz="2400"/>
              <a:t>Muitakin opetuksen luokitteluja toki on, liikunnanopetuksessa Muska Mosstonin opetustyylit kuuluisin</a:t>
            </a:r>
            <a:endParaRPr lang="fi-FI" sz="2400" dirty="0"/>
          </a:p>
        </p:txBody>
      </p:sp>
      <p:pic>
        <p:nvPicPr>
          <p:cNvPr id="6" name="Content Placeholder 5" descr="A group of people in a lake&#10;&#10;Description automatically generated">
            <a:extLst>
              <a:ext uri="{FF2B5EF4-FFF2-40B4-BE49-F238E27FC236}">
                <a16:creationId xmlns:a16="http://schemas.microsoft.com/office/drawing/2014/main" id="{A0180C00-0370-48CA-BBBC-2534F3130B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r="28439" b="-1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324258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3044-913E-4EFF-B8E9-C383A896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Opetustyylit (</a:t>
            </a:r>
            <a:r>
              <a:rPr lang="fi-FI" dirty="0" err="1"/>
              <a:t>Mosston</a:t>
            </a:r>
            <a:r>
              <a:rPr lang="fi-FI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5E7EB-5126-4E35-ADDC-B73F95F1A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481" y="1773238"/>
            <a:ext cx="5456038" cy="4392612"/>
          </a:xfrm>
        </p:spPr>
        <p:txBody>
          <a:bodyPr/>
          <a:lstStyle/>
          <a:p>
            <a:pPr marL="0" indent="0">
              <a:buNone/>
            </a:pPr>
            <a:endParaRPr lang="fi-FI" sz="2400" dirty="0"/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Komento-opetus</a:t>
            </a:r>
            <a:r>
              <a:rPr lang="en-GB" sz="2400" dirty="0"/>
              <a:t> (The Command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Tehtäväopetus</a:t>
            </a:r>
            <a:r>
              <a:rPr lang="en-GB" sz="2400" dirty="0"/>
              <a:t> (The Practice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Pariohjaus</a:t>
            </a:r>
            <a:r>
              <a:rPr lang="en-GB" sz="2400" dirty="0"/>
              <a:t> (</a:t>
            </a:r>
            <a:r>
              <a:rPr lang="en-GB" sz="2400" dirty="0" err="1"/>
              <a:t>vuorovaikutus</a:t>
            </a:r>
            <a:r>
              <a:rPr lang="en-GB" sz="2400" dirty="0"/>
              <a:t>) (The Reciprocal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Itsearviointi</a:t>
            </a:r>
            <a:r>
              <a:rPr lang="en-GB" sz="2400" dirty="0"/>
              <a:t> (The Self-Check Style)</a:t>
            </a:r>
          </a:p>
          <a:p>
            <a:pPr>
              <a:buAutoNum type="alphaUcPeriod"/>
            </a:pPr>
            <a:r>
              <a:rPr lang="en-GB" sz="2400" dirty="0"/>
              <a:t> </a:t>
            </a:r>
            <a:r>
              <a:rPr lang="en-GB" sz="2400" b="1" dirty="0" err="1"/>
              <a:t>Eriyttävä</a:t>
            </a:r>
            <a:r>
              <a:rPr lang="en-GB" sz="2400" b="1" dirty="0"/>
              <a:t> </a:t>
            </a:r>
            <a:r>
              <a:rPr lang="en-GB" sz="2400" b="1" dirty="0" err="1"/>
              <a:t>opetus</a:t>
            </a:r>
            <a:r>
              <a:rPr lang="en-GB" sz="2400" b="1" dirty="0"/>
              <a:t> </a:t>
            </a:r>
            <a:r>
              <a:rPr lang="en-GB" sz="2400" dirty="0"/>
              <a:t>(The Inclusion Style)</a:t>
            </a:r>
          </a:p>
          <a:p>
            <a:endParaRPr lang="fi-FI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AE869-6075-4A86-8EE2-FFCFE14B7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863" y="1379349"/>
            <a:ext cx="6209655" cy="4786501"/>
          </a:xfrm>
        </p:spPr>
        <p:txBody>
          <a:bodyPr/>
          <a:lstStyle/>
          <a:p>
            <a:pPr>
              <a:buFont typeface="+mj-lt"/>
              <a:buAutoNum type="alphaUcPeriod" startAt="6"/>
            </a:pPr>
            <a:r>
              <a:rPr lang="en-GB" sz="2400" b="1" dirty="0" err="1"/>
              <a:t>Ohjattu</a:t>
            </a:r>
            <a:r>
              <a:rPr lang="en-GB" sz="2400" b="1" dirty="0"/>
              <a:t> </a:t>
            </a:r>
            <a:r>
              <a:rPr lang="en-GB" sz="2400" b="1" dirty="0" err="1"/>
              <a:t>oivaltaminen</a:t>
            </a:r>
            <a:r>
              <a:rPr lang="en-GB" sz="2400" b="1" dirty="0"/>
              <a:t> </a:t>
            </a:r>
            <a:r>
              <a:rPr lang="en-GB" sz="2400" dirty="0"/>
              <a:t>(The Guided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Ongelmanratkaisu</a:t>
            </a:r>
            <a:r>
              <a:rPr lang="en-GB" sz="2400" dirty="0"/>
              <a:t> (The Convergent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Erilaisten</a:t>
            </a:r>
            <a:r>
              <a:rPr lang="en-GB" sz="2400" b="1" dirty="0"/>
              <a:t> </a:t>
            </a:r>
            <a:r>
              <a:rPr lang="en-GB" sz="2400" b="1" dirty="0" err="1"/>
              <a:t>ratkaisujen</a:t>
            </a:r>
            <a:r>
              <a:rPr lang="en-GB" sz="2400" b="1" dirty="0"/>
              <a:t> </a:t>
            </a:r>
            <a:r>
              <a:rPr lang="en-GB" sz="2400" b="1" dirty="0" err="1"/>
              <a:t>tuottaminen</a:t>
            </a:r>
            <a:r>
              <a:rPr lang="en-GB" sz="2400" dirty="0"/>
              <a:t> (The Divergent Discovery Style)</a:t>
            </a:r>
          </a:p>
          <a:p>
            <a:pPr>
              <a:buFont typeface="+mj-lt"/>
              <a:buAutoNum type="alphaUcPeriod" startAt="6"/>
            </a:pPr>
            <a:r>
              <a:rPr lang="en-GB" sz="2400" b="1" dirty="0" err="1"/>
              <a:t>Yksilöllinen</a:t>
            </a:r>
            <a:r>
              <a:rPr lang="en-GB" sz="2400" b="1" dirty="0"/>
              <a:t> </a:t>
            </a:r>
            <a:r>
              <a:rPr lang="en-GB" sz="2400" b="1" dirty="0" err="1"/>
              <a:t>harjoitusohjelma</a:t>
            </a:r>
            <a:r>
              <a:rPr lang="en-GB" sz="2400" b="1" dirty="0"/>
              <a:t> </a:t>
            </a:r>
            <a:r>
              <a:rPr lang="en-GB" sz="2400" dirty="0"/>
              <a:t>(The Learner-Designed Individual Program Style)</a:t>
            </a:r>
          </a:p>
          <a:p>
            <a:pPr>
              <a:buFont typeface="+mj-lt"/>
              <a:buAutoNum type="alphaUcPeriod" startAt="6"/>
            </a:pPr>
            <a:r>
              <a:rPr lang="en-GB" sz="2400" b="1" dirty="0" err="1"/>
              <a:t>Yksilöllinen</a:t>
            </a:r>
            <a:r>
              <a:rPr lang="en-GB" sz="2400" b="1" dirty="0"/>
              <a:t> </a:t>
            </a:r>
            <a:r>
              <a:rPr lang="en-GB" sz="2400" b="1" dirty="0" err="1"/>
              <a:t>opetusohjelma</a:t>
            </a:r>
            <a:r>
              <a:rPr lang="en-GB" sz="2400" dirty="0"/>
              <a:t> (The Learner-Initiated Style)</a:t>
            </a:r>
          </a:p>
          <a:p>
            <a:pPr>
              <a:buFont typeface="+mj-lt"/>
              <a:buAutoNum type="alphaUcPeriod" startAt="6"/>
            </a:pPr>
            <a:r>
              <a:rPr lang="en-GB" sz="2400" dirty="0"/>
              <a:t> </a:t>
            </a:r>
            <a:r>
              <a:rPr lang="en-GB" sz="2400" b="1" dirty="0" err="1"/>
              <a:t>Itseopetus</a:t>
            </a:r>
            <a:r>
              <a:rPr lang="en-GB" sz="2400" dirty="0"/>
              <a:t> (The Self-Teaching Style)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934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0B14-DC6A-4661-97F1-AF0586AE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Opetustyylit (</a:t>
            </a:r>
            <a:r>
              <a:rPr lang="fi-FI" dirty="0" err="1"/>
              <a:t>Mosston</a:t>
            </a:r>
            <a:r>
              <a:rPr lang="fi-FI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381A1-5C8B-4F16-9B4F-471AC5B0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398" y="1773239"/>
            <a:ext cx="5388586" cy="4392612"/>
          </a:xfrm>
        </p:spPr>
        <p:txBody>
          <a:bodyPr/>
          <a:lstStyle/>
          <a:p>
            <a:r>
              <a:rPr lang="fi-FI" sz="2400" dirty="0"/>
              <a:t>Opetustyylien järjestys on tarkoituksellinen</a:t>
            </a:r>
          </a:p>
          <a:p>
            <a:r>
              <a:rPr lang="fi-FI" sz="2400" dirty="0"/>
              <a:t>Päätöksentekovalta siirtyy opettajalta oppilaille siirryttäessä A.</a:t>
            </a:r>
            <a:r>
              <a:rPr lang="fi-FI" sz="2400" dirty="0">
                <a:sym typeface="Wingdings" panose="05000000000000000000" pitchFamily="2" charset="2"/>
              </a:rPr>
              <a:t> K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 aika, tila, välineet, suunnittelu</a:t>
            </a:r>
          </a:p>
          <a:p>
            <a:r>
              <a:rPr lang="fi-FI" sz="2400" dirty="0">
                <a:sym typeface="Wingdings" panose="05000000000000000000" pitchFamily="2" charset="2"/>
              </a:rPr>
              <a:t>Tyylit A-F edustavat opetustyylejä, joissa hyödynnetään aiempaa osaamista/ tietoa</a:t>
            </a:r>
          </a:p>
          <a:p>
            <a:r>
              <a:rPr lang="fi-FI" sz="2400" dirty="0">
                <a:sym typeface="Wingdings" panose="05000000000000000000" pitchFamily="2" charset="2"/>
              </a:rPr>
              <a:t>Tyylit F-K edustavat opetustyylejä, joissa tuotetaan uutta </a:t>
            </a:r>
          </a:p>
          <a:p>
            <a:endParaRPr lang="fi-FI" sz="2400" dirty="0"/>
          </a:p>
        </p:txBody>
      </p:sp>
      <p:pic>
        <p:nvPicPr>
          <p:cNvPr id="6" name="Content Placeholder 5" descr="A picture containing person, indoor, crowd&#10;&#10;Description automatically generated">
            <a:extLst>
              <a:ext uri="{FF2B5EF4-FFF2-40B4-BE49-F238E27FC236}">
                <a16:creationId xmlns:a16="http://schemas.microsoft.com/office/drawing/2014/main" id="{FE78C5B2-323F-496C-850E-22224773AA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28022" y="1773238"/>
            <a:ext cx="5388586" cy="4024599"/>
          </a:xfrm>
        </p:spPr>
      </p:pic>
    </p:spTree>
    <p:extLst>
      <p:ext uri="{BB962C8B-B14F-4D97-AF65-F5344CB8AC3E}">
        <p14:creationId xmlns:p14="http://schemas.microsoft.com/office/powerpoint/2010/main" val="29719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2115-1C06-4147-B3DC-5F310B35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8" y="2094045"/>
            <a:ext cx="2851688" cy="3330361"/>
          </a:xfrm>
        </p:spPr>
        <p:txBody>
          <a:bodyPr/>
          <a:lstStyle/>
          <a:p>
            <a:r>
              <a:rPr lang="fi-FI" dirty="0" err="1"/>
              <a:t>Mosstonin</a:t>
            </a:r>
            <a:r>
              <a:rPr lang="fi-FI" dirty="0"/>
              <a:t> opetustyylien spektrin tiivistelmä, Väinö Varstalan tekemä kooste 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617BF5F-0126-4E70-930B-38ABFABA6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35" y="0"/>
            <a:ext cx="7117497" cy="6741763"/>
          </a:xfrm>
        </p:spPr>
      </p:pic>
    </p:spTree>
    <p:extLst>
      <p:ext uri="{BB962C8B-B14F-4D97-AF65-F5344CB8AC3E}">
        <p14:creationId xmlns:p14="http://schemas.microsoft.com/office/powerpoint/2010/main" val="19282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54" y="224590"/>
            <a:ext cx="9945372" cy="850232"/>
          </a:xfrm>
        </p:spPr>
        <p:txBody>
          <a:bodyPr/>
          <a:lstStyle/>
          <a:p>
            <a:r>
              <a:rPr lang="fi-FI" dirty="0"/>
              <a:t>A – THE COMMAND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68379"/>
            <a:ext cx="10972800" cy="4523873"/>
          </a:xfrm>
        </p:spPr>
        <p:txBody>
          <a:bodyPr/>
          <a:lstStyle/>
          <a:p>
            <a:r>
              <a:rPr lang="en-GB" dirty="0"/>
              <a:t>Th</a:t>
            </a:r>
            <a:r>
              <a:rPr lang="en-GB" sz="2400" dirty="0"/>
              <a:t>e teacher has the decision making power</a:t>
            </a:r>
          </a:p>
          <a:p>
            <a:r>
              <a:rPr lang="en-GB" sz="2400" dirty="0"/>
              <a:t>Same tasks for all pupils</a:t>
            </a:r>
          </a:p>
          <a:p>
            <a:r>
              <a:rPr lang="en-GB" sz="2400" dirty="0"/>
              <a:t>The pupils perform the tasks after the teacher’s commands </a:t>
            </a:r>
            <a:r>
              <a:rPr lang="en-GB" sz="2400" dirty="0">
                <a:sym typeface="Wingdings" panose="05000000000000000000" pitchFamily="2" charset="2"/>
              </a:rPr>
              <a:t> developing an automatic movement</a:t>
            </a:r>
            <a:endParaRPr lang="en-GB" sz="2400" dirty="0"/>
          </a:p>
          <a:p>
            <a:r>
              <a:rPr lang="en-GB" sz="2400" dirty="0"/>
              <a:t>The teacher directs and gives feedback</a:t>
            </a:r>
          </a:p>
          <a:p>
            <a:r>
              <a:rPr lang="en-GB" sz="2400" dirty="0"/>
              <a:t>Easy to evaluate</a:t>
            </a:r>
          </a:p>
          <a:p>
            <a:r>
              <a:rPr lang="en-GB" sz="2400" dirty="0"/>
              <a:t>E.g. Aerobic, pair dances, warm ups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-&gt; Special needs? Different abilities?</a:t>
            </a:r>
          </a:p>
          <a:p>
            <a:endParaRPr lang="fi-FI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CD5B06-6629-4344-B734-6C1795BF8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971" y="3429000"/>
            <a:ext cx="5214229" cy="31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6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49" y="256675"/>
            <a:ext cx="9898877" cy="946483"/>
          </a:xfrm>
        </p:spPr>
        <p:txBody>
          <a:bodyPr/>
          <a:lstStyle/>
          <a:p>
            <a:r>
              <a:rPr lang="fi-FI" dirty="0"/>
              <a:t>B – THE PRACTICE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95663"/>
            <a:ext cx="5952247" cy="4844715"/>
          </a:xfrm>
        </p:spPr>
        <p:txBody>
          <a:bodyPr/>
          <a:lstStyle/>
          <a:p>
            <a:r>
              <a:rPr lang="en-GB" sz="2400" dirty="0"/>
              <a:t>The teacher gives the tasks for the different performance spots</a:t>
            </a:r>
          </a:p>
          <a:p>
            <a:r>
              <a:rPr lang="en-GB" sz="2400" dirty="0"/>
              <a:t>The pupils are practicing autonomously, the teacher has the opportunity to observe and give feedback</a:t>
            </a:r>
          </a:p>
          <a:p>
            <a:r>
              <a:rPr lang="en-GB" sz="2400" dirty="0"/>
              <a:t>The pupils can decide the beginning and end of the activity and the performance speed</a:t>
            </a:r>
          </a:p>
          <a:p>
            <a:r>
              <a:rPr lang="en-GB" sz="2400" dirty="0"/>
              <a:t>E.g. Circuit training, an obstacle course in gymnastics</a:t>
            </a:r>
          </a:p>
          <a:p>
            <a:endParaRPr lang="fi-FI" sz="2400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0B796F10-3891-4669-AD81-C33075210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688" y="1451026"/>
            <a:ext cx="4571999" cy="44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2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46" y="336885"/>
            <a:ext cx="9867880" cy="1235241"/>
          </a:xfrm>
        </p:spPr>
        <p:txBody>
          <a:bodyPr/>
          <a:lstStyle/>
          <a:p>
            <a:r>
              <a:rPr lang="fi-FI" dirty="0"/>
              <a:t>C – THE RECIPROCAL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77854" y="2117558"/>
            <a:ext cx="6240378" cy="4219074"/>
          </a:xfrm>
        </p:spPr>
        <p:txBody>
          <a:bodyPr/>
          <a:lstStyle/>
          <a:p>
            <a:r>
              <a:rPr lang="en-GB" sz="2400" dirty="0"/>
              <a:t>The pupils work in pairs and perform the tasks given by the teacher</a:t>
            </a:r>
          </a:p>
          <a:p>
            <a:r>
              <a:rPr lang="en-GB" sz="2400" dirty="0"/>
              <a:t>The pupils observe each other’s performances and gives feedback</a:t>
            </a:r>
          </a:p>
          <a:p>
            <a:r>
              <a:rPr lang="en-GB" sz="2400" dirty="0"/>
              <a:t>The teacher selects the movements and gives the criteria for evaluation</a:t>
            </a:r>
          </a:p>
          <a:p>
            <a:r>
              <a:rPr lang="en-GB" sz="2400" dirty="0"/>
              <a:t>Immediate feedback and social interaction</a:t>
            </a:r>
          </a:p>
          <a:p>
            <a:endParaRPr lang="en-GB" sz="2400" dirty="0"/>
          </a:p>
        </p:txBody>
      </p:sp>
      <p:pic>
        <p:nvPicPr>
          <p:cNvPr id="5" name="Bildobjekt 3">
            <a:extLst>
              <a:ext uri="{FF2B5EF4-FFF2-40B4-BE49-F238E27FC236}">
                <a16:creationId xmlns:a16="http://schemas.microsoft.com/office/drawing/2014/main" id="{A2F8635B-003E-48DE-B3B3-9E46090AF6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1055" y="2117557"/>
            <a:ext cx="4392523" cy="380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1819"/>
      </p:ext>
    </p:extLst>
  </p:cSld>
  <p:clrMapOvr>
    <a:masterClrMapping/>
  </p:clrMapOvr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2952</TotalTime>
  <Words>1619</Words>
  <Application>Microsoft Office PowerPoint</Application>
  <PresentationFormat>Widescreen</PresentationFormat>
  <Paragraphs>191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Aleo</vt:lpstr>
      <vt:lpstr>Arial</vt:lpstr>
      <vt:lpstr>Calibri</vt:lpstr>
      <vt:lpstr>Lato</vt:lpstr>
      <vt:lpstr>Lato Black</vt:lpstr>
      <vt:lpstr>Wingdings</vt:lpstr>
      <vt:lpstr>jyo</vt:lpstr>
      <vt:lpstr>Opetustyylit ja opetusmallit</vt:lpstr>
      <vt:lpstr>Opetustyylit  (Mosston, M. &amp; Ashworth, S. 2008. Teaching Physical Education. First Online Edition. ) </vt:lpstr>
      <vt:lpstr>Opetustyylit liikunnanopetuksessa</vt:lpstr>
      <vt:lpstr>Opetustyylit (Mosston)</vt:lpstr>
      <vt:lpstr>Opetustyylit (Mosston)</vt:lpstr>
      <vt:lpstr>Mosstonin opetustyylien spektrin tiivistelmä, Väinö Varstalan tekemä kooste </vt:lpstr>
      <vt:lpstr>A – THE COMMAND STYLE</vt:lpstr>
      <vt:lpstr>B – THE PRACTICE STYLE</vt:lpstr>
      <vt:lpstr>C – THE RECIPROCAL STYLE</vt:lpstr>
      <vt:lpstr>D – THE SELF-CHECK STYLE</vt:lpstr>
      <vt:lpstr>E – THE INCLUSION STYLE</vt:lpstr>
      <vt:lpstr>F – THE GUIDED DISCOVERY STYLE</vt:lpstr>
      <vt:lpstr>G – THE CONVERGENT DISCOVERY STYLE</vt:lpstr>
      <vt:lpstr>H – THE DIVERGENT DISCOVERY STYLE</vt:lpstr>
      <vt:lpstr>I – THE LEARNER-DESIGNED INDIVIDUAL PROGRAM STYLE</vt:lpstr>
      <vt:lpstr>J – THE LEARNER-INITIATED STYLE</vt:lpstr>
      <vt:lpstr>K – THE SELF-TEACHING STYLE</vt:lpstr>
      <vt:lpstr>SOURCES:</vt:lpstr>
      <vt:lpstr>Miksi eri opetustyylejä?</vt:lpstr>
      <vt:lpstr>Opetusmallit</vt:lpstr>
      <vt:lpstr>Sport education model</vt:lpstr>
      <vt:lpstr>Vastuuntuntoisuuden malli (Hellison)</vt:lpstr>
      <vt:lpstr>TGFU</vt:lpstr>
      <vt:lpstr>Kuntoilumalli</vt:lpstr>
      <vt:lpstr>Seikkailukasvatusmalli</vt:lpstr>
      <vt:lpstr>Koululiikunnan tulevaisuus, OPS 2026?</vt:lpstr>
      <vt:lpstr>Outojen lyhenteiden takana….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Opetustyylit ja opetusmallit</dc:title>
  <dc:creator>Kääpä, Mari</dc:creator>
  <cp:lastModifiedBy>Kääpä, Mari</cp:lastModifiedBy>
  <cp:revision>15</cp:revision>
  <dcterms:created xsi:type="dcterms:W3CDTF">2021-09-13T10:58:32Z</dcterms:created>
  <dcterms:modified xsi:type="dcterms:W3CDTF">2021-09-15T12:10:55Z</dcterms:modified>
</cp:coreProperties>
</file>