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4660"/>
  </p:normalViewPr>
  <p:slideViewPr>
    <p:cSldViewPr>
      <p:cViewPr varScale="1">
        <p:scale>
          <a:sx n="30" d="100"/>
          <a:sy n="30" d="100"/>
        </p:scale>
        <p:origin x="73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54063"/>
            <a:ext cx="4967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54063"/>
            <a:ext cx="4967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54063"/>
            <a:ext cx="4967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07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54063"/>
            <a:ext cx="4967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84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0E0A302-E76C-4E9D-8D31-288FEDE579F1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C361A-EA2B-4A1A-9044-AE5096E09820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DA966-1E3F-441B-9199-0238BC615874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CF8E65-3B99-45D4-8CF5-C5337EE58604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F7DB4A-5CB6-49C6-B77F-F0CC692756F7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C5917B-86D0-4131-AC16-9E50F30EE710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05BA8F-96ED-41A3-ABCD-115F986C16B9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22B191-ECCE-4601-BB70-FB194FFCC099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C1357D-99E2-4930-AFE8-E140F1ACFD42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1746B-D0D4-4028-9BBA-4807AEA5B0EC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1D6FF-DDB3-495F-B4BC-04467ED88508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68E111C9-C060-4F8F-A3B0-71175B883B24}" type="datetime1">
              <a:rPr lang="fi-FI"/>
              <a:pPr/>
              <a:t>11.4.2023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  <a:endParaRPr lang="en-US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984581" y="5619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/>
              <a:t>Johdanto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4581" y="2057400"/>
            <a:ext cx="7665663" cy="41148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Vie lukijan sisälle aiheeseen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Virittää lukijan mielenkiinnon aihepiiriin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Antaa alustavat tiedot käsiteltävästä aiheesta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Kertoo työn perusidean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Toimii kirjoittajan käyntikorttina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Pituus n. 2 sivua, pidä siis suhteellisen lyhyenä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/>
              <a:t>Johdanto kirjoitetaan yleensä viimeiseksi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984581" y="5619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/>
              <a:t>Johdannon perussisältö: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4581" y="2057400"/>
            <a:ext cx="7665663" cy="41148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 dirty="0"/>
              <a:t>Tutkimuksen perusidea: aiheen rajaus ja perustelu, näkökulma tutkittavaan ilmiöön, keskeisimmät käsitteet</a:t>
            </a:r>
          </a:p>
          <a:p>
            <a:pPr marL="341313" indent="-341313">
              <a:spcBef>
                <a:spcPts val="7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800" dirty="0"/>
              <a:t>Tutkimuksen tarkoitus, tutkimusongelma / tutkimustehtävä ja käytetyt tutkimusmenetelmät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984581" y="5619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/>
              <a:t>Tarkastelu / Pohdinta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4581" y="2057400"/>
            <a:ext cx="7665663" cy="4687888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b="1" dirty="0"/>
              <a:t>Varaa aikaa</a:t>
            </a:r>
            <a:r>
              <a:rPr lang="fi-FI" sz="2000" dirty="0"/>
              <a:t> tarkasteluosion kirjoittamiseen!</a:t>
            </a:r>
          </a:p>
          <a:p>
            <a:pPr marL="341313" indent="-341313">
              <a:lnSpc>
                <a:spcPct val="90000"/>
              </a:lnSpc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b="1" dirty="0"/>
              <a:t>Kirjoita rinnan johdannon</a:t>
            </a:r>
            <a:r>
              <a:rPr lang="fi-FI" sz="2000" dirty="0"/>
              <a:t> kanssa; yhdenmukaisuus</a:t>
            </a:r>
          </a:p>
          <a:p>
            <a:pPr marL="741363" lvl="1" indent="-284163">
              <a:lnSpc>
                <a:spcPct val="90000"/>
              </a:lnSpc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välttääksesi toistoa käytä eri osiossa erilaisia ilmaisuja!</a:t>
            </a:r>
          </a:p>
          <a:p>
            <a:pPr marL="341313" indent="-341313">
              <a:lnSpc>
                <a:spcPct val="90000"/>
              </a:lnSpc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b="1" dirty="0"/>
              <a:t>Tutkimustulokset suhteutetaan teoriaosassa esitettyyn </a:t>
            </a:r>
          </a:p>
          <a:p>
            <a:pPr marL="741363" lvl="1" indent="-284163">
              <a:lnSpc>
                <a:spcPct val="90000"/>
              </a:lnSpc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aluksi palataan tutkimuksen päätarkoitukseen</a:t>
            </a:r>
          </a:p>
          <a:p>
            <a:pPr marL="741363" lvl="1" indent="-284163">
              <a:lnSpc>
                <a:spcPct val="90000"/>
              </a:lnSpc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kootaan tutkimuksen päätulokset </a:t>
            </a:r>
          </a:p>
          <a:p>
            <a:pPr marL="741363" lvl="1" indent="-284163">
              <a:lnSpc>
                <a:spcPct val="90000"/>
              </a:lnSpc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pohditaan tuloksia suhteessa aiemmin tutkittuun (ellei tätä tehty </a:t>
            </a:r>
            <a:r>
              <a:rPr lang="fi-FI" sz="2000"/>
              <a:t>jo tuloksissa)</a:t>
            </a:r>
            <a:endParaRPr lang="fi-FI" sz="2000" dirty="0"/>
          </a:p>
          <a:p>
            <a:pPr marL="741363" lvl="1" indent="-284163">
              <a:lnSpc>
                <a:spcPct val="90000"/>
              </a:lnSpc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nostetaan tuloksista olennaiset seikat, osoitetaan niiden merkittävyys ja rajoitukset sekä tehdään laajempia johtopäätöksiä tulosten pohjalta</a:t>
            </a:r>
          </a:p>
          <a:p>
            <a:pPr marL="341313" indent="-341313">
              <a:lnSpc>
                <a:spcPct val="90000"/>
              </a:lnSpc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b="1" dirty="0"/>
              <a:t>Voi koostua alaluvuista</a:t>
            </a:r>
            <a:r>
              <a:rPr lang="fi-FI" sz="2000" dirty="0"/>
              <a:t>: esim. keskeisimmät tulokset, luotettavuustarkastelu, jatkotutkimukseen liittyvät kysymykset</a:t>
            </a:r>
          </a:p>
          <a:p>
            <a:pPr marL="341313" indent="-341313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dirty="0"/>
          </a:p>
          <a:p>
            <a:pPr marL="341313" indent="-341313">
              <a:lnSpc>
                <a:spcPct val="90000"/>
              </a:lnSpc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73317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984581" y="5619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/>
              <a:t>Tarkastelun pitää osoittaa: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4581" y="2057400"/>
            <a:ext cx="7665663" cy="4114800"/>
          </a:xfrm>
          <a:ln/>
        </p:spPr>
        <p:txBody>
          <a:bodyPr/>
          <a:lstStyle/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Miten tutkimuksessa onnistuttiin ratkaisemaan tutkimuksen toteutukseen liittyvät ongelmat ja itse tutkimusongelma /- tehtävä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Mitä ja millaisia rajoituksia ja vahvuuksia liittyi tutkimusmenetelmään: miten menetelmää pitäisi jatkotutkimuksissa mahdollisesti kehittää?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Mitä uutta tietoa saatiin tutkittavasta ilmiöstä?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Missä määrin tutkimuksen tulokset ovat yleistettävissä?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Tulosten merkittävyys ja luotettavuus?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Miten ja missä tutkimustuloksia voidaan hyödyntää?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Millaisia jatkotutkimushaasteita tutkimus on tuottanut?</a:t>
            </a:r>
          </a:p>
        </p:txBody>
      </p:sp>
    </p:spTree>
    <p:extLst>
      <p:ext uri="{BB962C8B-B14F-4D97-AF65-F5344CB8AC3E}">
        <p14:creationId xmlns:p14="http://schemas.microsoft.com/office/powerpoint/2010/main" val="29318362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JYU Oranssi vaahterapohj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JYU Oranssi vaahterapohja</Template>
  <TotalTime>10</TotalTime>
  <Words>200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Helvetica</vt:lpstr>
      <vt:lpstr>Marlett</vt:lpstr>
      <vt:lpstr>Wingdings</vt:lpstr>
      <vt:lpstr>JYU Oranssi vaahterapohja</vt:lpstr>
      <vt:lpstr>Johdanto</vt:lpstr>
      <vt:lpstr>Johdannon perussisältö:</vt:lpstr>
      <vt:lpstr>Tarkastelu / Pohdinta</vt:lpstr>
      <vt:lpstr>Tarkastelun pitää osoittaa: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Johdanto</dc:title>
  <dc:creator>valleala</dc:creator>
  <cp:lastModifiedBy>Kääpä, Mari</cp:lastModifiedBy>
  <cp:revision>5</cp:revision>
  <dcterms:created xsi:type="dcterms:W3CDTF">2011-03-16T08:48:59Z</dcterms:created>
  <dcterms:modified xsi:type="dcterms:W3CDTF">2023-04-11T09:30:45Z</dcterms:modified>
</cp:coreProperties>
</file>