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 id="2147483751" r:id="rId6"/>
  </p:sldMasterIdLst>
  <p:notesMasterIdLst>
    <p:notesMasterId r:id="rId18"/>
  </p:notesMasterIdLst>
  <p:handoutMasterIdLst>
    <p:handoutMasterId r:id="rId19"/>
  </p:handoutMasterIdLst>
  <p:sldIdLst>
    <p:sldId id="285" r:id="rId7"/>
    <p:sldId id="287" r:id="rId8"/>
    <p:sldId id="278" r:id="rId9"/>
    <p:sldId id="286" r:id="rId10"/>
    <p:sldId id="284" r:id="rId11"/>
    <p:sldId id="289" r:id="rId12"/>
    <p:sldId id="290" r:id="rId13"/>
    <p:sldId id="288" r:id="rId14"/>
    <p:sldId id="291" r:id="rId15"/>
    <p:sldId id="292" r:id="rId16"/>
    <p:sldId id="276" r:id="rId17"/>
  </p:sldIdLst>
  <p:sldSz cx="9144000" cy="6858000" type="screen4x3"/>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6" autoAdjust="0"/>
    <p:restoredTop sz="92891" autoAdjust="0"/>
  </p:normalViewPr>
  <p:slideViewPr>
    <p:cSldViewPr>
      <p:cViewPr varScale="1">
        <p:scale>
          <a:sx n="83" d="100"/>
          <a:sy n="83" d="100"/>
        </p:scale>
        <p:origin x="171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val="2881971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69950" y="768350"/>
            <a:ext cx="4940300"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val="4548451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871538" y="768350"/>
            <a:ext cx="4937125" cy="3703638"/>
          </a:xfrm>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smtClean="0"/>
              <a:pPr>
                <a:defRPr/>
              </a:pPr>
              <a:t>3</a:t>
            </a:fld>
            <a:endParaRPr lang="fi-FI"/>
          </a:p>
        </p:txBody>
      </p:sp>
    </p:spTree>
    <p:extLst>
      <p:ext uri="{BB962C8B-B14F-4D97-AF65-F5344CB8AC3E}">
        <p14:creationId xmlns:p14="http://schemas.microsoft.com/office/powerpoint/2010/main" val="8975421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a:t>Muokkaa perustyyl. napsautt.</a:t>
            </a:r>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dirty="0"/>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Platshållare för sidfot 7"/>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a:t>Muokkaa perustyyl. napsautt.</a:t>
            </a:r>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extLst>
      <p:ext uri="{BB962C8B-B14F-4D97-AF65-F5344CB8AC3E}">
        <p14:creationId xmlns:p14="http://schemas.microsoft.com/office/powerpoint/2010/main" val="8927178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extLst>
      <p:ext uri="{BB962C8B-B14F-4D97-AF65-F5344CB8AC3E}">
        <p14:creationId xmlns:p14="http://schemas.microsoft.com/office/powerpoint/2010/main" val="1851518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extLst>
      <p:ext uri="{BB962C8B-B14F-4D97-AF65-F5344CB8AC3E}">
        <p14:creationId xmlns:p14="http://schemas.microsoft.com/office/powerpoint/2010/main" val="27432860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Tree>
    <p:extLst>
      <p:ext uri="{BB962C8B-B14F-4D97-AF65-F5344CB8AC3E}">
        <p14:creationId xmlns:p14="http://schemas.microsoft.com/office/powerpoint/2010/main" val="11338592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extLst>
      <p:ext uri="{BB962C8B-B14F-4D97-AF65-F5344CB8AC3E}">
        <p14:creationId xmlns:p14="http://schemas.microsoft.com/office/powerpoint/2010/main" val="41408801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Tree>
    <p:extLst>
      <p:ext uri="{BB962C8B-B14F-4D97-AF65-F5344CB8AC3E}">
        <p14:creationId xmlns:p14="http://schemas.microsoft.com/office/powerpoint/2010/main" val="30353644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5" name="Platshållare för sidfot 4"/>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extLst>
      <p:ext uri="{BB962C8B-B14F-4D97-AF65-F5344CB8AC3E}">
        <p14:creationId xmlns:p14="http://schemas.microsoft.com/office/powerpoint/2010/main" val="80092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Tuija Toivakainen, Etelä-Savon ELY, 8.3.2017 Etelä-Savon Ohjaamo-toimijoiden tapaamisessa</a:t>
            </a:r>
            <a:endParaRPr lang="fi-FI"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a:t>Muokkaa perustyyl. napsautt.</a:t>
            </a:r>
            <a:endParaRPr lang="fi-FI" dirty="0"/>
          </a:p>
        </p:txBody>
      </p:sp>
      <p:sp>
        <p:nvSpPr>
          <p:cNvPr id="4" name="Platshållare för sidfot 3"/>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extLst>
      <p:ext uri="{BB962C8B-B14F-4D97-AF65-F5344CB8AC3E}">
        <p14:creationId xmlns:p14="http://schemas.microsoft.com/office/powerpoint/2010/main" val="4525369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1660461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30376404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28903892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42584772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39856577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8108216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extLst>
      <p:ext uri="{BB962C8B-B14F-4D97-AF65-F5344CB8AC3E}">
        <p14:creationId xmlns:p14="http://schemas.microsoft.com/office/powerpoint/2010/main" val="59713438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18820095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1023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28204544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dirty="0"/>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39529257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Platshållare för sidfot 7"/>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5915718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6" name="Platshållare för sidfot 5"/>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1319495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extLst>
      <p:ext uri="{BB962C8B-B14F-4D97-AF65-F5344CB8AC3E}">
        <p14:creationId xmlns:p14="http://schemas.microsoft.com/office/powerpoint/2010/main" val="3842431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5" name="Platshållare för sidfot 4"/>
          <p:cNvSpPr>
            <a:spLocks noGrp="1"/>
          </p:cNvSpPr>
          <p:nvPr>
            <p:ph type="ftr" sz="quarter" idx="11"/>
          </p:nvPr>
        </p:nvSpPr>
        <p:spPr/>
        <p:txBody>
          <a:bodyPr/>
          <a:lstStyle/>
          <a:p>
            <a:r>
              <a:rPr lang="fi-FI" smtClean="0"/>
              <a:t>Tuija Toivakainen, Etelä-Savon ELY, 8.3.2017 Etelä-Savon Ohjaamo-toimijoiden tapaamisessa</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a:t>Muokkaa perustyyl. napsautt.</a:t>
            </a:r>
            <a:endParaRPr lang="fi-FI" dirty="0"/>
          </a:p>
        </p:txBody>
      </p:sp>
      <p:sp>
        <p:nvSpPr>
          <p:cNvPr id="4" name="Platshållare för sidfot 3"/>
          <p:cNvSpPr>
            <a:spLocks noGrp="1"/>
          </p:cNvSpPr>
          <p:nvPr>
            <p:ph type="ftr" sz="quarter" idx="11"/>
          </p:nvPr>
        </p:nvSpPr>
        <p:spPr/>
        <p:txBody>
          <a:bodyPr/>
          <a:lstStyle/>
          <a:p>
            <a:r>
              <a:rPr lang="fi-FI" smtClean="0"/>
              <a:t>Tuija Toivakainen, Etelä-Savon ELY, 8.3.2017 Etelä-Savon Ohjaamo-toimijoiden tapaamisessa</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Tuija Toivakainen, Etelä-Savon ELY, 8.3.2017 Etelä-Savon Ohjaamo-toimijoiden tapaamisessa</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image" Target="../media/image1.jpeg"/><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heme" Target="../theme/theme2.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Tuija Toivakainen, Etelä-Savon ELY, 8.3.2017 Etelä-Savon Ohjaamo-toimijoiden tapaamisessa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Tuija Toivakainen, Etelä-Savon ELY, 8.3.2017 Etelä-Savon Ohjaamo-toimijoiden tapaamisessa</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extLst>
      <p:ext uri="{BB962C8B-B14F-4D97-AF65-F5344CB8AC3E}">
        <p14:creationId xmlns:p14="http://schemas.microsoft.com/office/powerpoint/2010/main" val="1106732407"/>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 id="2147483769" r:id="rId18"/>
    <p:sldLayoutId id="2147483770" r:id="rId19"/>
    <p:sldLayoutId id="2147483771" r:id="rId20"/>
    <p:sldLayoutId id="2147483772" r:id="rId21"/>
    <p:sldLayoutId id="2147483773" r:id="rId22"/>
  </p:sldLayoutIdLst>
  <p:hf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atunnisteen paikkamerkki 4"/>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6" name="Otsikko 1"/>
          <p:cNvSpPr>
            <a:spLocks noGrp="1"/>
          </p:cNvSpPr>
          <p:nvPr>
            <p:ph type="title"/>
          </p:nvPr>
        </p:nvSpPr>
        <p:spPr>
          <a:xfrm>
            <a:off x="683568" y="1988840"/>
            <a:ext cx="5976664" cy="1656184"/>
          </a:xfrm>
        </p:spPr>
        <p:txBody>
          <a:bodyPr/>
          <a:lstStyle/>
          <a:p>
            <a:r>
              <a:rPr lang="sv-SE" b="1" dirty="0" err="1" smtClean="0"/>
              <a:t>Kolmiportainen</a:t>
            </a:r>
            <a:r>
              <a:rPr lang="sv-SE" b="1" dirty="0" smtClean="0"/>
              <a:t> </a:t>
            </a:r>
            <a:br>
              <a:rPr lang="sv-SE" b="1" dirty="0" smtClean="0"/>
            </a:br>
            <a:r>
              <a:rPr lang="sv-SE" b="1" dirty="0" err="1" smtClean="0"/>
              <a:t>laadun</a:t>
            </a:r>
            <a:r>
              <a:rPr lang="sv-SE" b="1" dirty="0" smtClean="0"/>
              <a:t> </a:t>
            </a:r>
            <a:r>
              <a:rPr lang="sv-SE" b="1" dirty="0" err="1" smtClean="0"/>
              <a:t>tasokuvaus</a:t>
            </a:r>
            <a:r>
              <a:rPr lang="sv-SE" b="1" dirty="0" smtClean="0"/>
              <a:t> ja </a:t>
            </a:r>
            <a:r>
              <a:rPr lang="sv-SE" b="1" dirty="0" err="1" smtClean="0"/>
              <a:t>esimerkkitapaukset</a:t>
            </a:r>
            <a:r>
              <a:rPr lang="sv-SE" b="1" dirty="0" smtClean="0"/>
              <a:t> </a:t>
            </a:r>
            <a:r>
              <a:rPr lang="sv-SE" b="1" dirty="0" err="1" smtClean="0"/>
              <a:t>ohjaustilanteista</a:t>
            </a:r>
            <a:r>
              <a:rPr lang="sv-SE" b="1" dirty="0" smtClean="0"/>
              <a:t> </a:t>
            </a:r>
            <a:endParaRPr lang="fi-FI" b="1" dirty="0"/>
          </a:p>
        </p:txBody>
      </p:sp>
      <p:sp>
        <p:nvSpPr>
          <p:cNvPr id="7" name="Tekstin paikkamerkki 2"/>
          <p:cNvSpPr>
            <a:spLocks noGrp="1"/>
          </p:cNvSpPr>
          <p:nvPr>
            <p:ph type="body" sz="quarter" idx="10"/>
          </p:nvPr>
        </p:nvSpPr>
        <p:spPr>
          <a:xfrm>
            <a:off x="683568" y="4797152"/>
            <a:ext cx="5976664" cy="1152128"/>
          </a:xfrm>
        </p:spPr>
        <p:txBody>
          <a:bodyPr/>
          <a:lstStyle/>
          <a:p>
            <a:r>
              <a:rPr lang="fi-FI" dirty="0" smtClean="0"/>
              <a:t>Luonnos 8.3.2017 Etelä-Savon Ohjaamo-toimijoiden tapaamisessa, muokattu 17.3.2017</a:t>
            </a:r>
            <a:endParaRPr lang="fi-FI" dirty="0"/>
          </a:p>
        </p:txBody>
      </p:sp>
      <p:sp>
        <p:nvSpPr>
          <p:cNvPr id="8" name="5-sakarainen tähti 7"/>
          <p:cNvSpPr/>
          <p:nvPr/>
        </p:nvSpPr>
        <p:spPr>
          <a:xfrm>
            <a:off x="539552" y="1387624"/>
            <a:ext cx="914400" cy="914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5-sakarainen tähti 8"/>
          <p:cNvSpPr/>
          <p:nvPr/>
        </p:nvSpPr>
        <p:spPr>
          <a:xfrm flipH="1" flipV="1">
            <a:off x="323528" y="2492856"/>
            <a:ext cx="576065" cy="480667"/>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5-sakarainen tähti 9"/>
          <p:cNvSpPr/>
          <p:nvPr/>
        </p:nvSpPr>
        <p:spPr>
          <a:xfrm>
            <a:off x="1547664" y="1169035"/>
            <a:ext cx="576064" cy="487482"/>
          </a:xfrm>
          <a:prstGeom prst="star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dirty="0" smtClean="0"/>
              <a:t>Esimerkki 8: </a:t>
            </a:r>
            <a:endParaRPr lang="fi-FI" dirty="0"/>
          </a:p>
        </p:txBody>
      </p:sp>
      <p:sp>
        <p:nvSpPr>
          <p:cNvPr id="3" name="Platshållare för text 2"/>
          <p:cNvSpPr>
            <a:spLocks noGrp="1"/>
          </p:cNvSpPr>
          <p:nvPr>
            <p:ph type="body" sz="quarter" idx="10"/>
          </p:nvPr>
        </p:nvSpPr>
        <p:spPr>
          <a:xfrm>
            <a:off x="827584" y="2084238"/>
            <a:ext cx="7782694" cy="3216970"/>
          </a:xfrm>
        </p:spPr>
        <p:txBody>
          <a:bodyPr/>
          <a:lstStyle/>
          <a:p>
            <a:r>
              <a:rPr lang="fi-FI" dirty="0"/>
              <a:t>Xxx</a:t>
            </a:r>
          </a:p>
          <a:p>
            <a:r>
              <a:rPr lang="fi-FI" dirty="0"/>
              <a:t>xxx</a:t>
            </a:r>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10</a:t>
            </a:fld>
            <a:endParaRPr lang="fi-FI" dirty="0"/>
          </a:p>
        </p:txBody>
      </p:sp>
    </p:spTree>
    <p:extLst>
      <p:ext uri="{BB962C8B-B14F-4D97-AF65-F5344CB8AC3E}">
        <p14:creationId xmlns:p14="http://schemas.microsoft.com/office/powerpoint/2010/main" val="132081876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dirty="0"/>
              <a:t>Diamallien ohjeet</a:t>
            </a:r>
          </a:p>
        </p:txBody>
      </p:sp>
      <p:sp>
        <p:nvSpPr>
          <p:cNvPr id="3" name="Platshållare för text 2"/>
          <p:cNvSpPr>
            <a:spLocks noGrp="1"/>
          </p:cNvSpPr>
          <p:nvPr>
            <p:ph type="body" sz="quarter" idx="10"/>
          </p:nvPr>
        </p:nvSpPr>
        <p:spPr>
          <a:xfrm>
            <a:off x="827584" y="2084238"/>
            <a:ext cx="7782694" cy="4225082"/>
          </a:xfrm>
        </p:spPr>
        <p:txBody>
          <a:bodyPr/>
          <a:lstStyle/>
          <a:p>
            <a:pPr>
              <a:defRPr/>
            </a:pPr>
            <a:r>
              <a:rPr lang="fi-FI" dirty="0"/>
              <a:t>Jos haluat etusivulle toisen taustavärin tai sisäsivulle toisen mallipohjan voit valita eri vaihtoehdoista Aloitus &gt; Uusi dia (klikkaa </a:t>
            </a:r>
            <a:r>
              <a:rPr lang="fi-FI" sz="1200" dirty="0" err="1"/>
              <a:t>▼</a:t>
            </a:r>
            <a:r>
              <a:rPr lang="fi-FI" dirty="0" err="1"/>
              <a:t>-nuolta</a:t>
            </a:r>
            <a:r>
              <a:rPr lang="fi-FI" dirty="0"/>
              <a:t>)</a:t>
            </a:r>
          </a:p>
          <a:p>
            <a:pPr>
              <a:defRPr/>
            </a:pPr>
            <a:r>
              <a:rPr lang="fi-FI" dirty="0"/>
              <a:t>Jos haluat toisen samanlaisen diapohjan valitse Aloitus &gt; Uusi dia (klikkaa dia-kuvaa) tai klikkaa pikkukuvan päällä oikealla hiirinapilla ja valitse ”Uusi dia”. Jos haluat poistaa dian valitse ”Poista”</a:t>
            </a:r>
          </a:p>
          <a:p>
            <a:pPr>
              <a:defRPr/>
            </a:pPr>
            <a:r>
              <a:rPr lang="fi-FI" dirty="0"/>
              <a:t>Muista täydentää alatunnistetiedot.  </a:t>
            </a:r>
            <a:br>
              <a:rPr lang="fi-FI" dirty="0"/>
            </a:br>
            <a:r>
              <a:rPr lang="fi-FI" dirty="0"/>
              <a:t>Valitse ”Lisää” &gt; ”Ylä- ja alatunniste” ja paina ”Käytä kaikissa”.</a:t>
            </a:r>
          </a:p>
          <a:p>
            <a:endParaRPr lang="fi-FI" dirty="0"/>
          </a:p>
          <a:p>
            <a:endParaRPr lang="fi-FI" dirty="0"/>
          </a:p>
        </p:txBody>
      </p:sp>
      <p:sp>
        <p:nvSpPr>
          <p:cNvPr id="6" name="Alatunnisteen paikkamerkki 5"/>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8" name="Dian numeron paikkamerkki 7"/>
          <p:cNvSpPr>
            <a:spLocks noGrp="1"/>
          </p:cNvSpPr>
          <p:nvPr>
            <p:ph type="sldNum" sz="quarter" idx="11"/>
          </p:nvPr>
        </p:nvSpPr>
        <p:spPr/>
        <p:txBody>
          <a:bodyPr/>
          <a:lstStyle/>
          <a:p>
            <a:pPr>
              <a:defRPr/>
            </a:pPr>
            <a:fld id="{D3C89A02-2183-4EC2-9978-996C81F899C4}" type="slidenum">
              <a:rPr lang="fi-FI" smtClean="0"/>
              <a:pPr>
                <a:defRPr/>
              </a:pPr>
              <a:t>11</a:t>
            </a:fld>
            <a:endParaRPr lang="fi-F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Kolmiportainen laadun tasokuvaus </a:t>
            </a:r>
            <a:endParaRPr lang="fi-FI" b="1" dirty="0">
              <a:solidFill>
                <a:srgbClr val="002060"/>
              </a:solidFill>
            </a:endParaRPr>
          </a:p>
        </p:txBody>
      </p:sp>
      <p:sp>
        <p:nvSpPr>
          <p:cNvPr id="3" name="Tekstin paikkamerkki 2"/>
          <p:cNvSpPr>
            <a:spLocks noGrp="1"/>
          </p:cNvSpPr>
          <p:nvPr>
            <p:ph type="body" sz="quarter" idx="10"/>
          </p:nvPr>
        </p:nvSpPr>
        <p:spPr>
          <a:xfrm>
            <a:off x="827584" y="1974467"/>
            <a:ext cx="7782694" cy="3937050"/>
          </a:xfrm>
        </p:spPr>
        <p:txBody>
          <a:bodyPr/>
          <a:lstStyle/>
          <a:p>
            <a:endParaRPr lang="fi-FI" dirty="0"/>
          </a:p>
        </p:txBody>
      </p:sp>
      <p:sp>
        <p:nvSpPr>
          <p:cNvPr id="4" name="Alatunnisteen paikkamerkki 3"/>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5" name="Tasakylkinen kolmio 4"/>
          <p:cNvSpPr/>
          <p:nvPr/>
        </p:nvSpPr>
        <p:spPr>
          <a:xfrm>
            <a:off x="1979712" y="2636912"/>
            <a:ext cx="2356848" cy="2831359"/>
          </a:xfrm>
          <a:prstGeom prst="triangl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Suorakulmio 5"/>
          <p:cNvSpPr/>
          <p:nvPr/>
        </p:nvSpPr>
        <p:spPr>
          <a:xfrm>
            <a:off x="3203848" y="2636912"/>
            <a:ext cx="5112568" cy="71388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a:solidFill>
                  <a:schemeClr val="tx1"/>
                </a:solidFill>
              </a:rPr>
              <a:t>Edelläkävijät: erinomaiset tai </a:t>
            </a:r>
            <a:r>
              <a:rPr lang="fi-FI" sz="1200" b="1" dirty="0" smtClean="0">
                <a:solidFill>
                  <a:schemeClr val="tx1"/>
                </a:solidFill>
              </a:rPr>
              <a:t>maailmanluokan johtavat muotoillut palvelutuotteet, toimintatavat</a:t>
            </a:r>
            <a:r>
              <a:rPr lang="fi-FI" sz="1200" b="1" dirty="0">
                <a:solidFill>
                  <a:schemeClr val="tx1"/>
                </a:solidFill>
              </a:rPr>
              <a:t>, </a:t>
            </a:r>
            <a:r>
              <a:rPr lang="fi-FI" sz="1200" b="1" dirty="0" smtClean="0">
                <a:solidFill>
                  <a:schemeClr val="tx1"/>
                </a:solidFill>
              </a:rPr>
              <a:t>arviointijärjestelmät, läpinäkyvyys ja digitaalisuus, verkostot, työyhteisöt </a:t>
            </a:r>
            <a:r>
              <a:rPr lang="fi-FI" sz="1200" b="1" dirty="0">
                <a:solidFill>
                  <a:schemeClr val="tx1"/>
                </a:solidFill>
              </a:rPr>
              <a:t>ja niiden jatkuva </a:t>
            </a:r>
            <a:r>
              <a:rPr lang="fi-FI" sz="1200" b="1" dirty="0" smtClean="0">
                <a:solidFill>
                  <a:schemeClr val="tx1"/>
                </a:solidFill>
              </a:rPr>
              <a:t>strateginen </a:t>
            </a:r>
            <a:r>
              <a:rPr lang="fi-FI" sz="1200" b="1" dirty="0">
                <a:solidFill>
                  <a:schemeClr val="tx1"/>
                </a:solidFill>
              </a:rPr>
              <a:t>kehittäminen</a:t>
            </a:r>
          </a:p>
        </p:txBody>
      </p:sp>
      <p:sp>
        <p:nvSpPr>
          <p:cNvPr id="9" name="Suorakulmio 8"/>
          <p:cNvSpPr/>
          <p:nvPr/>
        </p:nvSpPr>
        <p:spPr>
          <a:xfrm>
            <a:off x="3203848" y="3523336"/>
            <a:ext cx="5090872" cy="76975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i-FI" sz="1200" b="1" dirty="0" smtClean="0"/>
              <a:t>Kehittäjät: panostetaan kehittämiseen aluksi pienillä kokeiluilla </a:t>
            </a:r>
            <a:r>
              <a:rPr lang="fi-FI" sz="1200" b="1" dirty="0"/>
              <a:t>tai erillisillä </a:t>
            </a:r>
            <a:r>
              <a:rPr lang="fi-FI" sz="1200" b="1" dirty="0" smtClean="0"/>
              <a:t>hankkeilla, sitten suunnitelmallisesti ja strategisesti</a:t>
            </a:r>
            <a:endParaRPr lang="fi-FI" sz="1200" b="1" dirty="0"/>
          </a:p>
        </p:txBody>
      </p:sp>
      <p:sp>
        <p:nvSpPr>
          <p:cNvPr id="10" name="Suorakulmio 9"/>
          <p:cNvSpPr/>
          <p:nvPr/>
        </p:nvSpPr>
        <p:spPr>
          <a:xfrm>
            <a:off x="3203848" y="4485730"/>
            <a:ext cx="5112568" cy="982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smtClean="0"/>
              <a:t>Hyvä perustaso: ohjauksen ja verkostojen perustaso kunnossa, arki ja velvoitteiden hoitaminen sujuvaa</a:t>
            </a:r>
            <a:endParaRPr lang="fi-FI" b="1" dirty="0"/>
          </a:p>
        </p:txBody>
      </p:sp>
      <p:sp>
        <p:nvSpPr>
          <p:cNvPr id="11" name="5-sakarainen tähti 10"/>
          <p:cNvSpPr/>
          <p:nvPr/>
        </p:nvSpPr>
        <p:spPr>
          <a:xfrm>
            <a:off x="2700936" y="1722512"/>
            <a:ext cx="914400" cy="914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5-sakarainen tähti 11"/>
          <p:cNvSpPr/>
          <p:nvPr/>
        </p:nvSpPr>
        <p:spPr>
          <a:xfrm flipH="1" flipV="1">
            <a:off x="2025651" y="2431132"/>
            <a:ext cx="576065" cy="480667"/>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5-sakarainen tähti 14"/>
          <p:cNvSpPr/>
          <p:nvPr/>
        </p:nvSpPr>
        <p:spPr>
          <a:xfrm>
            <a:off x="3615336" y="1678813"/>
            <a:ext cx="576064" cy="487482"/>
          </a:xfrm>
          <a:prstGeom prst="star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Dian numeron paikkamerkki 6"/>
          <p:cNvSpPr>
            <a:spLocks noGrp="1"/>
          </p:cNvSpPr>
          <p:nvPr>
            <p:ph type="sldNum" sz="quarter" idx="11"/>
          </p:nvPr>
        </p:nvSpPr>
        <p:spPr/>
        <p:txBody>
          <a:bodyPr/>
          <a:lstStyle/>
          <a:p>
            <a:pPr>
              <a:defRPr/>
            </a:pPr>
            <a:fld id="{D3C89A02-2183-4EC2-9978-996C81F899C4}" type="slidenum">
              <a:rPr lang="fi-FI" smtClean="0"/>
              <a:pPr>
                <a:defRPr/>
              </a:pPr>
              <a:t>2</a:t>
            </a:fld>
            <a:endParaRPr lang="fi-FI" dirty="0"/>
          </a:p>
        </p:txBody>
      </p:sp>
    </p:spTree>
    <p:extLst>
      <p:ext uri="{BB962C8B-B14F-4D97-AF65-F5344CB8AC3E}">
        <p14:creationId xmlns:p14="http://schemas.microsoft.com/office/powerpoint/2010/main" val="980245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1: </a:t>
            </a:r>
            <a:r>
              <a:rPr lang="fi-FI" b="1" dirty="0">
                <a:solidFill>
                  <a:srgbClr val="002060"/>
                </a:solidFill>
              </a:rPr>
              <a:t>Nuoren polku </a:t>
            </a:r>
            <a:r>
              <a:rPr lang="fi-FI" b="1" dirty="0" smtClean="0">
                <a:solidFill>
                  <a:srgbClr val="002060"/>
                </a:solidFill>
              </a:rPr>
              <a:t>Ohjaamossa</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3216970"/>
          </a:xfrm>
        </p:spPr>
        <p:txBody>
          <a:bodyPr/>
          <a:lstStyle/>
          <a:p>
            <a:r>
              <a:rPr lang="fi-FI" dirty="0" smtClean="0"/>
              <a:t>Nuori mies </a:t>
            </a:r>
            <a:r>
              <a:rPr lang="fi-FI" dirty="0"/>
              <a:t>aloitti kuntouttavassa työtoiminnassa </a:t>
            </a:r>
            <a:r>
              <a:rPr lang="fi-FI" dirty="0" smtClean="0"/>
              <a:t>Ohjaamossa </a:t>
            </a:r>
            <a:r>
              <a:rPr lang="fi-FI" dirty="0"/>
              <a:t>keväällä </a:t>
            </a:r>
            <a:r>
              <a:rPr lang="fi-FI" dirty="0" smtClean="0"/>
              <a:t>2015</a:t>
            </a:r>
            <a:r>
              <a:rPr lang="fi-FI" dirty="0"/>
              <a:t>. Vuoden oltuaan ja arjen perusasiat kuntoon saatuaan hän siirtyi </a:t>
            </a:r>
            <a:r>
              <a:rPr lang="fi-FI" dirty="0" smtClean="0"/>
              <a:t>Ohjaamosta </a:t>
            </a:r>
            <a:r>
              <a:rPr lang="fi-FI" dirty="0"/>
              <a:t>työkokeiluun ja samalla suorittamaan työtä tekemällä ammatillista perustutkintoa. </a:t>
            </a:r>
            <a:endParaRPr lang="fi-FI" dirty="0" smtClean="0"/>
          </a:p>
          <a:p>
            <a:r>
              <a:rPr lang="fi-FI" dirty="0" smtClean="0"/>
              <a:t>Kuudessa </a:t>
            </a:r>
            <a:r>
              <a:rPr lang="fi-FI" dirty="0"/>
              <a:t>kuukaudessa, saatuaan valtaa ja vastuuta, </a:t>
            </a:r>
            <a:r>
              <a:rPr lang="fi-FI" dirty="0" smtClean="0"/>
              <a:t>nuori otti </a:t>
            </a:r>
            <a:r>
              <a:rPr lang="fi-FI" dirty="0"/>
              <a:t>huomattavia askelia ihmisenä kohti työelämää. Hän sai suoritettua elämänsä ensimmäisen ammatillisen </a:t>
            </a:r>
            <a:r>
              <a:rPr lang="fi-FI" dirty="0" smtClean="0"/>
              <a:t>perustutkintonsa </a:t>
            </a:r>
            <a:r>
              <a:rPr lang="fi-FI" dirty="0"/>
              <a:t>ja hänellä odottaa työtarjous hänen hyväksyntäänsä. </a:t>
            </a:r>
            <a:r>
              <a:rPr lang="fi-FI" dirty="0" smtClean="0"/>
              <a:t> </a:t>
            </a:r>
            <a:endParaRPr lang="fi-FI"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dirty="0"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3</a:t>
            </a:fld>
            <a:endParaRPr lang="fi-FI"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a:solidFill>
                  <a:srgbClr val="002060"/>
                </a:solidFill>
              </a:rPr>
              <a:t>Esimerkki </a:t>
            </a:r>
            <a:r>
              <a:rPr lang="fi-FI" b="1" dirty="0" smtClean="0">
                <a:solidFill>
                  <a:srgbClr val="002060"/>
                </a:solidFill>
              </a:rPr>
              <a:t>2: </a:t>
            </a:r>
            <a:r>
              <a:rPr lang="fi-FI" b="1" dirty="0">
                <a:solidFill>
                  <a:srgbClr val="002060"/>
                </a:solidFill>
              </a:rPr>
              <a:t>Palveluprosessin kesto</a:t>
            </a:r>
          </a:p>
        </p:txBody>
      </p:sp>
      <p:sp>
        <p:nvSpPr>
          <p:cNvPr id="3" name="Platshållare för text 2"/>
          <p:cNvSpPr>
            <a:spLocks noGrp="1"/>
          </p:cNvSpPr>
          <p:nvPr>
            <p:ph type="body" sz="quarter" idx="10"/>
          </p:nvPr>
        </p:nvSpPr>
        <p:spPr>
          <a:xfrm>
            <a:off x="827584" y="2084238"/>
            <a:ext cx="7782694" cy="3216970"/>
          </a:xfrm>
        </p:spPr>
        <p:txBody>
          <a:bodyPr/>
          <a:lstStyle/>
          <a:p>
            <a:r>
              <a:rPr lang="fi-FI" dirty="0" smtClean="0"/>
              <a:t>Neuvoton </a:t>
            </a:r>
            <a:r>
              <a:rPr lang="fi-FI" dirty="0"/>
              <a:t>maahanmuuttaja tarvitsi apua työllistymiseen, </a:t>
            </a:r>
            <a:r>
              <a:rPr lang="fi-FI" dirty="0" smtClean="0"/>
              <a:t>keskustelussa Ohjaamossa ilmeni </a:t>
            </a:r>
            <a:r>
              <a:rPr lang="fi-FI" dirty="0"/>
              <a:t>selkeää näköalattomuutta. Keskustelun aikana </a:t>
            </a:r>
            <a:r>
              <a:rPr lang="fi-FI" dirty="0" smtClean="0"/>
              <a:t>Ohjaamo otti </a:t>
            </a:r>
            <a:r>
              <a:rPr lang="fi-FI" dirty="0"/>
              <a:t>yhteyden </a:t>
            </a:r>
            <a:r>
              <a:rPr lang="fi-FI" dirty="0" smtClean="0"/>
              <a:t>TE-palveluihin </a:t>
            </a:r>
            <a:r>
              <a:rPr lang="fi-FI" dirty="0"/>
              <a:t>ja </a:t>
            </a:r>
            <a:r>
              <a:rPr lang="fi-FI" dirty="0" smtClean="0"/>
              <a:t>varmisti </a:t>
            </a:r>
            <a:r>
              <a:rPr lang="fi-FI" dirty="0"/>
              <a:t>työkokeilukelpoisuuden. </a:t>
            </a:r>
            <a:r>
              <a:rPr lang="fi-FI" dirty="0" smtClean="0"/>
              <a:t>Ohjaamo otti </a:t>
            </a:r>
            <a:r>
              <a:rPr lang="fi-FI" dirty="0"/>
              <a:t>heti yhteyttä rakennusalan </a:t>
            </a:r>
            <a:r>
              <a:rPr lang="fi-FI" dirty="0" smtClean="0"/>
              <a:t>työpajaan </a:t>
            </a:r>
            <a:r>
              <a:rPr lang="fi-FI" dirty="0"/>
              <a:t>ja </a:t>
            </a:r>
            <a:r>
              <a:rPr lang="fi-FI" dirty="0" smtClean="0"/>
              <a:t>sopi </a:t>
            </a:r>
            <a:r>
              <a:rPr lang="fi-FI" dirty="0"/>
              <a:t>treffit samalle viikolle. Siellä </a:t>
            </a:r>
            <a:r>
              <a:rPr lang="fi-FI" dirty="0" smtClean="0"/>
              <a:t>Ohjaamo teki </a:t>
            </a:r>
            <a:r>
              <a:rPr lang="fi-FI" dirty="0"/>
              <a:t>työkokeilusopimuksen ja viikon päästä maahanmuuttaja aloitti työkokeilun ja reilu kuukausi siitä kuuden kuukauden </a:t>
            </a:r>
            <a:r>
              <a:rPr lang="fi-FI" dirty="0" smtClean="0"/>
              <a:t>palkkatukityön.</a:t>
            </a:r>
          </a:p>
          <a:p>
            <a:r>
              <a:rPr lang="fi-FI" dirty="0" smtClean="0"/>
              <a:t>Verkostoyhteistyön </a:t>
            </a:r>
            <a:r>
              <a:rPr lang="fi-FI" dirty="0"/>
              <a:t>kautta maahanmuuttaja ohjautui oikeaan paikkaan, jossa palveluprosessi kesti yhden viikon ja maahanmuuttaja oli työllistymistä edistävässä </a:t>
            </a:r>
            <a:r>
              <a:rPr lang="fi-FI" dirty="0" smtClean="0"/>
              <a:t>toimessa.</a:t>
            </a:r>
            <a:endParaRPr lang="fi-FI" dirty="0"/>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4</a:t>
            </a:fld>
            <a:endParaRPr lang="fi-FI" dirty="0"/>
          </a:p>
        </p:txBody>
      </p:sp>
    </p:spTree>
    <p:extLst>
      <p:ext uri="{BB962C8B-B14F-4D97-AF65-F5344CB8AC3E}">
        <p14:creationId xmlns:p14="http://schemas.microsoft.com/office/powerpoint/2010/main" val="251009489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3: Asunnon hankitaan apua</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3937050"/>
          </a:xfrm>
        </p:spPr>
        <p:txBody>
          <a:bodyPr/>
          <a:lstStyle/>
          <a:p>
            <a:r>
              <a:rPr lang="fi-FI" sz="2000" dirty="0" smtClean="0"/>
              <a:t>Toisen </a:t>
            </a:r>
            <a:r>
              <a:rPr lang="fi-FI" sz="2000" dirty="0"/>
              <a:t>asteen opiskelija on kuullut Ohjaamosta oppilaitosinfossa. Nuori tulee käymään Ohjaamon päivystyksessä ja kertoo tarvitsevansa apua asunnon hankinnassa (asuu tällä hetkellä oppilaitoksen asuntolassa). </a:t>
            </a:r>
            <a:endParaRPr lang="fi-FI" sz="2000" dirty="0" smtClean="0"/>
          </a:p>
          <a:p>
            <a:r>
              <a:rPr lang="fi-FI" sz="2000" dirty="0" smtClean="0"/>
              <a:t>Paikalla </a:t>
            </a:r>
            <a:r>
              <a:rPr lang="fi-FI" sz="2000" dirty="0"/>
              <a:t>oleva etsivä täyttää saman tien yhdessä nuoren </a:t>
            </a:r>
            <a:r>
              <a:rPr lang="fi-FI" sz="2000" dirty="0" smtClean="0"/>
              <a:t>kanssa asuntohakemuksen</a:t>
            </a:r>
            <a:r>
              <a:rPr lang="fi-FI" sz="2000" dirty="0"/>
              <a:t>.  Päivystyksessä paikalla oleva sosiaaliohjaaja </a:t>
            </a:r>
            <a:r>
              <a:rPr lang="fi-FI" sz="2000" dirty="0" smtClean="0"/>
              <a:t>kertoo, </a:t>
            </a:r>
            <a:r>
              <a:rPr lang="fi-FI" sz="2000" dirty="0"/>
              <a:t>kuinka nuori voi hakea vuokratakuuta toimeentulotukihakemuksen </a:t>
            </a:r>
            <a:r>
              <a:rPr lang="fi-FI" sz="2000" dirty="0" smtClean="0"/>
              <a:t>yhteydessä, </a:t>
            </a:r>
            <a:r>
              <a:rPr lang="fi-FI" sz="2000" dirty="0"/>
              <a:t>sekä kertoo nuorelle muista toimeentuloon liittyvistä asioista. </a:t>
            </a:r>
            <a:endParaRPr lang="fi-FI" sz="2000" dirty="0" smtClean="0"/>
          </a:p>
          <a:p>
            <a:r>
              <a:rPr lang="fi-FI" sz="2000" dirty="0" smtClean="0"/>
              <a:t>Etsivä </a:t>
            </a:r>
            <a:r>
              <a:rPr lang="fi-FI" sz="2000" dirty="0"/>
              <a:t>lähtee viemään nuoren kanssa asuntohakemuksen asuntotoimistoon. Seuraavalla viikolla nuori saa tiedon asukasvalinnasta.</a:t>
            </a:r>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5</a:t>
            </a:fld>
            <a:endParaRPr lang="fi-FI"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4: TE-toimistosta työpajaan</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3649018"/>
          </a:xfrm>
        </p:spPr>
        <p:txBody>
          <a:bodyPr/>
          <a:lstStyle/>
          <a:p>
            <a:r>
              <a:rPr lang="fi-FI" dirty="0" smtClean="0"/>
              <a:t>Nuori </a:t>
            </a:r>
            <a:r>
              <a:rPr lang="fi-FI" dirty="0"/>
              <a:t>ohjautuu Ohjaamoon koska TE-toimi on ohjannut nuorta työkokeiluun. Nuori kokee, että hänen voimavaransa eivät tällä hetkellä ole riittävät </a:t>
            </a:r>
            <a:r>
              <a:rPr lang="fi-FI" dirty="0" smtClean="0"/>
              <a:t>työkokeilu- </a:t>
            </a:r>
            <a:r>
              <a:rPr lang="fi-FI" dirty="0"/>
              <a:t>paikan etsintään tai aloittamiseen. Paikalla oleva etsivä sekä nuorten työpajan ohjaaja kertovat nuorelle nuorten työpajan toiminnasta. </a:t>
            </a:r>
            <a:endParaRPr lang="fi-FI" dirty="0" smtClean="0"/>
          </a:p>
          <a:p>
            <a:r>
              <a:rPr lang="fi-FI" dirty="0" smtClean="0"/>
              <a:t>Nuori </a:t>
            </a:r>
            <a:r>
              <a:rPr lang="fi-FI" dirty="0"/>
              <a:t>kiinnostuu asiasta ja nuorten työpajan ohjaaja järjestää nuorelle ajan aktivointisuunnitelman tekoon </a:t>
            </a:r>
            <a:r>
              <a:rPr lang="fi-FI" dirty="0" smtClean="0"/>
              <a:t>TE-toimeen</a:t>
            </a:r>
            <a:r>
              <a:rPr lang="fi-FI" dirty="0"/>
              <a:t>. Nuori aloittaa ammatillisessa työpajassa kahden viikon päästä ensi kontaktista.</a:t>
            </a:r>
          </a:p>
          <a:p>
            <a:endParaRPr lang="fi-FI"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6</a:t>
            </a:fld>
            <a:endParaRPr lang="fi-FI" dirty="0"/>
          </a:p>
        </p:txBody>
      </p:sp>
    </p:spTree>
    <p:extLst>
      <p:ext uri="{BB962C8B-B14F-4D97-AF65-F5344CB8AC3E}">
        <p14:creationId xmlns:p14="http://schemas.microsoft.com/office/powerpoint/2010/main" val="159731404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sz="2400" b="1" dirty="0" smtClean="0">
                <a:solidFill>
                  <a:srgbClr val="002060"/>
                </a:solidFill>
              </a:rPr>
              <a:t>Esimerkki 5: Työnteon ja opiskelun yhdistäminen </a:t>
            </a:r>
            <a:endParaRPr lang="fi-FI" sz="2400" b="1" dirty="0">
              <a:solidFill>
                <a:srgbClr val="002060"/>
              </a:solidFill>
            </a:endParaRPr>
          </a:p>
        </p:txBody>
      </p:sp>
      <p:sp>
        <p:nvSpPr>
          <p:cNvPr id="3" name="Platshållare för text 2"/>
          <p:cNvSpPr>
            <a:spLocks noGrp="1"/>
          </p:cNvSpPr>
          <p:nvPr>
            <p:ph type="body" sz="quarter" idx="10"/>
          </p:nvPr>
        </p:nvSpPr>
        <p:spPr>
          <a:xfrm>
            <a:off x="827584" y="2084238"/>
            <a:ext cx="7782694" cy="4272112"/>
          </a:xfrm>
        </p:spPr>
        <p:txBody>
          <a:bodyPr/>
          <a:lstStyle/>
          <a:p>
            <a:r>
              <a:rPr lang="fi-FI" sz="1400" dirty="0" smtClean="0"/>
              <a:t>Opiskelija on keski-iän </a:t>
            </a:r>
            <a:r>
              <a:rPr lang="fi-FI" sz="1400" dirty="0"/>
              <a:t>ylittänyt nainen, joka opiskelee </a:t>
            </a:r>
            <a:r>
              <a:rPr lang="fi-FI" sz="1400" dirty="0" smtClean="0"/>
              <a:t>ammatillisessa oppilaitoksessa  </a:t>
            </a:r>
            <a:r>
              <a:rPr lang="fi-FI" sz="1400" dirty="0"/>
              <a:t>työvoimakoulutuksessa laitoshuoltajan </a:t>
            </a:r>
            <a:r>
              <a:rPr lang="fi-FI" sz="1400" dirty="0" smtClean="0"/>
              <a:t>ammattitutkintoa, ns. KOPU-alaa. Hän tarvitsi </a:t>
            </a:r>
            <a:r>
              <a:rPr lang="fi-FI" sz="1400" dirty="0"/>
              <a:t>TNO-palvelua, koska oli saanut työssäoppimispaikasta työtarjouksen. Työ olisi määräaikainen ja </a:t>
            </a:r>
            <a:r>
              <a:rPr lang="fi-FI" sz="1400" dirty="0" smtClean="0"/>
              <a:t>täysipäiväinen kaksivuorotyö</a:t>
            </a:r>
            <a:r>
              <a:rPr lang="fi-FI" sz="1400" dirty="0"/>
              <a:t>. Työtä on luvattu </a:t>
            </a:r>
            <a:r>
              <a:rPr lang="fi-FI" sz="1400" dirty="0" smtClean="0"/>
              <a:t>kevääksi </a:t>
            </a:r>
            <a:r>
              <a:rPr lang="fi-FI" sz="1400" dirty="0"/>
              <a:t>ja </a:t>
            </a:r>
            <a:r>
              <a:rPr lang="fi-FI" sz="1400" dirty="0" smtClean="0"/>
              <a:t>kesäksi. </a:t>
            </a:r>
            <a:r>
              <a:rPr lang="fi-FI" sz="1400" dirty="0"/>
              <a:t>Syksystä ei </a:t>
            </a:r>
            <a:r>
              <a:rPr lang="fi-FI" sz="1400" dirty="0" smtClean="0"/>
              <a:t>ole tietoa</a:t>
            </a:r>
            <a:r>
              <a:rPr lang="fi-FI" sz="1400" dirty="0"/>
              <a:t>. Asiakas haluaisi kuitenkin tehdä ensisijaisesti tutkinnon loppuun, koska </a:t>
            </a:r>
            <a:r>
              <a:rPr lang="fi-FI" sz="1400" dirty="0" smtClean="0"/>
              <a:t>tulevaisuudessa </a:t>
            </a:r>
            <a:r>
              <a:rPr lang="fi-FI" sz="1400" dirty="0"/>
              <a:t>työnsaanti </a:t>
            </a:r>
            <a:r>
              <a:rPr lang="fi-FI" sz="1400" dirty="0" smtClean="0"/>
              <a:t>olisi helpompaa</a:t>
            </a:r>
            <a:r>
              <a:rPr lang="fi-FI" sz="1400" dirty="0"/>
              <a:t>. </a:t>
            </a:r>
            <a:endParaRPr lang="fi-FI" sz="1400" dirty="0" smtClean="0"/>
          </a:p>
          <a:p>
            <a:endParaRPr lang="fi-FI" sz="1400" dirty="0"/>
          </a:p>
          <a:p>
            <a:r>
              <a:rPr lang="fi-FI" sz="1400" dirty="0" smtClean="0"/>
              <a:t>Kysymys </a:t>
            </a:r>
            <a:r>
              <a:rPr lang="fi-FI" sz="1400" dirty="0"/>
              <a:t>siis kuului, miten voi yhdistää työnteon ja opiskelun? </a:t>
            </a:r>
            <a:r>
              <a:rPr lang="fi-FI" sz="1400" dirty="0" smtClean="0"/>
              <a:t>Työvoimakoulutuksessa </a:t>
            </a:r>
            <a:r>
              <a:rPr lang="fi-FI" sz="1400" dirty="0"/>
              <a:t>ei voi olla samanaikaisesti työssä, vaan opiskelijan pitäisi keskeyttää </a:t>
            </a:r>
            <a:r>
              <a:rPr lang="fi-FI" sz="1400" dirty="0" smtClean="0"/>
              <a:t>tv-opinnot </a:t>
            </a:r>
            <a:r>
              <a:rPr lang="fi-FI" sz="1400" dirty="0"/>
              <a:t>ja siirtyä omaehtoiseksi opiskelijaksi, jolloin voisi tehdä opintoja ja työtä.  </a:t>
            </a:r>
            <a:r>
              <a:rPr lang="fi-FI" sz="1400" dirty="0" smtClean="0"/>
              <a:t>Mutta </a:t>
            </a:r>
            <a:r>
              <a:rPr lang="fi-FI" sz="1400" dirty="0"/>
              <a:t>jos työ ei jatku syksyllä, niin voiko opiskella esimerkiksi työttömyysetuudella tuettuna? Ei voi, koska sitä ei voi saada </a:t>
            </a:r>
            <a:r>
              <a:rPr lang="fi-FI" sz="1400" dirty="0" smtClean="0"/>
              <a:t>takautuvasti. </a:t>
            </a:r>
            <a:r>
              <a:rPr lang="fi-FI" sz="1400" dirty="0"/>
              <a:t>Ja jos </a:t>
            </a:r>
            <a:r>
              <a:rPr lang="fi-FI" sz="1400" dirty="0" smtClean="0"/>
              <a:t>hän siirtyy </a:t>
            </a:r>
            <a:r>
              <a:rPr lang="fi-FI" sz="1400" dirty="0"/>
              <a:t>takaisin </a:t>
            </a:r>
            <a:r>
              <a:rPr lang="fi-FI" sz="1400" dirty="0" smtClean="0"/>
              <a:t>tv-koulutukseen, mikä </a:t>
            </a:r>
            <a:r>
              <a:rPr lang="fi-FI" sz="1400" dirty="0"/>
              <a:t>on </a:t>
            </a:r>
            <a:r>
              <a:rPr lang="fi-FI" sz="1400" dirty="0" smtClean="0"/>
              <a:t>mahdollista, </a:t>
            </a:r>
            <a:r>
              <a:rPr lang="fi-FI" sz="1400" dirty="0"/>
              <a:t>tulee hänestä oppilaitokselle keskeytysmerkintä (keskeyttää siis omaehtoisen opiskelun), mikä haittaa oppilaitoksen toimintaa ja mahdollisesti </a:t>
            </a:r>
            <a:r>
              <a:rPr lang="fi-FI" sz="1400" dirty="0" smtClean="0"/>
              <a:t>rahoitusta.</a:t>
            </a:r>
          </a:p>
          <a:p>
            <a:endParaRPr lang="fi-FI" sz="1400" dirty="0" smtClean="0"/>
          </a:p>
          <a:p>
            <a:r>
              <a:rPr lang="fi-FI" sz="1400" dirty="0" smtClean="0"/>
              <a:t>Tässä vaikeutena on </a:t>
            </a:r>
            <a:r>
              <a:rPr lang="fi-FI" sz="1400" dirty="0"/>
              <a:t>koulutus- ja sosiaaliturvajärjestelmän jäykkyys</a:t>
            </a:r>
            <a:r>
              <a:rPr lang="fi-FI" sz="1400" dirty="0" smtClean="0"/>
              <a:t>.</a:t>
            </a:r>
            <a:endParaRPr lang="fi-FI" sz="1400" dirty="0"/>
          </a:p>
          <a:p>
            <a:endParaRPr lang="fi-FI" sz="1400"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7</a:t>
            </a:fld>
            <a:endParaRPr lang="fi-FI" dirty="0"/>
          </a:p>
        </p:txBody>
      </p:sp>
    </p:spTree>
    <p:extLst>
      <p:ext uri="{BB962C8B-B14F-4D97-AF65-F5344CB8AC3E}">
        <p14:creationId xmlns:p14="http://schemas.microsoft.com/office/powerpoint/2010/main" val="40531577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Esimerkki 6: Mitä työtä ja opintoja?</a:t>
            </a:r>
            <a:endParaRPr lang="fi-FI" b="1" dirty="0">
              <a:solidFill>
                <a:srgbClr val="002060"/>
              </a:solidFill>
            </a:endParaRPr>
          </a:p>
        </p:txBody>
      </p:sp>
      <p:sp>
        <p:nvSpPr>
          <p:cNvPr id="3" name="Platshållare för text 2"/>
          <p:cNvSpPr>
            <a:spLocks noGrp="1"/>
          </p:cNvSpPr>
          <p:nvPr>
            <p:ph type="body" sz="quarter" idx="10"/>
          </p:nvPr>
        </p:nvSpPr>
        <p:spPr>
          <a:xfrm>
            <a:off x="827584" y="1911702"/>
            <a:ext cx="7782694" cy="4109586"/>
          </a:xfrm>
        </p:spPr>
        <p:txBody>
          <a:bodyPr/>
          <a:lstStyle/>
          <a:p>
            <a:r>
              <a:rPr lang="fi-FI" sz="1400" dirty="0" smtClean="0"/>
              <a:t>Opintoihin hakeutuu alle </a:t>
            </a:r>
            <a:r>
              <a:rPr lang="fi-FI" sz="1400" dirty="0"/>
              <a:t>40-vuotis mies, jolla </a:t>
            </a:r>
            <a:r>
              <a:rPr lang="fi-FI" sz="1400" dirty="0" smtClean="0"/>
              <a:t>on terveysrajoitteita </a:t>
            </a:r>
            <a:r>
              <a:rPr lang="fi-FI" sz="1400" dirty="0"/>
              <a:t>ja sen </a:t>
            </a:r>
            <a:r>
              <a:rPr lang="fi-FI" sz="1400" dirty="0" smtClean="0"/>
              <a:t>vuoksi </a:t>
            </a:r>
            <a:r>
              <a:rPr lang="fi-FI" sz="1400" dirty="0"/>
              <a:t>mm. vahva lääkitys (SORA-lainsäädäntö). </a:t>
            </a:r>
            <a:r>
              <a:rPr lang="fi-FI" sz="1400" dirty="0" smtClean="0"/>
              <a:t>Hänellä on </a:t>
            </a:r>
            <a:r>
              <a:rPr lang="fi-FI" sz="1400" dirty="0"/>
              <a:t>puutarha-alan koulutus, mutta </a:t>
            </a:r>
            <a:r>
              <a:rPr lang="fi-FI" sz="1400" dirty="0" smtClean="0"/>
              <a:t>hän ei </a:t>
            </a:r>
            <a:r>
              <a:rPr lang="fi-FI" sz="1400" dirty="0"/>
              <a:t>voi tehdä </a:t>
            </a:r>
            <a:r>
              <a:rPr lang="fi-FI" sz="1400" dirty="0" smtClean="0"/>
              <a:t>alan työtä selän takia, </a:t>
            </a:r>
            <a:r>
              <a:rPr lang="fi-FI" sz="1400" dirty="0"/>
              <a:t>vaikka ala kiinnostaisi kaikkein eniten. </a:t>
            </a:r>
            <a:r>
              <a:rPr lang="fi-FI" sz="1400" dirty="0" smtClean="0"/>
              <a:t>Hän on </a:t>
            </a:r>
            <a:r>
              <a:rPr lang="fi-FI" sz="1400" dirty="0"/>
              <a:t>kiinnostunut myös liiketaloudesta, tietotekniikasta (esim. datanomin koulutuksesta) ja maanmittauksesta. </a:t>
            </a:r>
            <a:r>
              <a:rPr lang="fi-FI" sz="1400" dirty="0" smtClean="0"/>
              <a:t>Oppilaitoksen asiakkaalla </a:t>
            </a:r>
            <a:r>
              <a:rPr lang="fi-FI" sz="1400" dirty="0"/>
              <a:t>on ulosotossa velkoja, jotka vaikuttavat ainakin </a:t>
            </a:r>
            <a:r>
              <a:rPr lang="fi-FI" sz="1400" dirty="0" smtClean="0"/>
              <a:t>muutamien</a:t>
            </a:r>
            <a:r>
              <a:rPr lang="fi-FI" sz="1400" dirty="0"/>
              <a:t> alojen valintaan. Nyt </a:t>
            </a:r>
            <a:r>
              <a:rPr lang="fi-FI" sz="1400" dirty="0" smtClean="0"/>
              <a:t>hän on </a:t>
            </a:r>
            <a:r>
              <a:rPr lang="fi-FI" sz="1400" dirty="0"/>
              <a:t>kuntouttavassa työtoiminnassa ja on siellä hoitanut mm. </a:t>
            </a:r>
            <a:r>
              <a:rPr lang="fi-FI" sz="1400" dirty="0" smtClean="0"/>
              <a:t>työpaikan verkkopalveluita</a:t>
            </a:r>
            <a:r>
              <a:rPr lang="fi-FI" sz="1400" dirty="0"/>
              <a:t>. </a:t>
            </a:r>
          </a:p>
          <a:p>
            <a:r>
              <a:rPr lang="fi-FI" sz="1400" dirty="0"/>
              <a:t> </a:t>
            </a:r>
          </a:p>
          <a:p>
            <a:r>
              <a:rPr lang="fi-FI" sz="1400" dirty="0"/>
              <a:t>M</a:t>
            </a:r>
            <a:r>
              <a:rPr lang="fi-FI" sz="1400" dirty="0" smtClean="0"/>
              <a:t>itä hän voisi </a:t>
            </a:r>
            <a:r>
              <a:rPr lang="fi-FI" sz="1400" dirty="0"/>
              <a:t>tehdä työkseen ja mitä voisi opiskella? </a:t>
            </a:r>
            <a:r>
              <a:rPr lang="fi-FI" sz="1400" dirty="0" smtClean="0"/>
              <a:t>Maanmittareille </a:t>
            </a:r>
            <a:r>
              <a:rPr lang="fi-FI" sz="1400" dirty="0"/>
              <a:t>ei enää ole koulutusta tarjolla </a:t>
            </a:r>
            <a:r>
              <a:rPr lang="fi-FI" sz="1400" dirty="0" smtClean="0"/>
              <a:t>paikkakunnalla </a:t>
            </a:r>
            <a:r>
              <a:rPr lang="fi-FI" sz="1400" dirty="0"/>
              <a:t>muuten kuin </a:t>
            </a:r>
            <a:r>
              <a:rPr lang="fi-FI" sz="1400" dirty="0" smtClean="0"/>
              <a:t>oppisopimuksena</a:t>
            </a:r>
            <a:r>
              <a:rPr lang="fi-FI" sz="1400" dirty="0"/>
              <a:t>. Liiketalous voi olla vaikeaa, koska luottotiedot </a:t>
            </a:r>
            <a:r>
              <a:rPr lang="fi-FI" sz="1400" dirty="0" smtClean="0"/>
              <a:t>ovat menneet</a:t>
            </a:r>
            <a:r>
              <a:rPr lang="fi-FI" sz="1400" dirty="0"/>
              <a:t>. Tietotekniikka voisi olla mahdollista, mutta terveyssyyt voivat vaikuttaa ammatinharjoittamiseen. Yhtenä vaihtoehtona </a:t>
            </a:r>
            <a:r>
              <a:rPr lang="fi-FI" sz="1400" dirty="0" smtClean="0"/>
              <a:t>on pohdittu </a:t>
            </a:r>
            <a:r>
              <a:rPr lang="fi-FI" sz="1400" dirty="0"/>
              <a:t>puutarhaosaamisen (ja kiinnostuksen) ja tietotekniikan osaamisen yhdistämistä esimerkiksi maisemasuunnittelijana </a:t>
            </a:r>
            <a:r>
              <a:rPr lang="fi-FI" sz="1400" dirty="0" smtClean="0"/>
              <a:t>ja yrittäjänä. Yksi vaihtoehto on myös sivutoimisen </a:t>
            </a:r>
            <a:r>
              <a:rPr lang="fi-FI" sz="1400" dirty="0"/>
              <a:t>yrittäjyyden ja sosiaaliturvan </a:t>
            </a:r>
            <a:r>
              <a:rPr lang="fi-FI" sz="1400" dirty="0" smtClean="0"/>
              <a:t>yhdistäminen.</a:t>
            </a:r>
            <a:r>
              <a:rPr lang="fi-FI" sz="1400" dirty="0"/>
              <a:t>  </a:t>
            </a:r>
            <a:r>
              <a:rPr lang="fi-FI" sz="1400" dirty="0" smtClean="0"/>
              <a:t>Tässä</a:t>
            </a:r>
            <a:r>
              <a:rPr lang="fi-FI" sz="1400" dirty="0"/>
              <a:t> asiaan </a:t>
            </a:r>
            <a:r>
              <a:rPr lang="fi-FI" sz="1400" dirty="0" smtClean="0"/>
              <a:t>vaikuttavat</a:t>
            </a:r>
            <a:r>
              <a:rPr lang="fi-FI" sz="1400" dirty="0"/>
              <a:t> terveys ja luottotiedot. Elinkeinovapauden harjoittaminen ei siis ole kaikille niin selvää ja helppoa.</a:t>
            </a:r>
          </a:p>
          <a:p>
            <a:endParaRPr lang="fi-FI" sz="1600" dirty="0"/>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8</a:t>
            </a:fld>
            <a:endParaRPr lang="fi-FI" dirty="0"/>
          </a:p>
        </p:txBody>
      </p:sp>
    </p:spTree>
    <p:extLst>
      <p:ext uri="{BB962C8B-B14F-4D97-AF65-F5344CB8AC3E}">
        <p14:creationId xmlns:p14="http://schemas.microsoft.com/office/powerpoint/2010/main" val="55795877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dirty="0" smtClean="0"/>
              <a:t>Esimerkki 7: </a:t>
            </a:r>
            <a:endParaRPr lang="fi-FI" dirty="0"/>
          </a:p>
        </p:txBody>
      </p:sp>
      <p:sp>
        <p:nvSpPr>
          <p:cNvPr id="3" name="Platshållare för text 2"/>
          <p:cNvSpPr>
            <a:spLocks noGrp="1"/>
          </p:cNvSpPr>
          <p:nvPr>
            <p:ph type="body" sz="quarter" idx="10"/>
          </p:nvPr>
        </p:nvSpPr>
        <p:spPr>
          <a:xfrm>
            <a:off x="827584" y="2084238"/>
            <a:ext cx="7782694" cy="3216970"/>
          </a:xfrm>
        </p:spPr>
        <p:txBody>
          <a:bodyPr/>
          <a:lstStyle/>
          <a:p>
            <a:r>
              <a:rPr lang="fi-FI" dirty="0"/>
              <a:t>Xxx</a:t>
            </a:r>
          </a:p>
          <a:p>
            <a:r>
              <a:rPr lang="fi-FI" dirty="0"/>
              <a:t>xxx</a:t>
            </a:r>
          </a:p>
          <a:p>
            <a:endParaRPr lang="fi-FI" dirty="0"/>
          </a:p>
          <a:p>
            <a:endParaRPr lang="fi-FI" dirty="0"/>
          </a:p>
        </p:txBody>
      </p:sp>
      <p:sp>
        <p:nvSpPr>
          <p:cNvPr id="8" name="Alatunnisteen paikkamerkki 7"/>
          <p:cNvSpPr>
            <a:spLocks noGrp="1"/>
          </p:cNvSpPr>
          <p:nvPr>
            <p:ph type="ftr" sz="quarter" idx="14"/>
          </p:nvPr>
        </p:nvSpPr>
        <p:spPr/>
        <p:txBody>
          <a:bodyPr/>
          <a:lstStyle/>
          <a:p>
            <a:r>
              <a:rPr lang="fi-FI" smtClean="0"/>
              <a:t>Tuija Toivakainen, Etelä-Savon ELY, 8.3.2017 Etelä-Savon Ohjaamo-toimijoiden tapaamisessa</a:t>
            </a:r>
            <a:endParaRPr lang="fi-FI" dirty="0"/>
          </a:p>
        </p:txBody>
      </p:sp>
      <p:sp>
        <p:nvSpPr>
          <p:cNvPr id="10" name="Dian numeron paikkamerkki 9"/>
          <p:cNvSpPr>
            <a:spLocks noGrp="1"/>
          </p:cNvSpPr>
          <p:nvPr>
            <p:ph type="sldNum" sz="quarter" idx="11"/>
          </p:nvPr>
        </p:nvSpPr>
        <p:spPr/>
        <p:txBody>
          <a:bodyPr/>
          <a:lstStyle/>
          <a:p>
            <a:pPr>
              <a:defRPr/>
            </a:pPr>
            <a:fld id="{D3C89A02-2183-4EC2-9978-996C81F899C4}" type="slidenum">
              <a:rPr lang="fi-FI" smtClean="0"/>
              <a:pPr>
                <a:defRPr/>
              </a:pPr>
              <a:t>9</a:t>
            </a:fld>
            <a:endParaRPr lang="fi-FI" dirty="0"/>
          </a:p>
        </p:txBody>
      </p:sp>
    </p:spTree>
    <p:extLst>
      <p:ext uri="{BB962C8B-B14F-4D97-AF65-F5344CB8AC3E}">
        <p14:creationId xmlns:p14="http://schemas.microsoft.com/office/powerpoint/2010/main" val="19239183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EA785BA2CACAB947A5FBDD71E1401730" ma:contentTypeVersion="92" ma:contentTypeDescription="Yleisdokumentti perusmetatietoineen" ma:contentTypeScope="" ma:versionID="c4df895bb9164016c2257d8bf328d01e">
  <xsd:schema xmlns:xsd="http://www.w3.org/2001/XMLSchema" xmlns:xs="http://www.w3.org/2001/XMLSchema" xmlns:p="http://schemas.microsoft.com/office/2006/metadata/properties" xmlns:ns2="a90a8554-5475-4609-9feb-2f024996965b" targetNamespace="http://schemas.microsoft.com/office/2006/metadata/properties" ma:root="true" ma:fieldsID="ae14d827f4640ae189162e41bf938ee6"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Oikaisupäätös"/>
          <xsd:enumeration value="Politiikka"/>
          <xsd:enumeration value="Posteri"/>
          <xsd:enumeration value="Projektiehdotus"/>
          <xsd:enumeration value="Projektisuunnitelma"/>
          <xsd:enumeration value="Prosessikuvaus"/>
          <xsd:enumeration value="Päätös"/>
          <xsd:enumeration value="Pöytäkirja"/>
          <xsd:enumeration value="Raportti"/>
          <xsd:enumeration value="Rekisteriseloste"/>
          <xsd:enumeration value="Reklamaatio"/>
          <xsd:enumeration value="Resurssivaraus"/>
          <xsd:enumeration value="Saate"/>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osoit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TermInfo xmlns="http://schemas.microsoft.com/office/infopath/2007/PartnerControls">
          <TermName xmlns="http://schemas.microsoft.com/office/infopath/2007/PartnerControls">Viestinnän työkalupakki</TermName>
          <TermId xmlns="http://schemas.microsoft.com/office/infopath/2007/PartnerControls">a3557877-6263-4379-8997-d4487adbdb77</TermId>
        </TermInfo>
      </Terms>
    </ha41659fa04643d0ac27d4c98155f03c>
    <Dokumentin_x0020_tila xmlns="a90a8554-5475-4609-9feb-2f024996965b">Valmis</Dokumentin_x0020_tila>
    <Diaarinumero xmlns="a90a8554-5475-4609-9feb-2f024996965b" xsi:nil="true"/>
    <Dokumenttityyppi xmlns="a90a8554-5475-4609-9feb-2f024996965b">Asiakirjamalli</Dokumenttityyppi>
    <TaxCatchAll xmlns="a90a8554-5475-4609-9feb-2f024996965b">
      <Value>45</Value>
      <Value>148</Value>
      <Value>224</Value>
    </TaxCatchAll>
    <KEHALaatija xmlns="a90a8554-5475-4609-9feb-2f024996965b">Leikas Sirpa</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ELY ESA</TermName>
          <TermId xmlns="http://schemas.microsoft.com/office/infopath/2007/PartnerControls">3e86f1f2-b12e-4940-b06d-92799703bbe0</TermId>
        </TermInfo>
      </Terms>
    </h5218b789dcc4879ac7e2471126f729c>
    <ic4bbedd957942e9b7ae9016b7d801af xmlns="a90a8554-5475-4609-9feb-2f024996965b">
      <Terms xmlns="http://schemas.microsoft.com/office/infopath/2007/PartnerControls"/>
    </ic4bbedd957942e9b7ae9016b7d801af>
    <IPOExplanation xmlns="a90a8554-5475-4609-9feb-2f024996965b" xsi:nil="true"/>
    <Päiväys xmlns="a90a8554-5475-4609-9feb-2f024996965b">2016-03-02T22:00:00+00:00</Päiväys>
    <cdf3ae8bf76741b5a3048f7f7f6eee61 xmlns="a90a8554-5475-4609-9feb-2f024996965b">
      <Terms xmlns="http://schemas.microsoft.com/office/infopath/2007/PartnerControls">
        <TermInfo xmlns="http://schemas.microsoft.com/office/infopath/2007/PartnerControls">
          <TermName xmlns="http://schemas.microsoft.com/office/infopath/2007/PartnerControls">Etelä-Savon ELY</TermName>
          <TermId xmlns="http://schemas.microsoft.com/office/infopath/2007/PartnerControls">fe333fb1-77d2-404c-b7bb-c21868a36f7b</TermId>
        </TermInfo>
      </Terms>
    </cdf3ae8bf76741b5a3048f7f7f6eee61>
    <Lisatieto xmlns="a90a8554-5475-4609-9feb-2f024996965b" xsi:nil="true"/>
  </documentManagement>
</p:properties>
</file>

<file path=customXml/item4.xml><?xml version="1.0" encoding="utf-8"?>
<?mso-contentType ?>
<SharedContentType xmlns="Microsoft.SharePoint.Taxonomy.ContentTypeSync" SourceId="d2c86073-d20c-4242-97f1-555d65605501" ContentTypeId="0x01010040485BB5EA91409BADF540D1B0254D33" PreviousValue="false"/>
</file>

<file path=customXml/itemProps1.xml><?xml version="1.0" encoding="utf-8"?>
<ds:datastoreItem xmlns:ds="http://schemas.openxmlformats.org/officeDocument/2006/customXml" ds:itemID="{0C9C83FC-48C9-4F9A-A2FC-697AD66F4379}">
  <ds:schemaRefs>
    <ds:schemaRef ds:uri="http://schemas.microsoft.com/sharepoint/v3/contenttype/forms"/>
  </ds:schemaRefs>
</ds:datastoreItem>
</file>

<file path=customXml/itemProps2.xml><?xml version="1.0" encoding="utf-8"?>
<ds:datastoreItem xmlns:ds="http://schemas.openxmlformats.org/officeDocument/2006/customXml" ds:itemID="{D4EA427B-A43D-4D28-8EED-72DD3F0478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C8DE75-5930-47BC-BC27-6159D1DA7F0F}">
  <ds:schemaRefs>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purl.org/dc/elements/1.1/"/>
    <ds:schemaRef ds:uri="http://www.w3.org/XML/1998/namespace"/>
    <ds:schemaRef ds:uri="a90a8554-5475-4609-9feb-2f024996965b"/>
    <ds:schemaRef ds:uri="http://purl.org/dc/terms/"/>
  </ds:schemaRefs>
</ds:datastoreItem>
</file>

<file path=customXml/itemProps4.xml><?xml version="1.0" encoding="utf-8"?>
<ds:datastoreItem xmlns:ds="http://schemas.openxmlformats.org/officeDocument/2006/customXml" ds:itemID="{8FF5735B-6002-4832-AD47-C9DD15185630}">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ELY_powerpoint_pohja</Template>
  <TotalTime>232</TotalTime>
  <Words>601</Words>
  <Application>Microsoft Office PowerPoint</Application>
  <PresentationFormat>Näytössä katseltava diaesitys (4:3)</PresentationFormat>
  <Paragraphs>67</Paragraphs>
  <Slides>11</Slides>
  <Notes>1</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11</vt:i4>
      </vt:variant>
    </vt:vector>
  </HeadingPairs>
  <TitlesOfParts>
    <vt:vector size="16" baseType="lpstr">
      <vt:lpstr>Arial</vt:lpstr>
      <vt:lpstr>Verdana</vt:lpstr>
      <vt:lpstr>Wingdings</vt:lpstr>
      <vt:lpstr>ELY_powerpoint_pohja</vt:lpstr>
      <vt:lpstr>1_ELY_powerpoint_pohja</vt:lpstr>
      <vt:lpstr>Kolmiportainen  laadun tasokuvaus ja esimerkkitapaukset ohjaustilanteista </vt:lpstr>
      <vt:lpstr>Kolmiportainen laadun tasokuvaus </vt:lpstr>
      <vt:lpstr>Esimerkki 1: Nuoren polku Ohjaamossa</vt:lpstr>
      <vt:lpstr>Esimerkki 2: Palveluprosessin kesto</vt:lpstr>
      <vt:lpstr>Esimerkki 3: Asunnon hankitaan apua</vt:lpstr>
      <vt:lpstr>Esimerkki 4: TE-toimistosta työpajaan</vt:lpstr>
      <vt:lpstr>Esimerkki 5: Työnteon ja opiskelun yhdistäminen </vt:lpstr>
      <vt:lpstr>Esimerkki 6: Mitä työtä ja opintoja?</vt:lpstr>
      <vt:lpstr>Esimerkki 7: </vt:lpstr>
      <vt:lpstr>Esimerkki 8: </vt:lpstr>
      <vt:lpstr>Diamallien ohjeet</vt:lpstr>
    </vt:vector>
  </TitlesOfParts>
  <Company>AVI ELY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PowerPoint-esityspohja ESAELY</dc:title>
  <dc:creator>Björkström Marita</dc:creator>
  <cp:lastModifiedBy>Niemi-Pynttäri Merja</cp:lastModifiedBy>
  <cp:revision>27</cp:revision>
  <dcterms:created xsi:type="dcterms:W3CDTF">2014-03-25T09:16:29Z</dcterms:created>
  <dcterms:modified xsi:type="dcterms:W3CDTF">2017-05-05T05:20:22Z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0x01010040485BB5EA91409BADF540D1B0254D3300EA785BA2CACAB947A5FBDD71E1401730</vt:lpwstr>
  </property>
  <property fmtid="{D5CDD505-2E9C-101B-9397-08002B2CF9AE}" pid="3" name="Kohdepaikkakunnat">
    <vt:lpwstr/>
  </property>
  <property fmtid="{D5CDD505-2E9C-101B-9397-08002B2CF9AE}" pid="4" name="Sisältöaihe">
    <vt:lpwstr>45;#Viestinnän työkalupakki|a3557877-6263-4379-8997-d4487adbdb77</vt:lpwstr>
  </property>
  <property fmtid="{D5CDD505-2E9C-101B-9397-08002B2CF9AE}" pid="5" name="Kohdevirastot">
    <vt:lpwstr>224;#Etelä-Savon ELY|fe333fb1-77d2-404c-b7bb-c21868a36f7b</vt:lpwstr>
  </property>
  <property fmtid="{D5CDD505-2E9C-101B-9397-08002B2CF9AE}" pid="6" name="Laatijaorganisaatio">
    <vt:lpwstr>148;#ELY ESA|3e86f1f2-b12e-4940-b06d-92799703bbe0</vt:lpwstr>
  </property>
</Properties>
</file>