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3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ED42D-6A33-4D2D-897A-7E82C45F768F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8A85E-171C-4BE2-88B3-CD1F430718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0741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oyles.sdsmt.edu/subhead/types_of_reactions.htm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Muutamia reaktioita:</a:t>
            </a:r>
          </a:p>
          <a:p>
            <a:r>
              <a:rPr lang="fi-FI" dirty="0" smtClean="0"/>
              <a:t>Palamisreaktio  hiili + happi -&gt; hiilidioksidi</a:t>
            </a:r>
          </a:p>
          <a:p>
            <a:r>
              <a:rPr lang="fi-FI" baseline="0" dirty="0" smtClean="0"/>
              <a:t>Ammoniakkisynteesi vety + typpi -&gt; ammoniakki</a:t>
            </a:r>
          </a:p>
          <a:p>
            <a:r>
              <a:rPr lang="fi-FI" baseline="0" dirty="0" smtClean="0"/>
              <a:t>Neutraloitumisreaktio  suolahappo + kalsiumhydroksidi -&gt; kalsiumkloridi + vesi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smtClean="0"/>
              <a:t>Hapetus-pelkistysreaktio   sinkki (kiinteä) + kuparisulfaatti (</a:t>
            </a:r>
            <a:r>
              <a:rPr lang="fi-FI" dirty="0" err="1" smtClean="0"/>
              <a:t>aq)-</a:t>
            </a:r>
            <a:r>
              <a:rPr lang="fi-FI" dirty="0" smtClean="0"/>
              <a:t>&gt; sinkkisulfaatti</a:t>
            </a:r>
            <a:r>
              <a:rPr lang="fi-FI" baseline="0" dirty="0" smtClean="0"/>
              <a:t> (</a:t>
            </a:r>
            <a:r>
              <a:rPr lang="fi-FI" baseline="0" dirty="0" err="1" smtClean="0"/>
              <a:t>aq</a:t>
            </a:r>
            <a:r>
              <a:rPr lang="fi-FI" baseline="0" dirty="0" smtClean="0"/>
              <a:t>) + kupari</a:t>
            </a:r>
          </a:p>
          <a:p>
            <a:r>
              <a:rPr lang="fi-FI" dirty="0" smtClean="0">
                <a:hlinkClick r:id="rId3"/>
              </a:rPr>
              <a:t>http://boyles.sdsmt.edu/subhead/types_of_reactions.htm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8A85E-171C-4BE2-88B3-CD1F43071874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7328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Rauta(III)kloridin</a:t>
            </a:r>
            <a:r>
              <a:rPr lang="fi-FI" dirty="0" smtClean="0"/>
              <a:t> ja natriumfosfaatin reaktio</a:t>
            </a:r>
            <a:r>
              <a:rPr lang="fi-FI" baseline="0" dirty="0" smtClean="0"/>
              <a:t> </a:t>
            </a:r>
            <a:r>
              <a:rPr lang="fi-FI" baseline="0" dirty="0" err="1" smtClean="0"/>
              <a:t>kts</a:t>
            </a:r>
            <a:r>
              <a:rPr lang="fi-FI" baseline="0" dirty="0" smtClean="0"/>
              <a:t> kirja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8A85E-171C-4BE2-88B3-CD1F43071874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756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2EB4612-D250-47B4-8F03-B49C4D05745E}" type="datetimeFigureOut">
              <a:rPr lang="fi-FI" smtClean="0"/>
              <a:t>5.10.2015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447B31B-256E-4F14-BA32-4977B9A4A0AB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11560" y="609601"/>
            <a:ext cx="7846640" cy="5267671"/>
          </a:xfrm>
        </p:spPr>
        <p:txBody>
          <a:bodyPr/>
          <a:lstStyle/>
          <a:p>
            <a:r>
              <a:rPr lang="fi-FI" dirty="0" smtClean="0"/>
              <a:t>Lukion kemia 3,</a:t>
            </a:r>
            <a:br>
              <a:rPr lang="fi-FI" dirty="0" smtClean="0"/>
            </a:br>
            <a:r>
              <a:rPr lang="fi-FI" dirty="0" smtClean="0"/>
              <a:t>	</a:t>
            </a:r>
            <a:r>
              <a:rPr lang="fi-FI" sz="6000" dirty="0" smtClean="0"/>
              <a:t>Reaktiot ja           energia</a:t>
            </a:r>
            <a:br>
              <a:rPr lang="fi-FI" sz="6000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076056" y="5013176"/>
            <a:ext cx="2696344" cy="1159024"/>
          </a:xfrm>
        </p:spPr>
        <p:txBody>
          <a:bodyPr/>
          <a:lstStyle/>
          <a:p>
            <a:r>
              <a:rPr lang="fi-FI" dirty="0" smtClean="0"/>
              <a:t>Leena Salonen</a:t>
            </a:r>
          </a:p>
          <a:p>
            <a:r>
              <a:rPr lang="fi-FI" dirty="0" smtClean="0"/>
              <a:t>27.9.2013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924944"/>
            <a:ext cx="1954116" cy="294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6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Kurssin tavoite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Kurssin </a:t>
            </a:r>
            <a:r>
              <a:rPr lang="fi-FI" dirty="0"/>
              <a:t>tavoitteena on, että opiskelija </a:t>
            </a:r>
          </a:p>
          <a:p>
            <a:pPr lvl="0"/>
            <a:r>
              <a:rPr lang="fi-FI" dirty="0"/>
              <a:t>ymmärtää kemiallisen reaktion tapahtumiseen vaikuttavia tekijöitä sekä niiden merkityksen elinympäristössä (teollisuus) </a:t>
            </a:r>
          </a:p>
          <a:p>
            <a:pPr lvl="0"/>
            <a:r>
              <a:rPr lang="fi-FI" dirty="0"/>
              <a:t>ymmärtää energian sitoutumisen ja vapautumisen kemiallisissa reaktioissa sekä niiden merkityksen yhteiskunnassa  </a:t>
            </a:r>
          </a:p>
          <a:p>
            <a:pPr lvl="0"/>
            <a:r>
              <a:rPr lang="fi-FI" dirty="0"/>
              <a:t>osaa kirjoittaa reaktioyhtälöitä ja käsitellä reaktioita matemaattisesti </a:t>
            </a:r>
          </a:p>
          <a:p>
            <a:pPr lvl="0"/>
            <a:r>
              <a:rPr lang="fi-FI" dirty="0"/>
              <a:t>osaa tutkia kokeellisesti ja erilaisia malleja käyttäen reaktioihin, reaktionopeuteen ja -mekanismeihin liittyviä ilmiöitä.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002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sisällöt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 smtClean="0"/>
              <a:t>kemiallisen </a:t>
            </a:r>
            <a:r>
              <a:rPr lang="fi-FI" dirty="0"/>
              <a:t>reaktion symbolinen ilmaisu </a:t>
            </a:r>
          </a:p>
          <a:p>
            <a:pPr lvl="0"/>
            <a:r>
              <a:rPr lang="fi-FI" dirty="0" smtClean="0"/>
              <a:t>epäorgaaniset </a:t>
            </a:r>
            <a:r>
              <a:rPr lang="fi-FI" dirty="0"/>
              <a:t>ja </a:t>
            </a:r>
            <a:r>
              <a:rPr lang="fi-FI" dirty="0" smtClean="0"/>
              <a:t>orgaaniset reaktiotyypit, mekanismit </a:t>
            </a:r>
            <a:r>
              <a:rPr lang="fi-FI" dirty="0"/>
              <a:t>sekä </a:t>
            </a:r>
            <a:r>
              <a:rPr lang="fi-FI" dirty="0" smtClean="0"/>
              <a:t>niiden sovelluksia</a:t>
            </a:r>
            <a:endParaRPr lang="fi-FI" dirty="0"/>
          </a:p>
          <a:p>
            <a:pPr lvl="0"/>
            <a:r>
              <a:rPr lang="fi-FI" dirty="0" err="1"/>
              <a:t>stoikiometrisia</a:t>
            </a:r>
            <a:r>
              <a:rPr lang="fi-FI" dirty="0"/>
              <a:t> laskuja, kaasujen yleinen tilanyhtälö  </a:t>
            </a:r>
          </a:p>
          <a:p>
            <a:pPr lvl="0"/>
            <a:r>
              <a:rPr lang="fi-FI" dirty="0"/>
              <a:t>energianmuutokset kemiallisessa reaktiossa </a:t>
            </a:r>
          </a:p>
          <a:p>
            <a:pPr lvl="0"/>
            <a:r>
              <a:rPr lang="fi-FI" dirty="0"/>
              <a:t>reaktionopeus ja siihen vaikuttavat tekijät  </a:t>
            </a:r>
          </a:p>
        </p:txBody>
      </p:sp>
    </p:spTree>
    <p:extLst>
      <p:ext uri="{BB962C8B-B14F-4D97-AF65-F5344CB8AC3E}">
        <p14:creationId xmlns:p14="http://schemas.microsoft.com/office/powerpoint/2010/main" val="427233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Aikataulu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7473750"/>
              </p:ext>
            </p:extLst>
          </p:nvPr>
        </p:nvGraphicFramePr>
        <p:xfrm>
          <a:off x="323527" y="988918"/>
          <a:ext cx="8136905" cy="9739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4483"/>
                <a:gridCol w="737646"/>
                <a:gridCol w="864096"/>
                <a:gridCol w="3600400"/>
                <a:gridCol w="991978"/>
                <a:gridCol w="1528302"/>
              </a:tblGrid>
              <a:tr h="14146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Pvm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tunteja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aihe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smtClean="0">
                          <a:effectLst/>
                        </a:rPr>
                        <a:t>kirja </a:t>
                      </a:r>
                      <a:r>
                        <a:rPr lang="fi-FI" sz="2000" dirty="0">
                          <a:effectLst/>
                        </a:rPr>
                        <a:t>kpl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muuta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418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ma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30.9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Aloitus, kemiallinen reaktio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7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to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3.10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epäorgaanisia reaktioita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141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pe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4.10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jatkuu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työ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7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ma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7.10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stoikiometria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2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829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to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10.10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reaktioyhtälöön liittyviä laskuja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7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pe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11.10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jatkuu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 smtClean="0">
                          <a:effectLst/>
                        </a:rPr>
                        <a:t>Kok</a:t>
                      </a:r>
                      <a:r>
                        <a:rPr lang="fi-FI" sz="2000" dirty="0" smtClean="0">
                          <a:effectLst/>
                        </a:rPr>
                        <a:t>. </a:t>
                      </a:r>
                      <a:r>
                        <a:rPr lang="fi-FI" sz="2000" dirty="0">
                          <a:effectLst/>
                        </a:rPr>
                        <a:t>tutkimus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7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ma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21.10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kaasulaskuja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3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141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to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24.10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jatkuu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141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pe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25.10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lämpökemiaa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4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7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ma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28.10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jatkuu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 smtClean="0">
                          <a:effectLst/>
                        </a:rPr>
                        <a:t>Kok.tutkimus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829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to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30.10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Kemiallisen reaktion nopeus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5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7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pe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1.11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reaktiomekanismit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7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ma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4.11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jatkuu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kokeellisuus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558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to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7.11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75 min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 smtClean="0">
                          <a:effectLst/>
                        </a:rPr>
                        <a:t>org</a:t>
                      </a:r>
                      <a:r>
                        <a:rPr lang="fi-FI" sz="2000" dirty="0" smtClean="0">
                          <a:effectLst/>
                        </a:rPr>
                        <a:t> </a:t>
                      </a:r>
                      <a:r>
                        <a:rPr lang="fi-FI" sz="2000" dirty="0" err="1" smtClean="0">
                          <a:effectLst/>
                        </a:rPr>
                        <a:t>yhd</a:t>
                      </a:r>
                      <a:r>
                        <a:rPr lang="fi-FI" sz="2000" dirty="0" smtClean="0">
                          <a:effectLst/>
                        </a:rPr>
                        <a:t> </a:t>
                      </a:r>
                      <a:r>
                        <a:rPr lang="fi-FI" sz="2000" dirty="0">
                          <a:effectLst/>
                        </a:rPr>
                        <a:t>reaktiot, ominaisuudet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6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 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141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pe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8.11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reaktiotyypit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7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ma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11.11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reaktiomekanismit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829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to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14.11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hapettuminen ja pelkistyminen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7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pe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15.11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jatkuu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smtClean="0">
                          <a:effectLst/>
                        </a:rPr>
                        <a:t> </a:t>
                      </a:r>
                      <a:r>
                        <a:rPr lang="fi-FI" sz="2000" dirty="0">
                          <a:effectLst/>
                        </a:rPr>
                        <a:t>tutkimus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7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ma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19.11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75 min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kertaus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 </a:t>
                      </a:r>
                      <a:endParaRPr lang="fi-F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14146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Yhteensä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32 h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 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 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 </a:t>
                      </a:r>
                      <a:endParaRPr lang="fi-F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25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Arvostelu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Koe</a:t>
            </a:r>
          </a:p>
          <a:p>
            <a:r>
              <a:rPr lang="fi-FI" sz="3200" dirty="0" smtClean="0"/>
              <a:t>Kotitehtävistä saa lisäpisteitä määrän mukaan:</a:t>
            </a:r>
          </a:p>
          <a:p>
            <a:pPr lvl="1"/>
            <a:r>
              <a:rPr lang="fi-FI" sz="2000" dirty="0" smtClean="0"/>
              <a:t> 30 % 1 piste, </a:t>
            </a:r>
          </a:p>
          <a:p>
            <a:pPr lvl="1"/>
            <a:r>
              <a:rPr lang="fi-FI" sz="2000" dirty="0" smtClean="0"/>
              <a:t>50 % 2 pistettä ja</a:t>
            </a:r>
          </a:p>
          <a:p>
            <a:pPr lvl="1"/>
            <a:r>
              <a:rPr lang="fi-FI" sz="2000" dirty="0" smtClean="0"/>
              <a:t> yli 75 % 3 pistettä.</a:t>
            </a:r>
          </a:p>
          <a:p>
            <a:r>
              <a:rPr lang="fi-FI" sz="3200" dirty="0" smtClean="0"/>
              <a:t>tuntiaktiivisuus</a:t>
            </a:r>
          </a:p>
          <a:p>
            <a:pPr marL="0" indent="0">
              <a:buNone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69803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136" y="49865"/>
            <a:ext cx="1573129" cy="1722951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-2502" y="17714"/>
            <a:ext cx="7166790" cy="1600200"/>
          </a:xfrm>
        </p:spPr>
        <p:txBody>
          <a:bodyPr/>
          <a:lstStyle/>
          <a:p>
            <a:r>
              <a:rPr lang="fi-FI" dirty="0" smtClean="0"/>
              <a:t>Kemiallinen reaktio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Kemiallista reaktiota kuvataan reaktioyhtälöllä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645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Reaktioyhtälön kirjoittaminen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/>
              <a:t>Reaktioyhtälöitä kirjoitettaessa tulee huomioida seuraavat asiat:</a:t>
            </a:r>
            <a:endParaRPr lang="fi-FI" dirty="0"/>
          </a:p>
          <a:p>
            <a:r>
              <a:rPr lang="fi-FI" dirty="0"/>
              <a:t>Kemialliseen reaktioon osallistuvien alkuaineiden tunnukset ja kemiallisten yhdisteiden kaavat. Lähtöaineet kirjoitetaan vasemmalle puolelle ja reaktiotuotteet oikealle puolelle.</a:t>
            </a:r>
          </a:p>
          <a:p>
            <a:r>
              <a:rPr lang="fi-FI" dirty="0"/>
              <a:t>Lähtöaineiden ja reaktioaineiden väliin merkitään nuoli, joka kuvaa reaktion kulkusuuntaa  →, ←, ⇌.</a:t>
            </a:r>
          </a:p>
          <a:p>
            <a:r>
              <a:rPr lang="fi-FI" dirty="0"/>
              <a:t>Kiinteät ja </a:t>
            </a:r>
            <a:r>
              <a:rPr lang="fi-FI" dirty="0" smtClean="0"/>
              <a:t>nestemäiset </a:t>
            </a:r>
            <a:r>
              <a:rPr lang="fi-FI" dirty="0"/>
              <a:t>alkuaineet kirjoitetaan reaktioyhtälöön yksiatomisina kuten </a:t>
            </a:r>
            <a:r>
              <a:rPr lang="fi-FI" dirty="0" err="1"/>
              <a:t>Cu</a:t>
            </a:r>
            <a:r>
              <a:rPr lang="fi-FI" dirty="0"/>
              <a:t>, </a:t>
            </a:r>
            <a:r>
              <a:rPr lang="fi-FI" dirty="0" err="1"/>
              <a:t>Fe</a:t>
            </a:r>
            <a:r>
              <a:rPr lang="fi-FI" dirty="0"/>
              <a:t>, </a:t>
            </a:r>
            <a:r>
              <a:rPr lang="fi-FI" dirty="0" err="1"/>
              <a:t>Ni</a:t>
            </a:r>
            <a:r>
              <a:rPr lang="fi-FI" dirty="0"/>
              <a:t>, </a:t>
            </a:r>
            <a:r>
              <a:rPr lang="fi-FI" dirty="0" err="1"/>
              <a:t>Hg</a:t>
            </a:r>
            <a:r>
              <a:rPr lang="fi-FI" dirty="0"/>
              <a:t>. Poikkeuksena kiinteä jodi ja </a:t>
            </a:r>
            <a:r>
              <a:rPr lang="fi-FI" dirty="0" err="1"/>
              <a:t>nestemmäinen</a:t>
            </a:r>
            <a:r>
              <a:rPr lang="fi-FI" dirty="0"/>
              <a:t> bromi kirjoitetaan kaksiatomisina I</a:t>
            </a:r>
            <a:r>
              <a:rPr lang="fi-FI" baseline="-25000" dirty="0"/>
              <a:t>2</a:t>
            </a:r>
            <a:r>
              <a:rPr lang="fi-FI" dirty="0"/>
              <a:t> ja Br</a:t>
            </a:r>
            <a:r>
              <a:rPr lang="fi-FI" baseline="-25000" dirty="0"/>
              <a:t>2</a:t>
            </a:r>
            <a:r>
              <a:rPr lang="fi-FI" dirty="0"/>
              <a:t>.</a:t>
            </a:r>
          </a:p>
          <a:p>
            <a:r>
              <a:rPr lang="fi-FI" dirty="0"/>
              <a:t>Kaasumaiset alkuaineet kirjoitetaan kaksiatomisina kuten H</a:t>
            </a:r>
            <a:r>
              <a:rPr lang="fi-FI" baseline="-25000" dirty="0"/>
              <a:t>2</a:t>
            </a:r>
            <a:r>
              <a:rPr lang="fi-FI" dirty="0"/>
              <a:t>, N</a:t>
            </a:r>
            <a:r>
              <a:rPr lang="fi-FI" baseline="-25000" dirty="0"/>
              <a:t>2</a:t>
            </a:r>
            <a:r>
              <a:rPr lang="fi-FI" dirty="0"/>
              <a:t>, O</a:t>
            </a:r>
            <a:r>
              <a:rPr lang="fi-FI" baseline="-25000" dirty="0"/>
              <a:t>2</a:t>
            </a:r>
            <a:r>
              <a:rPr lang="fi-FI" dirty="0"/>
              <a:t>, Cl</a:t>
            </a:r>
            <a:r>
              <a:rPr lang="fi-FI" baseline="-25000" dirty="0"/>
              <a:t>2</a:t>
            </a:r>
            <a:r>
              <a:rPr lang="fi-FI" dirty="0"/>
              <a:t>, F</a:t>
            </a:r>
            <a:r>
              <a:rPr lang="fi-FI" baseline="-25000" dirty="0"/>
              <a:t>2</a:t>
            </a:r>
            <a:r>
              <a:rPr lang="fi-FI" dirty="0"/>
              <a:t>. Poikkeuksena kaikki jalokaasut kirjoitetaan yksiatomisina.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720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…Jatkoa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fi-FI" dirty="0"/>
              <a:t>Reaktioyhtälön molemmilla puolilla tulee olla kunkin alkuaineen atomeja yhtä paljon.</a:t>
            </a:r>
          </a:p>
          <a:p>
            <a:r>
              <a:rPr lang="fi-FI" dirty="0"/>
              <a:t>Reaktioyhtälön kertoimiksi pienimmät mahdolliset kokonaisluvut.</a:t>
            </a:r>
          </a:p>
          <a:p>
            <a:r>
              <a:rPr lang="fi-FI" dirty="0"/>
              <a:t>Reaktioyhtälöön kirjoitetaan näkyviin aineiden olomuotojen tunnukset.</a:t>
            </a:r>
          </a:p>
          <a:p>
            <a:pPr lvl="1"/>
            <a:r>
              <a:rPr lang="fi-FI" dirty="0"/>
              <a:t>Ilmassa esiintyvät alkuaineet ja yhdisteet ovat kaasuja, joten niiden olomuodoksi merkitään (g). g = </a:t>
            </a:r>
            <a:r>
              <a:rPr lang="fi-FI" dirty="0" err="1"/>
              <a:t>gas</a:t>
            </a:r>
            <a:r>
              <a:rPr lang="fi-FI" dirty="0"/>
              <a:t> = kaasu.</a:t>
            </a:r>
          </a:p>
          <a:p>
            <a:pPr lvl="1"/>
            <a:r>
              <a:rPr lang="fi-FI" dirty="0"/>
              <a:t>Suolat eli kaikki ioniyhdisteet ovat huoneen lämpötilassa kiinteitä aineita (s). s = </a:t>
            </a:r>
            <a:r>
              <a:rPr lang="fi-FI" dirty="0" err="1"/>
              <a:t>solid</a:t>
            </a:r>
            <a:r>
              <a:rPr lang="fi-FI" dirty="0"/>
              <a:t> = kiinteä.</a:t>
            </a:r>
          </a:p>
          <a:p>
            <a:pPr lvl="1"/>
            <a:r>
              <a:rPr lang="fi-FI" dirty="0"/>
              <a:t>Metallit elohopeaa </a:t>
            </a:r>
            <a:r>
              <a:rPr lang="fi-FI" dirty="0" err="1"/>
              <a:t>lukuunottamatta</a:t>
            </a:r>
            <a:r>
              <a:rPr lang="fi-FI" dirty="0"/>
              <a:t> ovat huoneenlämpötilassa kiinteitä (s).</a:t>
            </a:r>
          </a:p>
          <a:p>
            <a:pPr lvl="1"/>
            <a:r>
              <a:rPr lang="fi-FI" dirty="0"/>
              <a:t>Reaktioyhtälössä esiintyvä vesi on olomuototunnukseltaan (l). l = </a:t>
            </a:r>
            <a:r>
              <a:rPr lang="fi-FI" dirty="0" err="1"/>
              <a:t>liquid</a:t>
            </a:r>
            <a:r>
              <a:rPr lang="fi-FI" dirty="0"/>
              <a:t> = neste.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016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Erilaisia reaktioyhtälöitä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Samaa reaktiota voidaan kuvata monella eri yhtälöllä</a:t>
            </a:r>
          </a:p>
          <a:p>
            <a:pPr marL="0" indent="0">
              <a:buNone/>
            </a:pP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107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hto">
  <a:themeElements>
    <a:clrScheme name="Joht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Joht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oh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51</TotalTime>
  <Words>444</Words>
  <Application>Microsoft Office PowerPoint</Application>
  <PresentationFormat>Näytössä katseltava diaesitys (4:3)</PresentationFormat>
  <Paragraphs>175</Paragraphs>
  <Slides>9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Johto</vt:lpstr>
      <vt:lpstr>Lukion kemia 3,  Reaktiot ja           energia </vt:lpstr>
      <vt:lpstr>Kurssin tavoite</vt:lpstr>
      <vt:lpstr>Keskeiset sisällöt</vt:lpstr>
      <vt:lpstr>Aikataulu</vt:lpstr>
      <vt:lpstr>Arvostelu</vt:lpstr>
      <vt:lpstr>Kemiallinen reaktio</vt:lpstr>
      <vt:lpstr>Reaktioyhtälön kirjoittaminen</vt:lpstr>
      <vt:lpstr>…Jatkoa</vt:lpstr>
      <vt:lpstr>Erilaisia reaktioyhtälöitä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Lukion kemia 3 Reaktiot ja energia</dc:title>
  <dc:creator>Leena Salonen</dc:creator>
  <cp:lastModifiedBy>Leena Salonen</cp:lastModifiedBy>
  <cp:revision>13</cp:revision>
  <dcterms:created xsi:type="dcterms:W3CDTF">2013-09-27T14:45:31Z</dcterms:created>
  <dcterms:modified xsi:type="dcterms:W3CDTF">2015-10-05T19:05:36Z</dcterms:modified>
</cp:coreProperties>
</file>