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4" r:id="rId3"/>
    <p:sldId id="273" r:id="rId4"/>
    <p:sldId id="270" r:id="rId5"/>
    <p:sldId id="290" r:id="rId6"/>
    <p:sldId id="274" r:id="rId7"/>
    <p:sldId id="259" r:id="rId8"/>
    <p:sldId id="258" r:id="rId9"/>
    <p:sldId id="283" r:id="rId10"/>
    <p:sldId id="295" r:id="rId11"/>
    <p:sldId id="296" r:id="rId12"/>
    <p:sldId id="307" r:id="rId13"/>
    <p:sldId id="297" r:id="rId14"/>
    <p:sldId id="298" r:id="rId15"/>
    <p:sldId id="308" r:id="rId16"/>
    <p:sldId id="299" r:id="rId17"/>
    <p:sldId id="300" r:id="rId18"/>
    <p:sldId id="260" r:id="rId19"/>
    <p:sldId id="310" r:id="rId20"/>
    <p:sldId id="261" r:id="rId21"/>
    <p:sldId id="291" r:id="rId22"/>
    <p:sldId id="262" r:id="rId23"/>
    <p:sldId id="275" r:id="rId24"/>
    <p:sldId id="284" r:id="rId25"/>
    <p:sldId id="276" r:id="rId26"/>
    <p:sldId id="278" r:id="rId27"/>
    <p:sldId id="263" r:id="rId28"/>
    <p:sldId id="268" r:id="rId29"/>
    <p:sldId id="264" r:id="rId30"/>
    <p:sldId id="286" r:id="rId31"/>
    <p:sldId id="281" r:id="rId32"/>
    <p:sldId id="312" r:id="rId33"/>
    <p:sldId id="279" r:id="rId34"/>
    <p:sldId id="282" r:id="rId35"/>
    <p:sldId id="285" r:id="rId36"/>
    <p:sldId id="277" r:id="rId37"/>
    <p:sldId id="294" r:id="rId38"/>
    <p:sldId id="301" r:id="rId39"/>
    <p:sldId id="305" r:id="rId40"/>
    <p:sldId id="304" r:id="rId41"/>
    <p:sldId id="306" r:id="rId42"/>
    <p:sldId id="302" r:id="rId43"/>
    <p:sldId id="287" r:id="rId44"/>
    <p:sldId id="303" r:id="rId45"/>
    <p:sldId id="266" r:id="rId46"/>
    <p:sldId id="317" r:id="rId4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8" autoAdjust="0"/>
    <p:restoredTop sz="94660"/>
  </p:normalViewPr>
  <p:slideViewPr>
    <p:cSldViewPr>
      <p:cViewPr>
        <p:scale>
          <a:sx n="87" d="100"/>
          <a:sy n="87" d="100"/>
        </p:scale>
        <p:origin x="-166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explosion val="11"/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fi-FI"/>
                </a:p>
              </c:txPr>
            </c:dLbl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showCatName val="1"/>
            <c:showPercent val="1"/>
            <c:showLeaderLines val="1"/>
          </c:dLbls>
          <c:cat>
            <c:strRef>
              <c:f>Sheet1!$A$3:$A$4</c:f>
              <c:strCache>
                <c:ptCount val="2"/>
                <c:pt idx="0">
                  <c:v>Toisista EU-maista</c:v>
                </c:pt>
                <c:pt idx="1">
                  <c:v>EU:n ulkopuolelta</c:v>
                </c:pt>
              </c:strCache>
            </c:strRef>
          </c:cat>
          <c:val>
            <c:numRef>
              <c:f>Sheet1!$B$3:$B$4</c:f>
              <c:numCache>
                <c:formatCode>#,##0</c:formatCode>
                <c:ptCount val="2"/>
                <c:pt idx="0">
                  <c:v>13000000</c:v>
                </c:pt>
                <c:pt idx="1">
                  <c:v>20306100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6C0C06-6CD6-4CBE-809C-64EF79F3342F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EAB89C-9A22-4052-979E-179F941D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634A3A-D849-490D-B69B-AD3BF45C0E57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CF6F2E-D879-471D-B54E-4724F55D7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AAD459-444B-428F-837E-58A124BB51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8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601508-AD19-4891-987A-2C3D2D60EB44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F56B93-68E7-468A-9CB4-6E025CAD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DC03-C111-4DF7-BB75-609E15B299B0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5CBA-FE78-4738-B157-6333D20EA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572F-0323-4EE6-A818-D29B32C1A424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9229-7534-4172-8E55-E475E988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657F-4590-4168-B9E8-05D671E927C0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9724-EC4E-49FD-BCF8-8ABF0B91C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69F6-A4EB-46E6-86CC-685D4F3DAC24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7E7943-C813-4393-9C41-16914ACA6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8070AB-3FF2-4EBE-BD91-339C94FF3593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50175E-46B0-4601-BC3C-427FC7118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C2D392-1C27-43A1-AD47-904FC3F25F72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7530BA-B83B-4E09-950E-312594587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BF9B-61FD-4C5D-AE5E-AA87FB940AA9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B520-6701-44C6-834A-B4800F82D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389D-6807-44EF-826C-0B947DB6897A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530DE5-055C-4F78-97F9-1180D8A6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1F49-B390-4D52-AAA8-A9070367E79F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3A65-A3F9-41E3-AFB1-76CCE656E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C9AA3-4444-4252-89EE-5D4B11C8F90B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12FC0398-6039-400E-9C4D-5642D621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FF748-923F-4C7C-9396-C6E2370B4890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A5456-4A60-41EF-AFF5-98354079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0" r:id="rId6"/>
    <p:sldLayoutId id="2147483687" r:id="rId7"/>
    <p:sldLayoutId id="2147483681" r:id="rId8"/>
    <p:sldLayoutId id="2147483688" r:id="rId9"/>
    <p:sldLayoutId id="2147483682" r:id="rId10"/>
    <p:sldLayoutId id="2147483689" r:id="rId11"/>
  </p:sldLayoutIdLst>
  <p:txStyles>
    <p:titleStyle>
      <a:lvl1pPr algn="l" rtl="0" fontAlgn="base">
        <a:lnSpc>
          <a:spcPts val="44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19088" indent="-319088" algn="l" rtl="0" fontAlgn="base">
        <a:spcBef>
          <a:spcPts val="12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--N_6GNNoSw&amp;feature=plcp" TargetMode="External"/><Relationship Id="rId4" Type="http://schemas.openxmlformats.org/officeDocument/2006/relationships/hyperlink" Target="http://ec.europa.eu/citizens-initiative/public/welcome?lg=f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rltv.europa.eu/fi/player.aspx?pid=f9a17828-abb1-4bcd-9e6e-9e53011b0b0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a.fi/in/internet/suomi.nsf/NET/020911092822AK?OpenDocument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oppatiedotus.fi/public/default.aspx?contentid=130471&amp;nodeid=37842&amp;contentlan=1&amp;culture=fi-F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mo.fi/ohjelmat/comeniu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muutetaanmaailmaa.blogspot.fi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Euroopan unioni ja vapaa liikkuvuus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fi-FI" smtClean="0"/>
              <a:t>Sinun Eurooppasi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use by Anonymous - House by Gabrielle Nowicki. From old OCAL si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573463"/>
            <a:ext cx="28082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1. Oleskeluoikeus</a:t>
            </a:r>
            <a:endParaRPr lang="en-US" sz="3600" smtClean="0"/>
          </a:p>
        </p:txBody>
      </p:sp>
      <p:sp>
        <p:nvSpPr>
          <p:cNvPr id="18436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Oikeus oleskella perheensä kanssa missä tahansa unionin alueella</a:t>
            </a:r>
          </a:p>
          <a:p>
            <a:pPr lvl="1"/>
            <a:r>
              <a:rPr lang="fi-FI" sz="2400" smtClean="0"/>
              <a:t>Asuminen</a:t>
            </a:r>
          </a:p>
          <a:p>
            <a:pPr lvl="1"/>
            <a:r>
              <a:rPr lang="fi-FI" sz="2400" smtClean="0"/>
              <a:t>Matkustaminen</a:t>
            </a:r>
          </a:p>
          <a:p>
            <a:pPr lvl="1"/>
            <a:r>
              <a:rPr lang="fi-FI" sz="2400" smtClean="0"/>
              <a:t>Työnteko</a:t>
            </a:r>
          </a:p>
          <a:p>
            <a:pPr lvl="1"/>
            <a:r>
              <a:rPr lang="fi-FI" sz="2400" smtClean="0"/>
              <a:t>Opiskelu</a:t>
            </a:r>
          </a:p>
          <a:p>
            <a:pPr lvl="1"/>
            <a:r>
              <a:rPr lang="fi-FI" sz="2400" smtClean="0"/>
              <a:t>Yrittäminen</a:t>
            </a:r>
            <a:endParaRPr lang="en-US" sz="2400" smtClean="0"/>
          </a:p>
        </p:txBody>
      </p: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5724525" y="2276475"/>
            <a:ext cx="1800225" cy="1493838"/>
            <a:chOff x="6300193" y="0"/>
            <a:chExt cx="1800199" cy="1492773"/>
          </a:xfrm>
        </p:grpSpPr>
        <p:pic>
          <p:nvPicPr>
            <p:cNvPr id="7" name="Picture 5" descr="http://www.eutrio.be/files/bveu/media/source1856/images/star_large_yello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3" y="188778"/>
              <a:ext cx="1192196" cy="13039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2" descr="C:\Documents and Settings\heikki\Local Settings\Temporary Internet Files\Content.IE5\YC8BJKN9\MC90043258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2. Vaaleihin osallistuminen</a:t>
            </a:r>
            <a:endParaRPr lang="en-US" sz="40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Oikeus osallistua Euroopan parlamentin vaaleihin ja kunnallisvaaleihin sekä ehdokkaana että äänestäjänä siinä maassa, jossa asuu</a:t>
            </a:r>
            <a:endParaRPr lang="en-US" sz="2800" smtClean="0"/>
          </a:p>
          <a:p>
            <a:endParaRPr lang="en-US" sz="2800" smtClean="0"/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7451725" y="188913"/>
            <a:ext cx="1800225" cy="1492250"/>
            <a:chOff x="6300193" y="0"/>
            <a:chExt cx="1800199" cy="1492773"/>
          </a:xfrm>
        </p:grpSpPr>
        <p:pic>
          <p:nvPicPr>
            <p:cNvPr id="5" name="Picture 5" descr="http://www.eutrio.be/files/bveu/media/source1856/images/star_large_yellow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3" y="188978"/>
              <a:ext cx="1192196" cy="1303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63" name="Picture 2" descr="C:\Documents and Settings\heikki\Local Settings\Temporary Internet Files\Content.IE5\YC8BJKN9\MC90043258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1" name="Picture 2" descr="Ballot box by gramzon - A ballot box in 3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357563"/>
            <a:ext cx="2133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Vaaleihin osallistuminen: ”Ari Vatanen”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600" dirty="0" smtClean="0"/>
              <a:t>Syntyi Tuupovaarassa </a:t>
            </a:r>
            <a:br>
              <a:rPr lang="fi-FI" sz="1600" dirty="0" smtClean="0"/>
            </a:br>
            <a:r>
              <a:rPr lang="fi-FI" sz="1600" dirty="0" smtClean="0"/>
              <a:t>vuonna 1952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600" dirty="0" smtClean="0"/>
              <a:t>1981 hän ajoi Ford </a:t>
            </a:r>
            <a:r>
              <a:rPr lang="fi-FI" sz="1600" dirty="0" err="1" smtClean="0"/>
              <a:t>Escortilla</a:t>
            </a:r>
            <a:r>
              <a:rPr lang="fi-FI" sz="1600" dirty="0" smtClean="0"/>
              <a:t> ensimmäisenä suomalaisena rallin maailmanmestariksi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600" dirty="0" smtClean="0"/>
              <a:t>Muutti Etelä-Ranskaan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600" dirty="0" smtClean="0"/>
              <a:t>Tehnyt uraa myös politiikassa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600" dirty="0" smtClean="0"/>
              <a:t>Ensimmäisen kerran hänet valittiin Euroopan parlamenttiin Suomessa vuonna 1999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600" dirty="0" smtClean="0"/>
              <a:t>Vuonna 2004 asettui ehdokkaaksi asuinmaassaan Ranskassa Union </a:t>
            </a:r>
            <a:r>
              <a:rPr lang="fi-FI" sz="1600" dirty="0" err="1" smtClean="0"/>
              <a:t>pour</a:t>
            </a:r>
            <a:r>
              <a:rPr lang="fi-FI" sz="1600" dirty="0" smtClean="0"/>
              <a:t> un </a:t>
            </a:r>
            <a:r>
              <a:rPr lang="fi-FI" sz="1600" dirty="0" err="1" smtClean="0"/>
              <a:t>Mouvement</a:t>
            </a:r>
            <a:r>
              <a:rPr lang="fi-FI" sz="1600" dirty="0" smtClean="0"/>
              <a:t> </a:t>
            </a:r>
            <a:r>
              <a:rPr lang="fi-FI" sz="1600" dirty="0" err="1" smtClean="0"/>
              <a:t>Populaire</a:t>
            </a:r>
            <a:r>
              <a:rPr lang="fi-FI" sz="1600" dirty="0" smtClean="0"/>
              <a:t> –puolueen ehdokkaana, josta hän tuli myös valituksi.</a:t>
            </a:r>
            <a:endParaRPr lang="en-US" sz="1600" dirty="0"/>
          </a:p>
        </p:txBody>
      </p:sp>
      <p:pic>
        <p:nvPicPr>
          <p:cNvPr id="20484" name="Content Placeholder 6" descr="File:Ford Escort RS1800 - Flickr - exfordy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2413000"/>
            <a:ext cx="3886200" cy="2924175"/>
          </a:xfrm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224588" y="5373688"/>
            <a:ext cx="25304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i-FI" sz="600"/>
              <a:t>Kuva: Brian Nelson (http://www.flickr.com/people/exfordy/)</a:t>
            </a:r>
            <a:endParaRPr lang="en-US" sz="600"/>
          </a:p>
          <a:p>
            <a:pPr algn="r"/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 rot="481803">
            <a:off x="5307013" y="1339850"/>
            <a:ext cx="3121025" cy="43815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/>
              <a:t>Esimerkkitapaus</a:t>
            </a:r>
            <a:endParaRPr lang="en-US" sz="1400" dirty="0"/>
          </a:p>
        </p:txBody>
      </p:sp>
      <p:pic>
        <p:nvPicPr>
          <p:cNvPr id="20487" name="Picture 2" descr="Ballot box by gramzon - A ballot box in 3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96975"/>
            <a:ext cx="6937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3. Suojelua konsulaateista</a:t>
            </a:r>
            <a:endParaRPr lang="en-US" sz="360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Oikeus saada suojelua ulkomailla minkä tahansa EU-valtion diplomaatti- ja konsuliviranomaisilta samoin ehdoin kuin oman maan viranomaisilta</a:t>
            </a:r>
          </a:p>
          <a:p>
            <a:r>
              <a:rPr lang="fi-FI" sz="2400" smtClean="0"/>
              <a:t>Esimerkiksi apua tilanteissa, joissa henkilö on joutunut pidätetyksi tai vangituksi, rikoksen uhriksi, avustaminen kuolemantapauksessa jne.</a:t>
            </a:r>
            <a:endParaRPr lang="en-US" sz="2400" smtClean="0"/>
          </a:p>
          <a:p>
            <a:endParaRPr lang="en-US" sz="2400" smtClean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7019925" y="0"/>
            <a:ext cx="1800225" cy="1492250"/>
            <a:chOff x="6300193" y="0"/>
            <a:chExt cx="1800199" cy="1492773"/>
          </a:xfrm>
        </p:grpSpPr>
        <p:pic>
          <p:nvPicPr>
            <p:cNvPr id="5" name="Picture 5" descr="http://www.eutrio.be/files/bveu/media/source1856/images/star_large_yellow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3" y="188979"/>
              <a:ext cx="1192196" cy="1303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512" name="Picture 2" descr="C:\Documents and Settings\heikki\Local Settings\Temporary Internet Files\Content.IE5\YC8BJKN9\MC90043258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9" name="Picture 2" descr="thinkingboy outline by ryanlerch - an image from the US government EPA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437063"/>
            <a:ext cx="12160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Help (red) by nicubunu - red lifebe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724400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4. Kansalaisaloitteet</a:t>
            </a:r>
            <a:endParaRPr lang="en-US" sz="36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Kansalaisella oikeus tehdä kansalaisaloite </a:t>
            </a:r>
            <a:br>
              <a:rPr lang="fi-FI" sz="2400" smtClean="0"/>
            </a:br>
            <a:r>
              <a:rPr lang="fi-FI" sz="2400" smtClean="0"/>
              <a:t>EU-laista</a:t>
            </a:r>
          </a:p>
          <a:p>
            <a:r>
              <a:rPr lang="fi-FI" sz="2400" smtClean="0"/>
              <a:t>Vuoden 2009 Lissabonin sopimuksessa</a:t>
            </a:r>
          </a:p>
          <a:p>
            <a:r>
              <a:rPr lang="fi-FI" sz="2400" smtClean="0"/>
              <a:t>Onko EU:ssa jokin pielessä? Tee aloite lain muuttamiseksi!</a:t>
            </a:r>
          </a:p>
          <a:p>
            <a:pPr lvl="1"/>
            <a:r>
              <a:rPr lang="fi-FI" sz="2000" smtClean="0"/>
              <a:t>1 miljoonaa allekirjoitusta</a:t>
            </a:r>
          </a:p>
          <a:p>
            <a:pPr lvl="1"/>
            <a:r>
              <a:rPr lang="fi-FI" sz="2000" smtClean="0"/>
              <a:t>7 maasta</a:t>
            </a:r>
          </a:p>
          <a:p>
            <a:pPr lvl="1"/>
            <a:r>
              <a:rPr lang="fi-FI" sz="2000" smtClean="0"/>
              <a:t>1 vuosi aikaa kerätä</a:t>
            </a:r>
          </a:p>
          <a:p>
            <a:pPr lvl="1"/>
            <a:endParaRPr lang="fi-FI" sz="2000" smtClean="0"/>
          </a:p>
          <a:p>
            <a:endParaRPr lang="en-US" sz="2400" smtClean="0"/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6516688" y="0"/>
            <a:ext cx="1800225" cy="1492250"/>
            <a:chOff x="6300193" y="0"/>
            <a:chExt cx="1800199" cy="1492773"/>
          </a:xfrm>
        </p:grpSpPr>
        <p:pic>
          <p:nvPicPr>
            <p:cNvPr id="5" name="Picture 5" descr="http://www.eutrio.be/files/bveu/media/source1856/images/star_large_yellow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3" y="188979"/>
              <a:ext cx="1192195" cy="1303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535" name="Picture 2" descr="C:\Documents and Settings\heikki\Local Settings\Temporary Internet Files\Content.IE5\YC8BJKN9\MC90043258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0" name="Picture 2" descr="Paragraph by bocian - zwyk?y znac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789363"/>
            <a:ext cx="2381250" cy="2381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Avoimia kansalaisaloitteita</a:t>
            </a:r>
            <a:endParaRPr lang="en-US" sz="400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28775"/>
            <a:ext cx="5454650" cy="4495800"/>
          </a:xfrm>
        </p:spPr>
      </p:pic>
      <p:pic>
        <p:nvPicPr>
          <p:cNvPr id="23556" name="Picture 2" descr="student - girl with book by rg1024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149725"/>
            <a:ext cx="914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6443663" y="2060575"/>
            <a:ext cx="2232025" cy="1944688"/>
          </a:xfrm>
          <a:prstGeom prst="wedgeRoundRectCallout">
            <a:avLst>
              <a:gd name="adj1" fmla="val -84278"/>
              <a:gd name="adj2" fmla="val 8570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i="1" dirty="0"/>
              <a:t>Jos olet jo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i="1" dirty="0"/>
              <a:t>18-v, voit käydä antamassa tukesi!</a:t>
            </a:r>
            <a:endParaRPr lang="en-US" dirty="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55650" y="1196975"/>
            <a:ext cx="4060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600" u="sng">
                <a:solidFill>
                  <a:schemeClr val="accent2"/>
                </a:solidFill>
                <a:hlinkClick r:id="rId4"/>
              </a:rPr>
              <a:t>http://ec.europa.eu/citizens-initiative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827088" y="6453188"/>
            <a:ext cx="5654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b="1"/>
              <a:t>Videomateriaalia:</a:t>
            </a:r>
            <a:r>
              <a:rPr lang="fi-FI" sz="800"/>
              <a:t/>
            </a:r>
            <a:br>
              <a:rPr lang="fi-FI" sz="800"/>
            </a:br>
            <a:r>
              <a:rPr lang="fi-FI" sz="800"/>
              <a:t>EuroparlTV:n video kansalaisaloitteesta: </a:t>
            </a:r>
            <a:r>
              <a:rPr lang="fi-FI" sz="800">
                <a:hlinkClick r:id="rId5"/>
              </a:rPr>
              <a:t>http://www.youtube.com/watch?v=--N_6GNNoSw&amp;feature=plcp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5. Valitus- ja vetoamisoikeus</a:t>
            </a:r>
            <a:endParaRPr lang="en-US" sz="360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Valitus- ja vetoamisoikeus, mikäli kokee oikeuksiaan rikotun</a:t>
            </a:r>
          </a:p>
          <a:p>
            <a:r>
              <a:rPr lang="fi-FI" sz="2400" smtClean="0"/>
              <a:t>Parlamentin vetoomusvaliokunnalle voi valittaa esimerkiksi kansallisen viranomaisen toiminnasta</a:t>
            </a:r>
          </a:p>
          <a:p>
            <a:r>
              <a:rPr lang="fi-FI" sz="2400" smtClean="0"/>
              <a:t>Oikeusasiamiehelle kanneltavia seikkoja ovat esimerkiksi hallinnolliset virheet ja laiminlyönnit, syrjintä, toimivallan väärinkäyttö sekä tarpeettomat viivästykset</a:t>
            </a:r>
            <a:endParaRPr lang="en-US" sz="2400" smtClean="0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7235825" y="188913"/>
            <a:ext cx="1800225" cy="1492250"/>
            <a:chOff x="6300193" y="0"/>
            <a:chExt cx="1800199" cy="1492773"/>
          </a:xfrm>
        </p:grpSpPr>
        <p:pic>
          <p:nvPicPr>
            <p:cNvPr id="5" name="Picture 5" descr="http://www.eutrio.be/files/bveu/media/source1856/images/star_large_yellow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3" y="188978"/>
              <a:ext cx="1192196" cy="1303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583" name="Picture 2" descr="C:\Documents and Settings\heikki\Local Settings\Temporary Internet Files\Content.IE5\YC8BJKN9\MC90043258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0"/>
              <a:ext cx="129614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8" name="Picture 4" descr="Courthouse Symbol by CopyrightLibn - Simple symbol of a courthouse/institutional buil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129213"/>
            <a:ext cx="1223963" cy="1728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smtClean="0"/>
              <a:t>Vapaa liikkuvuus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EU ja vapaa liikkuvuus</a:t>
            </a:r>
            <a:endParaRPr lang="en-US" sz="36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4495800"/>
          </a:xfrm>
        </p:spPr>
        <p:txBody>
          <a:bodyPr/>
          <a:lstStyle/>
          <a:p>
            <a:r>
              <a:rPr lang="fi-FI" sz="2400" smtClean="0"/>
              <a:t>Avoimet eurooppalaiset sisämarkkinat</a:t>
            </a:r>
          </a:p>
          <a:p>
            <a:r>
              <a:rPr lang="fi-FI" sz="2400" smtClean="0"/>
              <a:t>Tavoitteena kaupan ja kilpailun esteiden poistaminen</a:t>
            </a:r>
          </a:p>
          <a:p>
            <a:r>
              <a:rPr lang="fi-FI" sz="2400" smtClean="0"/>
              <a:t>Liikkuvuuden neljä perusvapautta:</a:t>
            </a:r>
          </a:p>
          <a:p>
            <a:endParaRPr lang="en-US" sz="2400" smtClean="0"/>
          </a:p>
        </p:txBody>
      </p:sp>
      <p:pic>
        <p:nvPicPr>
          <p:cNvPr id="26628" name="Picture 2" descr="student - girl with book by rg1024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4652963"/>
            <a:ext cx="9128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6804025" y="3573463"/>
            <a:ext cx="2089150" cy="792162"/>
          </a:xfrm>
          <a:prstGeom prst="wedgeRoundRectCallout">
            <a:avLst>
              <a:gd name="adj1" fmla="val -7645"/>
              <a:gd name="adj2" fmla="val 13776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i="1" dirty="0"/>
              <a:t>Mitä nämä vapaudet mahtavat olla?</a:t>
            </a:r>
            <a:endParaRPr lang="en-US" sz="1600" dirty="0"/>
          </a:p>
        </p:txBody>
      </p:sp>
      <p:pic>
        <p:nvPicPr>
          <p:cNvPr id="10" name="Picture 2" descr="Bag by Minduka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89363"/>
            <a:ext cx="1512888" cy="1427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1" name="Picture 6" descr="Money - banknotes and coin by n_kamil - My first vector graphic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157788"/>
            <a:ext cx="1749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waiter by shokunin - part of set of characters submitted separately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437063"/>
            <a:ext cx="1728787" cy="1665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3" name="Picture 8" descr="http://openclipart.org/image/600px/svg_to_png/101983/12933675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357563"/>
            <a:ext cx="215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mtClean="0"/>
              <a:t>EU ja vapaa liikkuvuus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4495800"/>
          </a:xfrm>
        </p:spPr>
        <p:txBody>
          <a:bodyPr/>
          <a:lstStyle/>
          <a:p>
            <a:r>
              <a:rPr lang="fi-FI" sz="3200" smtClean="0"/>
              <a:t>Liikkuvuuden neljä perusvapautta:</a:t>
            </a:r>
          </a:p>
          <a:p>
            <a:endParaRPr lang="en-US" sz="3200" smtClean="0"/>
          </a:p>
        </p:txBody>
      </p:sp>
      <p:pic>
        <p:nvPicPr>
          <p:cNvPr id="10" name="Picture 2" descr="Bag by Minduka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565400"/>
            <a:ext cx="1512887" cy="1427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3" name="Picture 6" descr="Money - banknotes and coin by n_kamil - My first vector graphic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275"/>
            <a:ext cx="17510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waiter by shokunin - part of set of characters submitted separatel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860800"/>
            <a:ext cx="1728788" cy="1666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5" name="Picture 8" descr="http://openclipart.org/image/600px/svg_to_png/101983/12933675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05263"/>
            <a:ext cx="2160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916238" y="2997200"/>
            <a:ext cx="1065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Ihmiset</a:t>
            </a:r>
            <a:endParaRPr lang="en-US"/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2916238" y="486886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Tavara</a:t>
            </a:r>
            <a:endParaRPr lang="en-US"/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6588125" y="299720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Raha</a:t>
            </a:r>
            <a:endParaRPr lang="en-US"/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6588125" y="4797425"/>
            <a:ext cx="1093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Palvelut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645318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1000"/>
              <a:t>© 2012 Olavi Hartonen &amp; Siirtolaisuusinstituutti</a:t>
            </a:r>
          </a:p>
        </p:txBody>
      </p:sp>
      <p:pic>
        <p:nvPicPr>
          <p:cNvPr id="10243" name="Picture 2" descr="http://www.migrationinstitute.fi/sinst/img/Inst_1.jpg"/>
          <p:cNvPicPr>
            <a:picLocks noChangeAspect="1" noChangeArrowheads="1"/>
          </p:cNvPicPr>
          <p:nvPr/>
        </p:nvPicPr>
        <p:blipFill>
          <a:blip r:embed="rId2" cstate="print"/>
          <a:srcRect b="11131"/>
          <a:stretch>
            <a:fillRect/>
          </a:stretch>
        </p:blipFill>
        <p:spPr bwMode="auto">
          <a:xfrm>
            <a:off x="1476375" y="476250"/>
            <a:ext cx="61928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LOGO mus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92600"/>
            <a:ext cx="7794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331913" y="5013325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1400"/>
              <a:t>Siirtolaisuusinstituutti on ainoa sekä muuttoliikkeiden tutkimiseen</a:t>
            </a:r>
            <a:br>
              <a:rPr lang="fi-FI" sz="1400"/>
            </a:br>
            <a:r>
              <a:rPr lang="fi-FI" sz="1400"/>
              <a:t> että dokumentoimiseen erikoistunut laitos Suomessa</a:t>
            </a:r>
          </a:p>
          <a:p>
            <a:pPr algn="ctr"/>
            <a:endParaRPr lang="fi-FI" sz="1400"/>
          </a:p>
          <a:p>
            <a:pPr algn="ctr"/>
            <a:r>
              <a:rPr lang="fi-FI" sz="1400"/>
              <a:t>Eerikinkatu 34, 20100 Turku</a:t>
            </a:r>
          </a:p>
          <a:p>
            <a:pPr algn="ctr"/>
            <a:r>
              <a:rPr lang="fi-FI" sz="1400" b="1"/>
              <a:t>www.siirtolaisuusinstituutti.fi</a:t>
            </a:r>
          </a:p>
          <a:p>
            <a:pPr algn="ctr"/>
            <a:endParaRPr lang="en-US" sz="1400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0" y="4365625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3200"/>
              <a:t>SIIRTOLAISUUSINSTITUUTTI</a:t>
            </a:r>
            <a:endParaRPr lang="fi-FI" sz="3600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Schengenin sopimus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Solmittiin Luxemburgin ja Saksan rajalla olevassa Schengenin pikkukaupungissa </a:t>
            </a:r>
            <a:br>
              <a:rPr lang="fi-FI" sz="2400" smtClean="0"/>
            </a:br>
            <a:r>
              <a:rPr lang="fi-FI" sz="2400" smtClean="0"/>
              <a:t>vuonna 1985</a:t>
            </a:r>
          </a:p>
          <a:p>
            <a:r>
              <a:rPr lang="fi-FI" sz="2400" smtClean="0"/>
              <a:t>Ei henkilöiden rajatarkastuksia yhteisillä rajoilla</a:t>
            </a:r>
          </a:p>
          <a:p>
            <a:r>
              <a:rPr lang="fi-FI" sz="2400" smtClean="0"/>
              <a:t>Viranomaisilla on kuitenkin oikeus tarkistaa asiakirjat</a:t>
            </a:r>
          </a:p>
          <a:p>
            <a:r>
              <a:rPr lang="fi-FI" sz="2400" smtClean="0"/>
              <a:t>Samalla vartiointia EU:n ulkorajoilla vahvistettiin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39750" y="6165850"/>
            <a:ext cx="8135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800" b="1" i="1"/>
              <a:t>Videomateriaalia:</a:t>
            </a:r>
            <a:br>
              <a:rPr lang="fi-FI" sz="800" b="1" i="1"/>
            </a:br>
            <a:r>
              <a:rPr lang="fi-FI" sz="800" i="1"/>
              <a:t>Europarlamentin EuroparlTV:n videopätkä Schengenin sopimuksen allekirjoittamisesta: </a:t>
            </a:r>
          </a:p>
          <a:p>
            <a:r>
              <a:rPr lang="fi-FI" sz="800" i="1">
                <a:hlinkClick r:id="rId2"/>
              </a:rPr>
              <a:t>http://europarltv.europa.eu/fi/player.aspx?pid=f9a17828-abb1-4bcd-9e6e-9e53011b0b08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iedosto:Flag of Europ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068638"/>
            <a:ext cx="2378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mtClean="0"/>
              <a:t>Schengenin sopimus</a:t>
            </a:r>
            <a:endParaRPr lang="en-US" smtClean="0"/>
          </a:p>
        </p:txBody>
      </p:sp>
      <p:pic>
        <p:nvPicPr>
          <p:cNvPr id="29700" name="Picture 2" descr="aiga customs by Anonymous - Set of international airport symbols. Source: http://www.aiga.org/content.cfm/symbol-signs Converted to SVG by Jean-Victor Balin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636838"/>
            <a:ext cx="2381250" cy="2038350"/>
          </a:xfrm>
        </p:spPr>
      </p:pic>
      <p:sp>
        <p:nvSpPr>
          <p:cNvPr id="7" name="Rounded Rectangle 6"/>
          <p:cNvSpPr/>
          <p:nvPr/>
        </p:nvSpPr>
        <p:spPr>
          <a:xfrm rot="2821597">
            <a:off x="6307932" y="1632744"/>
            <a:ext cx="125412" cy="40322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8005660">
            <a:off x="6296025" y="1576388"/>
            <a:ext cx="136525" cy="40322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090" name="Picture 10" descr="Driving a car by Gerald_G - Adapted from AbiClipart project.&#10;http://www.ibiblio.org/abi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133600"/>
            <a:ext cx="2381250" cy="1581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704" name="Content Placeholder 2"/>
          <p:cNvSpPr txBox="1">
            <a:spLocks/>
          </p:cNvSpPr>
          <p:nvPr/>
        </p:nvSpPr>
        <p:spPr bwMode="auto">
          <a:xfrm>
            <a:off x="684213" y="1557338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endParaRPr lang="fi-FI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Schengen-valtiot 2012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916113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16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1200" dirty="0" smtClean="0"/>
              <a:t>Schengen-valtioita ovat EU-maat: Alankomaat, Belgia, Espanja, Italia, Itävalta, Kreikka, Latvia, Liechtenstein, Liettua, Luxemburg, Malta, Portugali, Puola, Ranska, Ruotsi, Saksa, Slovakia, Slovenia, Suomi, Tanska, Tšekki, Unkari ja Viro. Lisäksi mukana ovat: Islanti, Norja ja Sveitsi. Tulevia maita ovat Bulgaria, Romania ja Kypros.</a:t>
            </a:r>
            <a:endParaRPr lang="en-US" sz="1200" dirty="0"/>
          </a:p>
        </p:txBody>
      </p:sp>
      <p:pic>
        <p:nvPicPr>
          <p:cNvPr id="30724" name="Picture 5" descr="Schengen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50403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A380" descr="A380 by philrich123 - Airbus A380 during landing approac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5038"/>
            <a:ext cx="23891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Matkustaminen EU:n alueella</a:t>
            </a:r>
            <a:endParaRPr lang="en-US" sz="3600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Ei rajatarkastuksia</a:t>
            </a:r>
          </a:p>
          <a:p>
            <a:r>
              <a:rPr lang="fi-FI" sz="2400" smtClean="0"/>
              <a:t>Henkilötodistus pidettävä mukana</a:t>
            </a:r>
          </a:p>
          <a:p>
            <a:r>
              <a:rPr lang="fi-FI" sz="2400" smtClean="0"/>
              <a:t>Ei viisumia</a:t>
            </a:r>
          </a:p>
          <a:p>
            <a:r>
              <a:rPr lang="fi-FI" sz="2400" smtClean="0"/>
              <a:t>Ei osto- eikä tuontirajoituksia</a:t>
            </a:r>
          </a:p>
          <a:p>
            <a:r>
              <a:rPr lang="fi-FI" sz="2400" smtClean="0"/>
              <a:t>Ei yleensä vaadittavia rokotuksia</a:t>
            </a:r>
          </a:p>
          <a:p>
            <a:r>
              <a:rPr lang="fi-FI" sz="2400" smtClean="0"/>
              <a:t>Eurooppalaisella sairaanhoitokortilla äkillisesti sairastuessa samat terveydenhoitopalvelut käytettävissä kuin maan kansalaisilla</a:t>
            </a:r>
          </a:p>
          <a:p>
            <a:r>
              <a:rPr lang="fi-FI" sz="2400" smtClean="0"/>
              <a:t>Lemmikkieläimet mukaan EU:n lemmikkipassilla</a:t>
            </a:r>
          </a:p>
          <a:p>
            <a:endParaRPr lang="en-US" sz="2400" smtClean="0"/>
          </a:p>
        </p:txBody>
      </p:sp>
      <p:pic>
        <p:nvPicPr>
          <p:cNvPr id="31748" name="Picture 2" descr="student - girl with book by rg1024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557338"/>
            <a:ext cx="9128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7524750" y="1700213"/>
            <a:ext cx="1295400" cy="1800225"/>
          </a:xfrm>
          <a:prstGeom prst="wedgeRoundRectCallout">
            <a:avLst>
              <a:gd name="adj1" fmla="val -74530"/>
              <a:gd name="adj2" fmla="val 582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i="1" dirty="0"/>
              <a:t>Onpas helppoa!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200" smtClean="0"/>
              <a:t>Eurooppalainen sairaanhoitokortti</a:t>
            </a:r>
            <a:endParaRPr lang="en-US" sz="32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Äkillisesti sairastuessa samat terveydenhoitopalvelut käytettävissä kuin matkustusmaan kansalaisilla</a:t>
            </a:r>
          </a:p>
          <a:p>
            <a:r>
              <a:rPr lang="fi-FI" sz="2400" smtClean="0"/>
              <a:t>Ilmaiseksi Kansaneläkelaitokselta, www.kela.fi &gt; Kela-kortti &gt; </a:t>
            </a:r>
            <a:r>
              <a:rPr lang="en-US" sz="2400" smtClean="0"/>
              <a:t>Eurooppalainen sairaanhoitokortti</a:t>
            </a:r>
            <a:endParaRPr lang="fi-FI" sz="2400" smtClean="0"/>
          </a:p>
          <a:p>
            <a:r>
              <a:rPr lang="fi-FI" sz="2400" smtClean="0"/>
              <a:t>Ei korvaa matkavakuutusta</a:t>
            </a:r>
          </a:p>
          <a:p>
            <a:endParaRPr lang="en-US" sz="2400" smtClean="0"/>
          </a:p>
        </p:txBody>
      </p:sp>
      <p:pic>
        <p:nvPicPr>
          <p:cNvPr id="1026" name="Picture 2" descr="http://www.kela.fi/in/internet/kuva.nsf/NET/090908100224HS/$File/EU-kortti_s.gif?open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6663">
            <a:off x="5840325" y="4571563"/>
            <a:ext cx="2701746" cy="17111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55650" y="6165850"/>
            <a:ext cx="400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/>
              <a:t>Kansaneläkelaitoksen videoita Eurooppalaisesta sairaanhoitokortista: </a:t>
            </a:r>
          </a:p>
          <a:p>
            <a:r>
              <a:rPr lang="fi-FI" sz="800">
                <a:hlinkClick r:id="rId3"/>
              </a:rPr>
              <a:t>www.kela.fi/in/internet/suomi.nsf/NET/020911092822AK?OpenDocument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Maalla, merellä, ilmassa</a:t>
            </a:r>
            <a:endParaRPr lang="en-US" sz="40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Yli 212 000 kilometriä rataverkkoa</a:t>
            </a:r>
          </a:p>
          <a:p>
            <a:r>
              <a:rPr lang="fi-FI" sz="2800" smtClean="0"/>
              <a:t>Suomalainen ajokortti kelpaa kaikkialla</a:t>
            </a:r>
          </a:p>
          <a:p>
            <a:endParaRPr lang="en-US" sz="2800" smtClean="0"/>
          </a:p>
        </p:txBody>
      </p:sp>
      <p:pic>
        <p:nvPicPr>
          <p:cNvPr id="33796" name="Picture 2" descr="http://www.sxc.hu/pic/l/s/sh/shawnisa/1093361_9063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997200"/>
            <a:ext cx="4548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827088" y="5661025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/>
              <a:t>europa.eu/travel/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55650" y="2924175"/>
            <a:ext cx="23764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/>
              <a:t>”Mentiin aina pari pysäkkiä kerrallaan, noustiin vain katsomaan miltä kylä näytti. Euroopassa maiden rajat vaihtuu tiheään. Kertaakaan meiltä ei kysytty passia. Saattoi vain arvata koska oltiin uudessa maassa”</a:t>
            </a:r>
            <a:endParaRPr lang="en-US" sz="1400"/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Vapaa liikkuvuus ei tarkoita pelkästään matkustamista</a:t>
            </a:r>
            <a:endParaRPr lang="en-US" sz="3600" smtClean="0"/>
          </a:p>
        </p:txBody>
      </p:sp>
      <p:pic>
        <p:nvPicPr>
          <p:cNvPr id="34819" name="Picture 2" descr="C:\Documents and Settings\heikki\My Documents\P0124910027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89100"/>
            <a:ext cx="70580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ouse by Anonymous - House by Gabrielle Nowicki. From old OCAL si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084763"/>
            <a:ext cx="14890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2800" smtClean="0"/>
              <a:t>Asuminen ja työnteko toisessa EU-maassa</a:t>
            </a:r>
            <a:endParaRPr lang="en-US" sz="2800" smtClean="0"/>
          </a:p>
        </p:txBody>
      </p:sp>
      <p:sp>
        <p:nvSpPr>
          <p:cNvPr id="3584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smtClean="0"/>
              <a:t>EU-kansalaisella oikeus</a:t>
            </a:r>
          </a:p>
          <a:p>
            <a:pPr lvl="1"/>
            <a:r>
              <a:rPr lang="fi-FI" sz="2000" smtClean="0"/>
              <a:t>Oleskella ja hakea töitä toisen jäsenmaan alueella </a:t>
            </a:r>
            <a:br>
              <a:rPr lang="fi-FI" sz="2000" smtClean="0"/>
            </a:br>
            <a:r>
              <a:rPr lang="fi-FI" sz="2000" smtClean="0"/>
              <a:t>3 kuukautta pelkällä passilla tai henkilökortilla</a:t>
            </a:r>
            <a:endParaRPr lang="en-US" sz="2000" smtClean="0"/>
          </a:p>
          <a:p>
            <a:pPr lvl="1"/>
            <a:r>
              <a:rPr lang="fi-FI" sz="2000" smtClean="0"/>
              <a:t>Työskennellä ilman työlupaa toisessa EU-maassa</a:t>
            </a:r>
          </a:p>
          <a:p>
            <a:r>
              <a:rPr lang="fi-FI" sz="2400" smtClean="0"/>
              <a:t>Ei-töissä olevat (esim. opiskelijat, eläkeläiset) joutuvat todistamaan toimeentulonsa </a:t>
            </a:r>
            <a:br>
              <a:rPr lang="fi-FI" sz="2400" smtClean="0"/>
            </a:br>
            <a:r>
              <a:rPr lang="fi-FI" sz="2400" smtClean="0"/>
              <a:t>3 kuukauden jälkeen</a:t>
            </a:r>
          </a:p>
          <a:p>
            <a:r>
              <a:rPr lang="fi-FI" sz="2400" smtClean="0"/>
              <a:t>Automaattisesti oikeus pysyvään asumislupaan </a:t>
            </a:r>
            <a:br>
              <a:rPr lang="fi-FI" sz="2400" smtClean="0"/>
            </a:br>
            <a:r>
              <a:rPr lang="fi-FI" sz="2400" smtClean="0"/>
              <a:t>5 vuoden jälkeen</a:t>
            </a:r>
            <a:endParaRPr lang="en-US" sz="2400" smtClean="0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684213" y="6165850"/>
            <a:ext cx="7775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800" b="1"/>
              <a:t>Videomateriaalia: </a:t>
            </a:r>
            <a:r>
              <a:rPr lang="fi-FI" sz="800"/>
              <a:t>Eurooppatiedotus, Pelikenttänä EU, Osa 1: Vapaa liikkuvuus, </a:t>
            </a:r>
            <a:r>
              <a:rPr lang="fi-FI" sz="800">
                <a:hlinkClick r:id="rId3"/>
              </a:rPr>
              <a:t>http://www.eurooppatiedotus.fi/public/default.aspx?contentid=130471&amp;nodeid=37842&amp;contentlan=1&amp;culture=fi-FI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EU-maassa oleskelijan oikeudet</a:t>
            </a:r>
            <a:endParaRPr lang="en-US" sz="3600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Asuinmaassa oleskelevaa EU-kansalaista on kohdeltava kuin oman maan kansalaisia. Esim:</a:t>
            </a:r>
          </a:p>
          <a:p>
            <a:pPr lvl="1"/>
            <a:r>
              <a:rPr lang="fi-FI" sz="2400" smtClean="0"/>
              <a:t>Oikeus samoihin sosiaalietuuksiin</a:t>
            </a:r>
          </a:p>
          <a:p>
            <a:r>
              <a:rPr lang="fi-FI" sz="2800" smtClean="0"/>
              <a:t>Eri valtioissa on kuitenkin erilaisia käytänteitä siitä miten, oikeudet ja vapaudet toteutuvat</a:t>
            </a:r>
          </a:p>
          <a:p>
            <a:pPr>
              <a:buFont typeface="Wingdings" pitchFamily="2" charset="2"/>
              <a:buNone/>
            </a:pPr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Opiskelemaan? Eurooppa on avoin!</a:t>
            </a:r>
            <a:endParaRPr lang="en-US" sz="3600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Oikeus hakea opiskelupaikkaa ja opiskella toisessa EU-maassa</a:t>
            </a:r>
          </a:p>
        </p:txBody>
      </p:sp>
      <p:pic>
        <p:nvPicPr>
          <p:cNvPr id="37892" name="Picture 2" descr="C:\Documents and Settings\heikki\My Documents\P0124910027H.jpg"/>
          <p:cNvPicPr>
            <a:picLocks noChangeAspect="1" noChangeArrowheads="1"/>
          </p:cNvPicPr>
          <p:nvPr/>
        </p:nvPicPr>
        <p:blipFill>
          <a:blip r:embed="rId2" cstate="print"/>
          <a:srcRect l="2151"/>
          <a:stretch>
            <a:fillRect/>
          </a:stretch>
        </p:blipFill>
        <p:spPr bwMode="auto">
          <a:xfrm>
            <a:off x="3132138" y="2636838"/>
            <a:ext cx="4860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xc.hu/pic/l/d/do/donwogdo/1197509_36562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0" y="0"/>
            <a:ext cx="955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4292600"/>
            <a:ext cx="5472112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1900-luvun alkupuolella Eurooppaa koettelivat ensimmäinen ja toinen maailmansota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8" descr="http://openclipart.org/image/1200px/svg_to_png/74149/Eiffel_tower.png"/>
          <p:cNvPicPr>
            <a:picLocks noChangeAspect="1" noChangeArrowheads="1"/>
          </p:cNvPicPr>
          <p:nvPr/>
        </p:nvPicPr>
        <p:blipFill>
          <a:blip r:embed="rId2" cstate="print"/>
          <a:srcRect b="2663"/>
          <a:stretch>
            <a:fillRect/>
          </a:stretch>
        </p:blipFill>
        <p:spPr bwMode="auto">
          <a:xfrm>
            <a:off x="6156325" y="3535363"/>
            <a:ext cx="20875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Itsenäisesti tai vaihto-ohjelman kautta</a:t>
            </a:r>
            <a:endParaRPr lang="en-US" sz="3600" dirty="0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0050"/>
            <a:ext cx="8153400" cy="4495800"/>
          </a:xfrm>
        </p:spPr>
        <p:txBody>
          <a:bodyPr/>
          <a:lstStyle/>
          <a:p>
            <a:r>
              <a:rPr lang="fi-FI" sz="2800" smtClean="0"/>
              <a:t>Eurooppalaisia vaihto-ohjelmia:</a:t>
            </a:r>
          </a:p>
          <a:p>
            <a:pPr lvl="1"/>
            <a:r>
              <a:rPr lang="fi-FI" sz="2400" b="1" smtClean="0"/>
              <a:t>Comenius</a:t>
            </a:r>
            <a:r>
              <a:rPr lang="fi-FI" sz="2400" smtClean="0"/>
              <a:t> koululaisille</a:t>
            </a:r>
          </a:p>
          <a:p>
            <a:pPr lvl="1"/>
            <a:r>
              <a:rPr lang="fi-FI" sz="2400" b="1" smtClean="0"/>
              <a:t>Erasmus</a:t>
            </a:r>
            <a:r>
              <a:rPr lang="fi-FI" sz="2400" smtClean="0"/>
              <a:t> korkeakouluopiskelijoille</a:t>
            </a:r>
          </a:p>
          <a:p>
            <a:pPr lvl="1"/>
            <a:r>
              <a:rPr lang="fi-FI" sz="2400" b="1" smtClean="0"/>
              <a:t>Leonardo da Vinci </a:t>
            </a:r>
            <a:r>
              <a:rPr lang="fi-FI" sz="2400" smtClean="0"/>
              <a:t>ammatillisten oppilaitosten opiskelijoille</a:t>
            </a:r>
          </a:p>
          <a:p>
            <a:pPr lvl="1"/>
            <a:r>
              <a:rPr lang="fi-FI" sz="2400" b="1" smtClean="0"/>
              <a:t>Grundtvig</a:t>
            </a:r>
            <a:r>
              <a:rPr lang="fi-FI" sz="2400" smtClean="0"/>
              <a:t> aikuisopiskelijoille</a:t>
            </a:r>
          </a:p>
          <a:p>
            <a:pPr lvl="1"/>
            <a:r>
              <a:rPr lang="en-US" sz="2400" b="1" smtClean="0"/>
              <a:t>Marie Curie </a:t>
            </a:r>
            <a:r>
              <a:rPr lang="fi-FI" sz="2400" smtClean="0"/>
              <a:t>tutkijoille</a:t>
            </a:r>
          </a:p>
          <a:p>
            <a:pPr lvl="1"/>
            <a:endParaRPr lang="en-US" sz="24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Comenius</a:t>
            </a:r>
            <a:endParaRPr lang="en-US" sz="4000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0050"/>
            <a:ext cx="8153400" cy="4495800"/>
          </a:xfrm>
        </p:spPr>
        <p:txBody>
          <a:bodyPr/>
          <a:lstStyle/>
          <a:p>
            <a:r>
              <a:rPr lang="fi-FI" sz="2400" smtClean="0"/>
              <a:t>Kansainvälistymismahdollisuuksia oppilaille ja opettajille, esim. peruskouluissa ja lukiossa</a:t>
            </a:r>
          </a:p>
          <a:p>
            <a:r>
              <a:rPr lang="fi-FI" sz="2400" smtClean="0"/>
              <a:t>Yhteistyötä eurooppalaisten koulujen välillä ja niiden välistä oppilas- ja henkilökuntavaihtoa</a:t>
            </a:r>
          </a:p>
          <a:p>
            <a:r>
              <a:rPr lang="fi-FI" sz="2400" smtClean="0"/>
              <a:t>Koulut eri maista kokoontuvat yhteisen projektin ympärille. Tarkoituksena on toteuttaa jokin konkreettinen tuote, kuten vaikka kirja tai näyttely</a:t>
            </a:r>
          </a:p>
          <a:p>
            <a:r>
              <a:rPr lang="fi-FI" sz="2400" smtClean="0">
                <a:hlinkClick r:id="rId2"/>
              </a:rPr>
              <a:t>http://www.cimo.fi/ohjelmat/comenius</a:t>
            </a:r>
            <a:endParaRPr lang="fi-FI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smtClean="0"/>
              <a:t>Pietarsaaren lukion Comenius-hanke</a:t>
            </a:r>
            <a:endParaRPr lang="en-US" sz="3200" smtClean="0"/>
          </a:p>
        </p:txBody>
      </p:sp>
      <p:sp>
        <p:nvSpPr>
          <p:cNvPr id="40963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65288"/>
            <a:ext cx="38862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i-FI" sz="2200" i="1" smtClean="0"/>
              <a:t>” …olemme oppineet arvostamaan sitä, mitä meillä on, ja toisaalta olemme nähneet hyviä, erilaisia tapoja toimia. Olemme huomanneet monet käsitykset muista kulttuureista pelkiksi ennakkoluuloiksi.”</a:t>
            </a:r>
          </a:p>
          <a:p>
            <a:pPr>
              <a:buFont typeface="Wingdings" pitchFamily="2" charset="2"/>
              <a:buNone/>
            </a:pPr>
            <a:endParaRPr lang="fi-FI" sz="2200" i="1" smtClean="0"/>
          </a:p>
          <a:p>
            <a:pPr>
              <a:buFont typeface="Wingdings" pitchFamily="2" charset="2"/>
              <a:buNone/>
            </a:pPr>
            <a:r>
              <a:rPr lang="fi-FI" sz="1300" u="sng" smtClean="0">
                <a:hlinkClick r:id="rId2"/>
              </a:rPr>
              <a:t>http://www.muutetaanmaailmaa.blogspot.fi</a:t>
            </a:r>
            <a:endParaRPr lang="en-US" sz="1300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40964" name="Content Placeholder 6" descr="http://2.bp.blogspot.com/-j2-jE1amYYE/UJfF9w1tukI/AAAAAAAAK_s/YNb2oP9efhk/s320/nimet%C3%B6n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r="3967" b="5530"/>
          <a:stretch>
            <a:fillRect/>
          </a:stretch>
        </p:blipFill>
        <p:spPr>
          <a:xfrm>
            <a:off x="5403850" y="2060575"/>
            <a:ext cx="2768600" cy="3629025"/>
          </a:xfrm>
        </p:spPr>
      </p:pic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6156325" y="5732463"/>
            <a:ext cx="13477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Kuva: Tiina Yliaho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mtClean="0"/>
              <a:t>Miksi lähtisin?</a:t>
            </a:r>
            <a:endParaRPr lang="en-US" smtClean="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3059113" y="2492375"/>
            <a:ext cx="2952750" cy="2952750"/>
            <a:chOff x="3131840" y="2924944"/>
            <a:chExt cx="2952328" cy="2952328"/>
          </a:xfrm>
        </p:grpSpPr>
        <p:sp>
          <p:nvSpPr>
            <p:cNvPr id="6" name="Cloud Callout 5"/>
            <p:cNvSpPr/>
            <p:nvPr/>
          </p:nvSpPr>
          <p:spPr>
            <a:xfrm>
              <a:off x="4438165" y="2924944"/>
              <a:ext cx="1646003" cy="1536480"/>
            </a:xfrm>
            <a:prstGeom prst="cloudCallout">
              <a:avLst>
                <a:gd name="adj1" fmla="val -48132"/>
                <a:gd name="adj2" fmla="val 3643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1989" name="Picture 2" descr="http://openclipart.org/image/600px/svg_to_png/31267/stud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3728967"/>
              <a:ext cx="1296144" cy="214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fi-FI" sz="3600" dirty="0" smtClean="0"/>
              <a:t>Miksi lähtisin ulkomaille </a:t>
            </a:r>
            <a:br>
              <a:rPr lang="fi-FI" sz="3600" dirty="0" smtClean="0"/>
            </a:br>
            <a:r>
              <a:rPr lang="fi-FI" sz="3600" dirty="0" smtClean="0"/>
              <a:t>opiskelemaan tai töihin?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005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Uskomaton kokemus!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Mahdollisuus tutustua uusiin ihmisiin, perinteisiin ja tapoihin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Mahdollisuus päästä vertailemaan näkemyksiään ja kokemuksiaan muun maalaisten kanssa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Kokea jotain, mistä tavalliset turistit eivät pääse osalliseksi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Kehittää kielitaitoa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Monet työnantajat arvostavat kansainvälistä kokemusta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Opiskelijan toimeentulo</a:t>
            </a:r>
            <a:endParaRPr lang="en-US" sz="36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Oikeus suomalaiseen opintotukeen</a:t>
            </a:r>
          </a:p>
          <a:p>
            <a:pPr lvl="1"/>
            <a:r>
              <a:rPr lang="fi-FI" sz="2400" smtClean="0"/>
              <a:t>Tutkintoon tähtäävä, sekä lyhytaikainen opiskelu</a:t>
            </a:r>
          </a:p>
          <a:p>
            <a:r>
              <a:rPr lang="fi-FI" sz="2800" smtClean="0"/>
              <a:t>Suomen sosiaaliturva käytettävissä vuoden ajan muutosta</a:t>
            </a:r>
          </a:p>
          <a:p>
            <a:pPr lvl="1"/>
            <a:r>
              <a:rPr lang="fi-FI" sz="2400" smtClean="0"/>
              <a:t>Vuoden jälkeen oikeutta haettava</a:t>
            </a:r>
          </a:p>
          <a:p>
            <a:r>
              <a:rPr lang="fi-FI" sz="2800" smtClean="0"/>
              <a:t>Jos teet töitä opintojen ohessa, saatat siirtyä asuinmaan sosiaaliturvan piiriin </a:t>
            </a:r>
          </a:p>
          <a:p>
            <a:pPr lvl="1">
              <a:buFont typeface="Wingdings 2" pitchFamily="18" charset="2"/>
              <a:buNone/>
            </a:pPr>
            <a:endParaRPr lang="en-US" sz="2400" smtClean="0"/>
          </a:p>
        </p:txBody>
      </p:sp>
      <p:pic>
        <p:nvPicPr>
          <p:cNvPr id="44036" name="Picture 6" descr="Money - banknotes and coin by n_kamil - My first vector graphic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76250"/>
            <a:ext cx="1749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Linkkejä työntekoon ulkomailla</a:t>
            </a:r>
            <a:endParaRPr lang="en-US" sz="4000" smtClean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i="1" smtClean="0"/>
              <a:t>www.cimo.fi</a:t>
            </a:r>
          </a:p>
          <a:p>
            <a:r>
              <a:rPr lang="fi-FI" sz="2800" i="1" smtClean="0"/>
              <a:t>www.maailmalle.net</a:t>
            </a:r>
          </a:p>
          <a:p>
            <a:r>
              <a:rPr lang="fi-FI" sz="2800" i="1" smtClean="0"/>
              <a:t>www.mol.fi &gt; Kesätöihin ulkomaille</a:t>
            </a:r>
          </a:p>
          <a:p>
            <a:r>
              <a:rPr lang="fi-FI" sz="2800" i="1" smtClean="0"/>
              <a:t>www.nordjobb.org</a:t>
            </a:r>
          </a:p>
          <a:p>
            <a:r>
              <a:rPr lang="fi-FI" sz="2800" i="1" smtClean="0"/>
              <a:t>www.nuorisovaihto.fi</a:t>
            </a:r>
          </a:p>
          <a:p>
            <a:endParaRPr lang="fi-FI" sz="2800" i="1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600" smtClean="0"/>
              <a:t>Linkkejä opiskeluun ulkomailla</a:t>
            </a:r>
            <a:endParaRPr lang="en-US" sz="3600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400" i="1" smtClean="0"/>
              <a:t>www.cimo.fi</a:t>
            </a:r>
          </a:p>
          <a:p>
            <a:r>
              <a:rPr lang="fi-FI" sz="2400" i="1" smtClean="0"/>
              <a:t>www.maailmalle.net</a:t>
            </a:r>
          </a:p>
          <a:p>
            <a:r>
              <a:rPr lang="fi-FI" sz="2400" i="1" smtClean="0"/>
              <a:t>www.opintoluotsi.fi/Opiskelu/Ulkomailla_opiskelu</a:t>
            </a:r>
          </a:p>
          <a:p>
            <a:r>
              <a:rPr lang="fi-FI" sz="2400" i="1" smtClean="0"/>
              <a:t>www.kesalukio.fi</a:t>
            </a:r>
          </a:p>
          <a:p>
            <a:endParaRPr lang="en-US" sz="2400" smtClean="0"/>
          </a:p>
        </p:txBody>
      </p:sp>
      <p:pic>
        <p:nvPicPr>
          <p:cNvPr id="46084" name="Picture 2" descr="http://www.sxc.hu/pic/l/g/go/gozdeo/640766_72832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429000"/>
            <a:ext cx="41576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Eurooppalaiset liikkeessä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EU:n sisäinen siirtolaisuus</a:t>
            </a:r>
            <a:endParaRPr lang="en-US" sz="4000" smtClean="0"/>
          </a:p>
        </p:txBody>
      </p:sp>
      <p:sp>
        <p:nvSpPr>
          <p:cNvPr id="48131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70050"/>
            <a:ext cx="8153400" cy="4495800"/>
          </a:xfrm>
        </p:spPr>
        <p:txBody>
          <a:bodyPr/>
          <a:lstStyle/>
          <a:p>
            <a:r>
              <a:rPr lang="fi-FI" sz="2800" smtClean="0"/>
              <a:t>Vuonna 2011 lähes 13 miljoonaa EU-kansalaista asui toisessa EU-maassa</a:t>
            </a:r>
          </a:p>
          <a:p>
            <a:r>
              <a:rPr lang="fi-FI" sz="2800" smtClean="0"/>
              <a:t>Vuoden 2011 aikana Suomesta muutti pois 12 700 henkilöä. Näistä EU maihin 8 400 henkilöä</a:t>
            </a:r>
          </a:p>
          <a:p>
            <a:pPr lvl="1"/>
            <a:r>
              <a:rPr lang="fi-FI" sz="2400" smtClean="0"/>
              <a:t>Huomattava osa palaa takaisin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200" smtClean="0"/>
              <a:t>Ei koskaan enää sotaa Eurooppaan!</a:t>
            </a:r>
            <a:endParaRPr lang="en-US" sz="3200" smtClean="0"/>
          </a:p>
        </p:txBody>
      </p:sp>
      <p:pic>
        <p:nvPicPr>
          <p:cNvPr id="12291" name="Picture 2" descr="http://www.sxc.hu/pic/l/n/ng/ngould/671413_6774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3265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0" y="2119313"/>
            <a:ext cx="37449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“If Europe were once united in the sharing of its common inheritance there would be no limit to the happiness, the prosperity, and the glory”</a:t>
            </a:r>
          </a:p>
          <a:p>
            <a:endParaRPr lang="fi-FI" sz="2400"/>
          </a:p>
          <a:p>
            <a:r>
              <a:rPr lang="fi-FI" sz="2400"/>
              <a:t>- Winston Churchill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EU-maissa asuvien siirtolaisten kansalaisuus 2011</a:t>
            </a:r>
            <a:endParaRPr lang="en-US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180528" y="1556793"/>
          <a:ext cx="64807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9156" name="Picture 2" descr="Tiedosto:Flag of Europ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43075"/>
            <a:ext cx="12223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student - girl with book by rg1024 -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614738"/>
            <a:ext cx="9128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6372225" y="2535238"/>
            <a:ext cx="1800225" cy="2592387"/>
          </a:xfrm>
          <a:prstGeom prst="wedgeRoundRectCallout">
            <a:avLst>
              <a:gd name="adj1" fmla="val -76524"/>
              <a:gd name="adj2" fmla="val 738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i="1" dirty="0"/>
              <a:t>Näyttää siltä, että suurin osa tulee sittenkin EU:n ulkopuolelta</a:t>
            </a:r>
            <a:endParaRPr lang="en-US" dirty="0"/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684213" y="6351588"/>
            <a:ext cx="3455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000"/>
              <a:t>Eurostat </a:t>
            </a:r>
            <a:r>
              <a:rPr lang="en-US" sz="1000"/>
              <a:t>(migr_pop1ctz)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875463" y="1844675"/>
            <a:ext cx="12700" cy="367188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0425" y="1844675"/>
            <a:ext cx="11113" cy="367188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03800" y="1844675"/>
            <a:ext cx="12700" cy="367188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40200" y="1844675"/>
            <a:ext cx="11113" cy="367188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3575" y="1844675"/>
            <a:ext cx="12700" cy="367188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8538" y="1844675"/>
            <a:ext cx="11112" cy="367188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EU-maissa asuvien </a:t>
            </a:r>
            <a:r>
              <a:rPr lang="fi-FI" sz="3600" smtClean="0"/>
              <a:t>siirtolaisten kansalaisuudet </a:t>
            </a:r>
            <a:r>
              <a:rPr lang="fi-FI" sz="3600" dirty="0" smtClean="0"/>
              <a:t>2011</a:t>
            </a:r>
            <a:endParaRPr lang="en-US" sz="3600" dirty="0"/>
          </a:p>
        </p:txBody>
      </p:sp>
      <p:sp>
        <p:nvSpPr>
          <p:cNvPr id="50185" name="TextBox 4"/>
          <p:cNvSpPr txBox="1">
            <a:spLocks noChangeArrowheads="1"/>
          </p:cNvSpPr>
          <p:nvPr/>
        </p:nvSpPr>
        <p:spPr bwMode="auto">
          <a:xfrm>
            <a:off x="611188" y="1844675"/>
            <a:ext cx="169068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800"/>
              </a:lnSpc>
            </a:pPr>
            <a:r>
              <a:rPr lang="fi-FI"/>
              <a:t>Romania</a:t>
            </a:r>
          </a:p>
          <a:p>
            <a:pPr algn="r">
              <a:lnSpc>
                <a:spcPts val="2800"/>
              </a:lnSpc>
            </a:pPr>
            <a:r>
              <a:rPr lang="fi-FI"/>
              <a:t>Turkki</a:t>
            </a:r>
          </a:p>
          <a:p>
            <a:pPr algn="r">
              <a:lnSpc>
                <a:spcPts val="2800"/>
              </a:lnSpc>
            </a:pPr>
            <a:r>
              <a:rPr lang="fi-FI"/>
              <a:t>Marokko</a:t>
            </a:r>
          </a:p>
          <a:p>
            <a:pPr algn="r">
              <a:lnSpc>
                <a:spcPts val="2800"/>
              </a:lnSpc>
            </a:pPr>
            <a:r>
              <a:rPr lang="fi-FI"/>
              <a:t>Puola</a:t>
            </a:r>
          </a:p>
          <a:p>
            <a:pPr algn="r">
              <a:lnSpc>
                <a:spcPts val="2800"/>
              </a:lnSpc>
            </a:pPr>
            <a:r>
              <a:rPr lang="fi-FI"/>
              <a:t>Italia</a:t>
            </a:r>
          </a:p>
          <a:p>
            <a:pPr algn="r">
              <a:lnSpc>
                <a:spcPts val="2800"/>
              </a:lnSpc>
            </a:pPr>
            <a:r>
              <a:rPr lang="fi-FI"/>
              <a:t>Albania</a:t>
            </a:r>
          </a:p>
          <a:p>
            <a:pPr algn="r">
              <a:lnSpc>
                <a:spcPts val="2800"/>
              </a:lnSpc>
            </a:pPr>
            <a:r>
              <a:rPr lang="fi-FI"/>
              <a:t>Portugali</a:t>
            </a:r>
          </a:p>
          <a:p>
            <a:pPr algn="r">
              <a:lnSpc>
                <a:spcPts val="2800"/>
              </a:lnSpc>
            </a:pPr>
            <a:r>
              <a:rPr lang="fi-FI"/>
              <a:t>Iso-Britannia</a:t>
            </a:r>
          </a:p>
          <a:p>
            <a:pPr algn="r">
              <a:lnSpc>
                <a:spcPts val="2800"/>
              </a:lnSpc>
            </a:pPr>
            <a:r>
              <a:rPr lang="fi-FI"/>
              <a:t>Saksa</a:t>
            </a:r>
          </a:p>
          <a:p>
            <a:pPr algn="r">
              <a:lnSpc>
                <a:spcPts val="2800"/>
              </a:lnSpc>
            </a:pPr>
            <a:r>
              <a:rPr lang="fi-FI"/>
              <a:t>Kiina</a:t>
            </a:r>
            <a:endParaRPr lang="en-US"/>
          </a:p>
        </p:txBody>
      </p:sp>
      <p:sp>
        <p:nvSpPr>
          <p:cNvPr id="50186" name="TextBox 5"/>
          <p:cNvSpPr txBox="1">
            <a:spLocks noChangeArrowheads="1"/>
          </p:cNvSpPr>
          <p:nvPr/>
        </p:nvSpPr>
        <p:spPr bwMode="auto">
          <a:xfrm>
            <a:off x="900113" y="6308725"/>
            <a:ext cx="34559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000"/>
              <a:t>Eurostat </a:t>
            </a:r>
            <a:r>
              <a:rPr lang="en-US" sz="1000"/>
              <a:t>(migr_pop1ctz)</a:t>
            </a:r>
          </a:p>
        </p:txBody>
      </p:sp>
      <p:sp>
        <p:nvSpPr>
          <p:cNvPr id="50187" name="TextBox 6"/>
          <p:cNvSpPr txBox="1">
            <a:spLocks noChangeArrowheads="1"/>
          </p:cNvSpPr>
          <p:nvPr/>
        </p:nvSpPr>
        <p:spPr bwMode="auto">
          <a:xfrm>
            <a:off x="2135188" y="5600700"/>
            <a:ext cx="266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0</a:t>
            </a:r>
            <a:endParaRPr lang="en-US" sz="1000"/>
          </a:p>
        </p:txBody>
      </p:sp>
      <p:sp>
        <p:nvSpPr>
          <p:cNvPr id="50188" name="TextBox 7"/>
          <p:cNvSpPr txBox="1">
            <a:spLocks noChangeArrowheads="1"/>
          </p:cNvSpPr>
          <p:nvPr/>
        </p:nvSpPr>
        <p:spPr bwMode="auto">
          <a:xfrm>
            <a:off x="2822575" y="5600700"/>
            <a:ext cx="7413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500 000</a:t>
            </a:r>
            <a:endParaRPr lang="en-US" sz="1000"/>
          </a:p>
        </p:txBody>
      </p:sp>
      <p:sp>
        <p:nvSpPr>
          <p:cNvPr id="50189" name="TextBox 8"/>
          <p:cNvSpPr txBox="1">
            <a:spLocks noChangeArrowheads="1"/>
          </p:cNvSpPr>
          <p:nvPr/>
        </p:nvSpPr>
        <p:spPr bwMode="auto">
          <a:xfrm>
            <a:off x="3648075" y="5589588"/>
            <a:ext cx="8747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1 000 000</a:t>
            </a:r>
            <a:endParaRPr lang="en-US" sz="1000"/>
          </a:p>
        </p:txBody>
      </p:sp>
      <p:sp>
        <p:nvSpPr>
          <p:cNvPr id="50190" name="TextBox 9"/>
          <p:cNvSpPr txBox="1">
            <a:spLocks noChangeArrowheads="1"/>
          </p:cNvSpPr>
          <p:nvPr/>
        </p:nvSpPr>
        <p:spPr bwMode="auto">
          <a:xfrm>
            <a:off x="4583113" y="5589588"/>
            <a:ext cx="876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1 500 000</a:t>
            </a:r>
            <a:endParaRPr lang="en-US" sz="1000"/>
          </a:p>
        </p:txBody>
      </p:sp>
      <p:sp>
        <p:nvSpPr>
          <p:cNvPr id="50191" name="TextBox 10"/>
          <p:cNvSpPr txBox="1">
            <a:spLocks noChangeArrowheads="1"/>
          </p:cNvSpPr>
          <p:nvPr/>
        </p:nvSpPr>
        <p:spPr bwMode="auto">
          <a:xfrm>
            <a:off x="5519738" y="5589588"/>
            <a:ext cx="876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2 000 000</a:t>
            </a:r>
            <a:endParaRPr lang="en-US" sz="1000"/>
          </a:p>
        </p:txBody>
      </p:sp>
      <p:sp>
        <p:nvSpPr>
          <p:cNvPr id="50192" name="TextBox 11"/>
          <p:cNvSpPr txBox="1">
            <a:spLocks noChangeArrowheads="1"/>
          </p:cNvSpPr>
          <p:nvPr/>
        </p:nvSpPr>
        <p:spPr bwMode="auto">
          <a:xfrm>
            <a:off x="6527800" y="5589588"/>
            <a:ext cx="876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2 500 000</a:t>
            </a:r>
            <a:endParaRPr lang="en-US" sz="1000"/>
          </a:p>
        </p:txBody>
      </p:sp>
      <p:grpSp>
        <p:nvGrpSpPr>
          <p:cNvPr id="48" name="Group 47"/>
          <p:cNvGrpSpPr/>
          <p:nvPr/>
        </p:nvGrpSpPr>
        <p:grpSpPr>
          <a:xfrm>
            <a:off x="2279598" y="1988840"/>
            <a:ext cx="4320480" cy="3456384"/>
            <a:chOff x="2711646" y="1988840"/>
            <a:chExt cx="4320480" cy="3456384"/>
          </a:xfrm>
          <a:solidFill>
            <a:schemeClr val="accent5"/>
          </a:solidFill>
        </p:grpSpPr>
        <p:sp>
          <p:nvSpPr>
            <p:cNvPr id="13" name="Rounded Rectangle 12"/>
            <p:cNvSpPr/>
            <p:nvPr/>
          </p:nvSpPr>
          <p:spPr>
            <a:xfrm>
              <a:off x="2711646" y="1988840"/>
              <a:ext cx="4320480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11646" y="2348880"/>
              <a:ext cx="4248472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11646" y="2708920"/>
              <a:ext cx="3528392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11646" y="3068960"/>
              <a:ext cx="2952328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711646" y="3429000"/>
              <a:ext cx="2376264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11646" y="3789040"/>
              <a:ext cx="1944216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711646" y="4149080"/>
              <a:ext cx="1872208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711646" y="4509120"/>
              <a:ext cx="1728192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11646" y="4869160"/>
              <a:ext cx="1584176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11646" y="5229200"/>
              <a:ext cx="1440160" cy="21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2800" smtClean="0"/>
              <a:t>Suomalaiset maastamuuttajat vuonna 2011</a:t>
            </a:r>
            <a:endParaRPr lang="en-US" sz="280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628800"/>
            <a:ext cx="14975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9" name="Left Arrow 8"/>
          <p:cNvSpPr/>
          <p:nvPr/>
        </p:nvSpPr>
        <p:spPr>
          <a:xfrm>
            <a:off x="1619250" y="1557338"/>
            <a:ext cx="2016125" cy="2087562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Ruotsi 2 750</a:t>
            </a:r>
            <a:endParaRPr lang="en-US" sz="1600" dirty="0"/>
          </a:p>
        </p:txBody>
      </p:sp>
      <p:sp>
        <p:nvSpPr>
          <p:cNvPr id="10" name="Left Arrow 9"/>
          <p:cNvSpPr/>
          <p:nvPr/>
        </p:nvSpPr>
        <p:spPr>
          <a:xfrm rot="19875390">
            <a:off x="2125663" y="4249738"/>
            <a:ext cx="2117725" cy="1152525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Iso-Britannia   1 050</a:t>
            </a:r>
            <a:endParaRPr lang="en-US" sz="1600" dirty="0"/>
          </a:p>
        </p:txBody>
      </p:sp>
      <p:sp>
        <p:nvSpPr>
          <p:cNvPr id="11" name="Left Arrow 10"/>
          <p:cNvSpPr/>
          <p:nvPr/>
        </p:nvSpPr>
        <p:spPr>
          <a:xfrm rot="20977414">
            <a:off x="1706563" y="3400425"/>
            <a:ext cx="2016125" cy="1152525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Yhdysvallat 1 000</a:t>
            </a:r>
            <a:endParaRPr lang="en-US" sz="1600" dirty="0"/>
          </a:p>
        </p:txBody>
      </p:sp>
      <p:sp>
        <p:nvSpPr>
          <p:cNvPr id="13" name="Left Arrow 12"/>
          <p:cNvSpPr/>
          <p:nvPr/>
        </p:nvSpPr>
        <p:spPr>
          <a:xfrm rot="16778733">
            <a:off x="3504407" y="4942681"/>
            <a:ext cx="1852612" cy="1152525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Saksa 938</a:t>
            </a:r>
            <a:endParaRPr lang="en-US" sz="1600" dirty="0"/>
          </a:p>
        </p:txBody>
      </p:sp>
      <p:sp>
        <p:nvSpPr>
          <p:cNvPr id="14" name="Left Arrow 13"/>
          <p:cNvSpPr/>
          <p:nvPr/>
        </p:nvSpPr>
        <p:spPr>
          <a:xfrm rot="4251788" flipH="1">
            <a:off x="4799013" y="4570413"/>
            <a:ext cx="2016125" cy="1152525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Viro 750</a:t>
            </a:r>
            <a:endParaRPr lang="en-US" sz="1600" dirty="0"/>
          </a:p>
        </p:txBody>
      </p:sp>
      <p:sp>
        <p:nvSpPr>
          <p:cNvPr id="12" name="Left Arrow 11"/>
          <p:cNvSpPr/>
          <p:nvPr/>
        </p:nvSpPr>
        <p:spPr>
          <a:xfrm rot="1659193" flipH="1">
            <a:off x="6019800" y="3254375"/>
            <a:ext cx="2016125" cy="1152525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Muu 6 000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750" y="6551613"/>
            <a:ext cx="79200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50" dirty="0">
                <a:latin typeface="+mn-lt"/>
                <a:cs typeface="+mn-cs"/>
              </a:rPr>
              <a:t>Tilastokeskus, </a:t>
            </a:r>
            <a:r>
              <a:rPr lang="fi-FI" sz="1050" dirty="0" err="1">
                <a:latin typeface="+mn-lt"/>
                <a:cs typeface="+mn-cs"/>
              </a:rPr>
              <a:t>Maahan-</a:t>
            </a:r>
            <a:r>
              <a:rPr lang="fi-FI" sz="1050" dirty="0">
                <a:latin typeface="+mn-lt"/>
                <a:cs typeface="+mn-cs"/>
              </a:rPr>
              <a:t> ja </a:t>
            </a:r>
            <a:r>
              <a:rPr lang="fi-FI" sz="1050" dirty="0" err="1">
                <a:latin typeface="+mn-lt"/>
                <a:cs typeface="+mn-cs"/>
              </a:rPr>
              <a:t>maastamuuttaneet</a:t>
            </a:r>
            <a:r>
              <a:rPr lang="fi-FI" sz="1050" dirty="0">
                <a:latin typeface="+mn-lt"/>
                <a:cs typeface="+mn-cs"/>
              </a:rPr>
              <a:t> lähtö- ja määrämaan iän ja sukupuolen mukaan 1987 - 2011</a:t>
            </a:r>
            <a:endParaRPr lang="en-US" sz="105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Vuosittain n. 10 000 suomalaista korkeakouluopiskelijaa ulkomaille</a:t>
            </a:r>
            <a:endParaRPr lang="en-US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1722" y="1772817"/>
            <a:ext cx="2116287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8" name="Right Arrow 7"/>
          <p:cNvSpPr/>
          <p:nvPr/>
        </p:nvSpPr>
        <p:spPr>
          <a:xfrm>
            <a:off x="5026025" y="2420938"/>
            <a:ext cx="1790700" cy="503237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Venäjä 293</a:t>
            </a:r>
          </a:p>
        </p:txBody>
      </p:sp>
      <p:sp>
        <p:nvSpPr>
          <p:cNvPr id="9" name="Right Arrow 8"/>
          <p:cNvSpPr/>
          <p:nvPr/>
        </p:nvSpPr>
        <p:spPr>
          <a:xfrm rot="20572729">
            <a:off x="4972050" y="1593850"/>
            <a:ext cx="1357313" cy="817563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Kiina 426</a:t>
            </a:r>
            <a:endParaRPr lang="en-US" sz="1600" dirty="0"/>
          </a:p>
        </p:txBody>
      </p:sp>
      <p:sp>
        <p:nvSpPr>
          <p:cNvPr id="10" name="Left Arrow 9"/>
          <p:cNvSpPr/>
          <p:nvPr/>
        </p:nvSpPr>
        <p:spPr>
          <a:xfrm rot="622776">
            <a:off x="1530350" y="1746250"/>
            <a:ext cx="2232025" cy="1368425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Ruotsi 552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1354138" y="3068638"/>
            <a:ext cx="2087562" cy="936625"/>
          </a:xfrm>
          <a:prstGeom prst="lef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/>
              <a:t>Yhdysvallat 498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 rot="17822995">
            <a:off x="5546725" y="2997201"/>
            <a:ext cx="2033587" cy="305911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Saksa 975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3495044">
            <a:off x="1394874" y="3695781"/>
            <a:ext cx="1700808" cy="2230405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Espanja 775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2472554">
            <a:off x="2402924" y="4567557"/>
            <a:ext cx="1274934" cy="2134868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/>
              <a:t>Iso-Britannia 670</a:t>
            </a:r>
            <a:endParaRPr lang="en-US" sz="1400" dirty="0"/>
          </a:p>
        </p:txBody>
      </p:sp>
      <p:sp>
        <p:nvSpPr>
          <p:cNvPr id="15" name="Down Arrow 14"/>
          <p:cNvSpPr/>
          <p:nvPr/>
        </p:nvSpPr>
        <p:spPr>
          <a:xfrm rot="20905324">
            <a:off x="3836988" y="5056188"/>
            <a:ext cx="1470025" cy="122396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/>
              <a:t>Ranska 542</a:t>
            </a:r>
            <a:endParaRPr lang="en-US" sz="1100" dirty="0"/>
          </a:p>
        </p:txBody>
      </p:sp>
      <p:sp>
        <p:nvSpPr>
          <p:cNvPr id="16" name="Down Arrow 15"/>
          <p:cNvSpPr/>
          <p:nvPr/>
        </p:nvSpPr>
        <p:spPr>
          <a:xfrm rot="18124909">
            <a:off x="5209381" y="4315619"/>
            <a:ext cx="720725" cy="1512888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dirty="0"/>
              <a:t>Alankomaat 496</a:t>
            </a:r>
            <a:endParaRPr lang="en-US" sz="1100" dirty="0"/>
          </a:p>
        </p:txBody>
      </p:sp>
      <p:sp>
        <p:nvSpPr>
          <p:cNvPr id="17" name="Down Arrow 16"/>
          <p:cNvSpPr/>
          <p:nvPr/>
        </p:nvSpPr>
        <p:spPr>
          <a:xfrm rot="16885562">
            <a:off x="5804694" y="2683669"/>
            <a:ext cx="793750" cy="121126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/>
              <a:t>Itävalta 316</a:t>
            </a:r>
          </a:p>
        </p:txBody>
      </p:sp>
      <p:sp>
        <p:nvSpPr>
          <p:cNvPr id="52238" name="TextBox 17"/>
          <p:cNvSpPr txBox="1">
            <a:spLocks noChangeArrowheads="1"/>
          </p:cNvSpPr>
          <p:nvPr/>
        </p:nvSpPr>
        <p:spPr bwMode="auto">
          <a:xfrm>
            <a:off x="755650" y="6494463"/>
            <a:ext cx="34559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000"/>
              <a:t>Cimo</a:t>
            </a:r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Suomalaisten ulkomaanmatkat</a:t>
            </a:r>
            <a:endParaRPr lang="en-US" sz="400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700808"/>
            <a:ext cx="14975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5" name="Left Arrow 4"/>
          <p:cNvSpPr/>
          <p:nvPr/>
        </p:nvSpPr>
        <p:spPr>
          <a:xfrm>
            <a:off x="1619250" y="1844675"/>
            <a:ext cx="2016125" cy="208915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/>
              <a:t>Ruotsiin  12 %</a:t>
            </a:r>
            <a:endParaRPr lang="en-US" sz="2400" dirty="0"/>
          </a:p>
        </p:txBody>
      </p:sp>
      <p:sp>
        <p:nvSpPr>
          <p:cNvPr id="6" name="Left Arrow 5"/>
          <p:cNvSpPr/>
          <p:nvPr/>
        </p:nvSpPr>
        <p:spPr>
          <a:xfrm rot="19363563">
            <a:off x="1762125" y="4281488"/>
            <a:ext cx="2016125" cy="115252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/>
              <a:t>Espanjaan</a:t>
            </a:r>
            <a:r>
              <a:rPr lang="fi-FI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5 %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3068996" flipH="1">
            <a:off x="5508625" y="4359275"/>
            <a:ext cx="2016125" cy="115252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000" dirty="0"/>
              <a:t>Kreikkaan</a:t>
            </a:r>
            <a:r>
              <a:rPr lang="fi-FI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6 %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5400000" flipH="1">
            <a:off x="3725863" y="4130675"/>
            <a:ext cx="2016125" cy="277177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800" dirty="0"/>
              <a:t>Viroon 30 %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867400" y="2276475"/>
            <a:ext cx="1944688" cy="12969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Venäjälle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/>
              <a:t>5 %</a:t>
            </a:r>
            <a:endParaRPr lang="en-US" dirty="0"/>
          </a:p>
        </p:txBody>
      </p:sp>
      <p:sp>
        <p:nvSpPr>
          <p:cNvPr id="53257" name="TextBox 9"/>
          <p:cNvSpPr txBox="1">
            <a:spLocks noChangeArrowheads="1"/>
          </p:cNvSpPr>
          <p:nvPr/>
        </p:nvSpPr>
        <p:spPr bwMode="auto">
          <a:xfrm>
            <a:off x="539750" y="6381750"/>
            <a:ext cx="3455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000"/>
              <a:t>Tilastokeskus, suomalaisten matkailu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2800" smtClean="0"/>
              <a:t>Tunnetko näitä suomalaisia Euroopassa?</a:t>
            </a:r>
            <a:endParaRPr lang="en-US" sz="2800" smtClean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0050"/>
            <a:ext cx="8153400" cy="4495800"/>
          </a:xfrm>
        </p:spPr>
        <p:txBody>
          <a:bodyPr/>
          <a:lstStyle/>
          <a:p>
            <a:r>
              <a:rPr lang="fi-FI" sz="2800" smtClean="0"/>
              <a:t>Jussi Jääskeläinen</a:t>
            </a:r>
          </a:p>
          <a:p>
            <a:r>
              <a:rPr lang="fi-FI" sz="2800" smtClean="0"/>
              <a:t>Jussi Veikkanen</a:t>
            </a:r>
            <a:endParaRPr lang="en-US" sz="2800" smtClean="0"/>
          </a:p>
          <a:p>
            <a:r>
              <a:rPr lang="fi-FI" sz="2800" smtClean="0"/>
              <a:t>Esa-Pekka Salonen</a:t>
            </a:r>
          </a:p>
          <a:p>
            <a:r>
              <a:rPr lang="fi-FI" sz="2800" smtClean="0"/>
              <a:t>Liisa Jaakonsaari</a:t>
            </a:r>
          </a:p>
          <a:p>
            <a:r>
              <a:rPr lang="fi-FI" sz="2800" smtClean="0"/>
              <a:t>Satu Hassi</a:t>
            </a:r>
          </a:p>
          <a:p>
            <a:r>
              <a:rPr lang="fi-FI" sz="2800" smtClean="0"/>
              <a:t>Teemu Pukki</a:t>
            </a:r>
          </a:p>
          <a:p>
            <a:r>
              <a:rPr lang="fi-FI" sz="2800" smtClean="0"/>
              <a:t>Kimi Räikkönen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0" y="6494463"/>
            <a:ext cx="9144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1000"/>
              <a:t>© 2012 Olavi Hartonen &amp; Siirtolaisuusinstituutti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550" y="333375"/>
            <a:ext cx="15271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200" dirty="0">
                <a:solidFill>
                  <a:srgbClr val="775F55"/>
                </a:solidFill>
                <a:latin typeface="+mn-lt"/>
                <a:ea typeface="+mj-ea"/>
                <a:cs typeface="+mj-cs"/>
              </a:rPr>
              <a:t>LOPPU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900113" y="1341438"/>
            <a:ext cx="69119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Tämä esitys on osa Siirtolaisuusinstituutin </a:t>
            </a:r>
            <a:br>
              <a:rPr lang="fi-FI"/>
            </a:br>
            <a:r>
              <a:rPr lang="fi-FI"/>
              <a:t>”Siirtolaisuus Suomessa ja Euroopassa” – opetuspakettia.</a:t>
            </a:r>
          </a:p>
          <a:p>
            <a:endParaRPr lang="fi-FI"/>
          </a:p>
          <a:p>
            <a:r>
              <a:rPr lang="fi-FI"/>
              <a:t>Paketin osat ovat:</a:t>
            </a:r>
          </a:p>
          <a:p>
            <a:pPr>
              <a:buFont typeface="Arial" charset="0"/>
              <a:buChar char="•"/>
            </a:pPr>
            <a:r>
              <a:rPr lang="fi-FI"/>
              <a:t> Siirtolaisuuden historia Suomessa ja Euroopassa</a:t>
            </a:r>
          </a:p>
          <a:p>
            <a:pPr>
              <a:buFont typeface="Arial" charset="0"/>
              <a:buChar char="•"/>
            </a:pPr>
            <a:r>
              <a:rPr lang="fi-FI"/>
              <a:t> Maahanmuuttajat Euroopassa</a:t>
            </a:r>
          </a:p>
          <a:p>
            <a:pPr>
              <a:buFont typeface="Arial" charset="0"/>
              <a:buChar char="•"/>
            </a:pPr>
            <a:r>
              <a:rPr lang="fi-FI"/>
              <a:t> Euroopan unioni ja vapaa liikkuvuus</a:t>
            </a:r>
          </a:p>
          <a:p>
            <a:pPr>
              <a:buFont typeface="Arial" charset="0"/>
              <a:buChar char="•"/>
            </a:pPr>
            <a:endParaRPr lang="fi-FI"/>
          </a:p>
          <a:p>
            <a:r>
              <a:rPr lang="fi-FI"/>
              <a:t>Materiaali on ladattavissa osoitteessa: </a:t>
            </a:r>
            <a:r>
              <a:rPr lang="fi-FI" b="1"/>
              <a:t>www.siirtolaisuusinstituutti.fi</a:t>
            </a:r>
            <a:endParaRPr lang="en-US" b="1"/>
          </a:p>
          <a:p>
            <a:endParaRPr lang="en-US"/>
          </a:p>
        </p:txBody>
      </p:sp>
      <p:sp>
        <p:nvSpPr>
          <p:cNvPr id="55301" name="TextBox 11"/>
          <p:cNvSpPr txBox="1">
            <a:spLocks noChangeArrowheads="1"/>
          </p:cNvSpPr>
          <p:nvPr/>
        </p:nvSpPr>
        <p:spPr bwMode="auto">
          <a:xfrm>
            <a:off x="971550" y="47275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Lisätietoa: 	johtaja, Ismo Söderling, </a:t>
            </a:r>
            <a:br>
              <a:rPr lang="fi-FI"/>
            </a:br>
            <a:r>
              <a:rPr lang="fi-FI"/>
              <a:t>		ismo.soderling@utu.fi, puh. </a:t>
            </a:r>
            <a:r>
              <a:rPr lang="en-US"/>
              <a:t>050-511 3586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0" y="6264275"/>
            <a:ext cx="914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1000"/>
              <a:t>”Siirtolaisuus Suomessa ja Euroopassa” -opetuspaketti on saanut Ulkoministeriön valtionavustusta Eurooppa-tiedottamiseen.</a:t>
            </a:r>
            <a:endParaRPr lang="en-US" sz="1000"/>
          </a:p>
        </p:txBody>
      </p:sp>
      <p:pic>
        <p:nvPicPr>
          <p:cNvPr id="55303" name="Picture 2" descr="\\Minneapolis\siirrot\Sisko WäliWarasto\Olavi\form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5661025"/>
            <a:ext cx="6334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200" smtClean="0"/>
              <a:t>Ratkaisuna yhtenäinen Eurooppa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800" dirty="0" smtClean="0"/>
              <a:t>Sotateollisuuden tärkeimmät raaka-aineet: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i-FI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i-FI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fi-FI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800" dirty="0" smtClean="0"/>
              <a:t>Taistelu hiilen ja teräksen saannista oli ollut merkittävä osa Euroopan maiden välistä kilpailua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800" dirty="0" smtClean="0"/>
              <a:t>1951 Hiili- ja teräsyhteisö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fi-FI" sz="2400" dirty="0" smtClean="0"/>
              <a:t>Erityisesti Saksa ja Ranska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800" dirty="0"/>
          </a:p>
        </p:txBody>
      </p:sp>
      <p:pic>
        <p:nvPicPr>
          <p:cNvPr id="13316" name="Picture 2" descr="I Beam by klaasvangend - This is steel bar, a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708275"/>
            <a:ext cx="2251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oal lorry by egore911 - A coal lo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420938"/>
            <a:ext cx="14398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276600" y="2636838"/>
            <a:ext cx="647700" cy="647700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9" name="Picture 4" descr="Tank by wildchief - A cartoon tank. Used for world of tanks clan site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844675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5867400" y="2636838"/>
            <a:ext cx="649288" cy="504825"/>
            <a:chOff x="5868144" y="3140968"/>
            <a:chExt cx="648072" cy="504056"/>
          </a:xfrm>
        </p:grpSpPr>
        <p:sp>
          <p:nvSpPr>
            <p:cNvPr id="8" name="Rounded Rectangle 7"/>
            <p:cNvSpPr/>
            <p:nvPr/>
          </p:nvSpPr>
          <p:spPr>
            <a:xfrm>
              <a:off x="5868144" y="3140968"/>
              <a:ext cx="648072" cy="21557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868144" y="3429453"/>
              <a:ext cx="648072" cy="21557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smtClean="0"/>
              <a:t>Ratkaisuna yhtenäinen Eurooppa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i-FI" sz="2400" dirty="0" smtClean="0"/>
              <a:t>1957 Rooman sopimus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fi-FI" sz="2000" dirty="0" smtClean="0"/>
              <a:t>Vapaakauppasopimus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fi-FI" sz="2000" dirty="0" smtClean="0"/>
              <a:t>Mukana </a:t>
            </a:r>
            <a:r>
              <a:rPr lang="fi-FI" sz="2000" b="1" dirty="0" smtClean="0"/>
              <a:t>Saksan liittotasavalta</a:t>
            </a:r>
            <a:r>
              <a:rPr lang="fi-FI" sz="2000" dirty="0" smtClean="0"/>
              <a:t>, </a:t>
            </a:r>
            <a:r>
              <a:rPr lang="fi-FI" sz="2000" b="1" dirty="0" smtClean="0"/>
              <a:t>Ranska,</a:t>
            </a:r>
            <a:r>
              <a:rPr lang="fi-FI" sz="2000" dirty="0" smtClean="0"/>
              <a:t> Belgia, Italia, Luxemburg ja Alankomaat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fi-FI" sz="2400" dirty="0" smtClean="0"/>
              <a:t>	Euroopan yhteisö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fi-FI" sz="2400" dirty="0" smtClean="0"/>
              <a:t>	Euroopan unioni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fi-FI" sz="2400" dirty="0" smtClean="0"/>
              <a:t>	Suomi mukaan 1995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fi-FI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1619250" y="4365625"/>
            <a:ext cx="865188" cy="35877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5" name="Down Arrow 4"/>
          <p:cNvSpPr/>
          <p:nvPr/>
        </p:nvSpPr>
        <p:spPr>
          <a:xfrm>
            <a:off x="1619250" y="5229225"/>
            <a:ext cx="865188" cy="3603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pic>
        <p:nvPicPr>
          <p:cNvPr id="14342" name="Picture 2" descr="Tiedosto:Flag of Europe.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2205038"/>
            <a:ext cx="2822575" cy="1881187"/>
          </a:xfrm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307013" y="4205288"/>
            <a:ext cx="31686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/>
              <a:t>Euroopan lippu oli alunperin Euroopan neuvoston vuonna 1955 käyttöön ottama lippu. Euroopan yhteisö otti lipun käyttöön vuonna 1986.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3200" smtClean="0"/>
              <a:t>Käsite EU-kansalaisuudesta syntyy</a:t>
            </a:r>
            <a:endParaRPr lang="en-US" sz="3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Maastrichtin sopimus 1992</a:t>
            </a:r>
          </a:p>
          <a:p>
            <a:pPr lvl="1"/>
            <a:r>
              <a:rPr lang="fi-FI" sz="2400" smtClean="0"/>
              <a:t>Perustettiin Euroopan unioni ja päätettiin talous- ja rahaliitosta, jonka osana myöhemmin otettiin käyttöön </a:t>
            </a:r>
            <a:br>
              <a:rPr lang="fi-FI" sz="2400" smtClean="0"/>
            </a:br>
            <a:r>
              <a:rPr lang="fi-FI" sz="2400" smtClean="0"/>
              <a:t>yhteisvaluutta euro</a:t>
            </a:r>
            <a:endParaRPr lang="en-US" sz="2400" smtClean="0"/>
          </a:p>
          <a:p>
            <a:pPr lvl="1"/>
            <a:r>
              <a:rPr lang="fi-FI" sz="2400" smtClean="0"/>
              <a:t>Otettiin käyttöön käsite EU-kansalaisuus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149725"/>
            <a:ext cx="2632075" cy="226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600" dirty="0" smtClean="0"/>
              <a:t>Jokainen suomalainen on myös </a:t>
            </a:r>
            <a:br>
              <a:rPr lang="fi-FI" sz="3600" dirty="0" smtClean="0"/>
            </a:br>
            <a:r>
              <a:rPr lang="fi-FI" sz="3600" dirty="0" smtClean="0"/>
              <a:t>EU-kansalainen</a:t>
            </a:r>
            <a:endParaRPr lang="en-US" sz="3600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65288"/>
            <a:ext cx="3886200" cy="4572000"/>
          </a:xfrm>
        </p:spPr>
        <p:txBody>
          <a:bodyPr/>
          <a:lstStyle/>
          <a:p>
            <a:r>
              <a:rPr lang="fi-FI" sz="2400" smtClean="0"/>
              <a:t>EU:n perustussopimuksen mukaan: </a:t>
            </a:r>
          </a:p>
          <a:p>
            <a:pPr>
              <a:buFont typeface="Wingdings" pitchFamily="2" charset="2"/>
              <a:buNone/>
            </a:pPr>
            <a:r>
              <a:rPr lang="fi-FI" sz="2400" i="1" smtClean="0"/>
              <a:t>”Unionin kansalainen on jokainen, jolla on jonkin jäsenvaltion kansalaisuus. Unionin kansalaisuus täydentää, mutta ei korvaa jäsenvaltion kansalaisuutta.”</a:t>
            </a:r>
          </a:p>
        </p:txBody>
      </p:sp>
      <p:pic>
        <p:nvPicPr>
          <p:cNvPr id="10" name="Picture 2" descr="File:Finland passpor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773238"/>
            <a:ext cx="3268662" cy="4572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eutrio.be/files/bveu/media/source1856/images/star_large_yello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188913"/>
            <a:ext cx="1192213" cy="130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i-FI" sz="4000" smtClean="0"/>
              <a:t>EU-kansalaisen oikeudet</a:t>
            </a:r>
            <a:endParaRPr lang="en-US" sz="4000" smtClean="0"/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i-FI" sz="2800" smtClean="0"/>
              <a:t>EU-kansalaisilla on tiettyjä oikeuksia, jotka on kirjattu Euroopan unionin perusoikeuskirjaan</a:t>
            </a:r>
          </a:p>
          <a:p>
            <a:r>
              <a:rPr lang="fi-FI" sz="2800" smtClean="0"/>
              <a:t>Mm. ihmisarvoon, vapauksiin, tasa-arvoon liittyviä asioita</a:t>
            </a:r>
          </a:p>
          <a:p>
            <a:r>
              <a:rPr lang="fi-FI" sz="2800" smtClean="0"/>
              <a:t>Myös erityisesti EU-kansalaisuuteen liittyviä oikeuksia</a:t>
            </a:r>
          </a:p>
          <a:p>
            <a:endParaRPr lang="en-US" sz="2800" smtClean="0"/>
          </a:p>
        </p:txBody>
      </p:sp>
      <p:pic>
        <p:nvPicPr>
          <p:cNvPr id="17413" name="Picture 2" descr="C:\Documents and Settings\heikki\Local Settings\Temporary Internet Files\Content.IE5\YC8BJKN9\MC90043258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2969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owerpointt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70440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t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345D7E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Powerpointt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345D7E"/>
    </a:hlink>
    <a:folHlink>
      <a:srgbClr val="704404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3995</TotalTime>
  <Words>1083</Words>
  <Application>Microsoft Office PowerPoint</Application>
  <PresentationFormat>Näytössä katseltava diaesitys (4:3)</PresentationFormat>
  <Paragraphs>266</Paragraphs>
  <Slides>46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52" baseType="lpstr">
      <vt:lpstr>Verdana</vt:lpstr>
      <vt:lpstr>Arial</vt:lpstr>
      <vt:lpstr>Wingdings</vt:lpstr>
      <vt:lpstr>Wingdings 2</vt:lpstr>
      <vt:lpstr>Calibri</vt:lpstr>
      <vt:lpstr>Median</vt:lpstr>
      <vt:lpstr>Euroopan unioni ja vapaa liikkuvuus</vt:lpstr>
      <vt:lpstr>Dia 2</vt:lpstr>
      <vt:lpstr>Dia 3</vt:lpstr>
      <vt:lpstr>Ei koskaan enää sotaa Eurooppaan!</vt:lpstr>
      <vt:lpstr>Ratkaisuna yhtenäinen Eurooppa</vt:lpstr>
      <vt:lpstr>Ratkaisuna yhtenäinen Eurooppa</vt:lpstr>
      <vt:lpstr>Käsite EU-kansalaisuudesta syntyy</vt:lpstr>
      <vt:lpstr>Jokainen suomalainen on myös  EU-kansalainen</vt:lpstr>
      <vt:lpstr>EU-kansalaisen oikeudet</vt:lpstr>
      <vt:lpstr>1. Oleskeluoikeus</vt:lpstr>
      <vt:lpstr>2. Vaaleihin osallistuminen</vt:lpstr>
      <vt:lpstr>Vaaleihin osallistuminen: ”Ari Vatanen”</vt:lpstr>
      <vt:lpstr>3. Suojelua konsulaateista</vt:lpstr>
      <vt:lpstr>4. Kansalaisaloitteet</vt:lpstr>
      <vt:lpstr>Avoimia kansalaisaloitteita</vt:lpstr>
      <vt:lpstr>5. Valitus- ja vetoamisoikeus</vt:lpstr>
      <vt:lpstr>Vapaa liikkuvuus</vt:lpstr>
      <vt:lpstr>EU ja vapaa liikkuvuus</vt:lpstr>
      <vt:lpstr>EU ja vapaa liikkuvuus</vt:lpstr>
      <vt:lpstr>Schengenin sopimus</vt:lpstr>
      <vt:lpstr>Schengenin sopimus</vt:lpstr>
      <vt:lpstr>Schengen-valtiot 2012</vt:lpstr>
      <vt:lpstr>Matkustaminen EU:n alueella</vt:lpstr>
      <vt:lpstr>Eurooppalainen sairaanhoitokortti</vt:lpstr>
      <vt:lpstr>Maalla, merellä, ilmassa</vt:lpstr>
      <vt:lpstr>Vapaa liikkuvuus ei tarkoita pelkästään matkustamista</vt:lpstr>
      <vt:lpstr>Asuminen ja työnteko toisessa EU-maassa</vt:lpstr>
      <vt:lpstr>EU-maassa oleskelijan oikeudet</vt:lpstr>
      <vt:lpstr>Opiskelemaan? Eurooppa on avoin!</vt:lpstr>
      <vt:lpstr>Itsenäisesti tai vaihto-ohjelman kautta</vt:lpstr>
      <vt:lpstr>Comenius</vt:lpstr>
      <vt:lpstr>Pietarsaaren lukion Comenius-hanke</vt:lpstr>
      <vt:lpstr>Miksi lähtisin?</vt:lpstr>
      <vt:lpstr>Miksi lähtisin ulkomaille  opiskelemaan tai töihin?</vt:lpstr>
      <vt:lpstr>Opiskelijan toimeentulo</vt:lpstr>
      <vt:lpstr>Linkkejä työntekoon ulkomailla</vt:lpstr>
      <vt:lpstr>Linkkejä opiskeluun ulkomailla</vt:lpstr>
      <vt:lpstr>Eurooppalaiset liikkeessä</vt:lpstr>
      <vt:lpstr>EU:n sisäinen siirtolaisuus</vt:lpstr>
      <vt:lpstr>EU-maissa asuvien siirtolaisten kansalaisuus 2011</vt:lpstr>
      <vt:lpstr>EU-maissa asuvien siirtolaisten kansalaisuudet 2011</vt:lpstr>
      <vt:lpstr>Suomalaiset maastamuuttajat vuonna 2011</vt:lpstr>
      <vt:lpstr>Vuosittain n. 10 000 suomalaista korkeakouluopiskelijaa ulkomaille</vt:lpstr>
      <vt:lpstr>Suomalaisten ulkomaanmatkat</vt:lpstr>
      <vt:lpstr>Tunnetko näitä suomalaisia Euroopassa?</vt:lpstr>
      <vt:lpstr>Dia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Euroopan unioni ja vapaa liikkuminen</dc:title>
  <dc:creator>Olavi Hartonen</dc:creator>
  <cp:lastModifiedBy>Toni Uusimäki</cp:lastModifiedBy>
  <cp:revision>338</cp:revision>
  <dcterms:created xsi:type="dcterms:W3CDTF">2012-09-17T06:51:52Z</dcterms:created>
  <dcterms:modified xsi:type="dcterms:W3CDTF">2014-01-20T10:15:59Z</dcterms:modified>
</cp:coreProperties>
</file>