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0" r:id="rId6"/>
    <p:sldId id="314" r:id="rId7"/>
    <p:sldId id="320" r:id="rId8"/>
    <p:sldId id="315" r:id="rId9"/>
    <p:sldId id="316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14"/>
            <p14:sldId id="320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55"/>
    <p:restoredTop sz="94425"/>
  </p:normalViewPr>
  <p:slideViewPr>
    <p:cSldViewPr snapToGrid="0">
      <p:cViewPr varScale="1">
        <p:scale>
          <a:sx n="30" d="100"/>
          <a:sy n="30" d="100"/>
        </p:scale>
        <p:origin x="5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kiola Laura" userId="b0183962-fd32-4957-b63d-c9bd9cecac39" providerId="ADAL" clId="{B81B48EE-4196-477A-995D-321D953530ED}"/>
    <pc:docChg chg="custSel modSld">
      <pc:chgData name="Sarkiola Laura" userId="b0183962-fd32-4957-b63d-c9bd9cecac39" providerId="ADAL" clId="{B81B48EE-4196-477A-995D-321D953530ED}" dt="2024-05-21T10:09:27.216" v="13" actId="27636"/>
      <pc:docMkLst>
        <pc:docMk/>
      </pc:docMkLst>
      <pc:sldChg chg="modSp mod">
        <pc:chgData name="Sarkiola Laura" userId="b0183962-fd32-4957-b63d-c9bd9cecac39" providerId="ADAL" clId="{B81B48EE-4196-477A-995D-321D953530ED}" dt="2024-05-21T10:09:27.216" v="13" actId="27636"/>
        <pc:sldMkLst>
          <pc:docMk/>
          <pc:sldMk cId="2881373261" sldId="315"/>
        </pc:sldMkLst>
        <pc:spChg chg="mod">
          <ac:chgData name="Sarkiola Laura" userId="b0183962-fd32-4957-b63d-c9bd9cecac39" providerId="ADAL" clId="{B81B48EE-4196-477A-995D-321D953530ED}" dt="2024-05-21T10:09:27.216" v="13" actId="27636"/>
          <ac:spMkLst>
            <pc:docMk/>
            <pc:sldMk cId="2881373261" sldId="315"/>
            <ac:spMk id="3" creationId="{736D4308-E9BD-1140-9045-D8BE39DAEA4F}"/>
          </ac:spMkLst>
        </pc:spChg>
      </pc:sldChg>
      <pc:sldChg chg="modSp mod">
        <pc:chgData name="Sarkiola Laura" userId="b0183962-fd32-4957-b63d-c9bd9cecac39" providerId="ADAL" clId="{B81B48EE-4196-477A-995D-321D953530ED}" dt="2024-05-21T10:08:51.878" v="6" actId="27636"/>
        <pc:sldMkLst>
          <pc:docMk/>
          <pc:sldMk cId="65390677" sldId="320"/>
        </pc:sldMkLst>
        <pc:spChg chg="mod">
          <ac:chgData name="Sarkiola Laura" userId="b0183962-fd32-4957-b63d-c9bd9cecac39" providerId="ADAL" clId="{B81B48EE-4196-477A-995D-321D953530ED}" dt="2024-05-21T10:08:51.878" v="6" actId="27636"/>
          <ac:spMkLst>
            <pc:docMk/>
            <pc:sldMk cId="65390677" sldId="320"/>
            <ac:spMk id="3" creationId="{736D4308-E9BD-1140-9045-D8BE39DAEA4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05/21/2024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17. </a:t>
            </a:r>
            <a:r>
              <a:rPr lang="en-GB" dirty="0" err="1"/>
              <a:t>Venäja</a:t>
            </a:r>
            <a:r>
              <a:rPr lang="en-GB" dirty="0"/>
              <a:t>̈ </a:t>
            </a:r>
            <a:r>
              <a:rPr lang="en-GB" dirty="0" err="1"/>
              <a:t>kylmän</a:t>
            </a:r>
            <a:r>
              <a:rPr lang="en-GB" dirty="0"/>
              <a:t> </a:t>
            </a: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jälkeen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konflikteissa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kylmän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sodan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jälkeen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reuna-alueet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Kylmän</a:t>
            </a:r>
            <a:r>
              <a:rPr lang="en-GB" dirty="0"/>
              <a:t> </a:t>
            </a: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jälkeen</a:t>
            </a:r>
            <a:r>
              <a:rPr lang="en-GB" dirty="0"/>
              <a:t> </a:t>
            </a: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huomio</a:t>
            </a:r>
            <a:r>
              <a:rPr lang="en-GB" dirty="0"/>
              <a:t> </a:t>
            </a:r>
            <a:r>
              <a:rPr lang="en-GB" dirty="0" err="1"/>
              <a:t>kääntyi</a:t>
            </a:r>
            <a:r>
              <a:rPr lang="en-GB" dirty="0"/>
              <a:t> </a:t>
            </a:r>
            <a:r>
              <a:rPr lang="en-GB" dirty="0" err="1"/>
              <a:t>sen</a:t>
            </a:r>
            <a:r>
              <a:rPr lang="en-GB" dirty="0"/>
              <a:t> </a:t>
            </a:r>
            <a:r>
              <a:rPr lang="en-GB" dirty="0" err="1"/>
              <a:t>Aasianpuoleisille</a:t>
            </a:r>
            <a:r>
              <a:rPr lang="en-GB" dirty="0"/>
              <a:t> </a:t>
            </a:r>
            <a:r>
              <a:rPr lang="en-GB" dirty="0" err="1"/>
              <a:t>reuna-alueille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Venäjää</a:t>
            </a:r>
            <a:r>
              <a:rPr lang="en-GB" dirty="0"/>
              <a:t> on </a:t>
            </a:r>
            <a:r>
              <a:rPr lang="en-GB" dirty="0" err="1"/>
              <a:t>huolestuttanut</a:t>
            </a:r>
            <a:r>
              <a:rPr lang="en-GB" dirty="0"/>
              <a:t> </a:t>
            </a:r>
            <a:r>
              <a:rPr lang="en-GB" dirty="0" err="1"/>
              <a:t>muslimien</a:t>
            </a:r>
            <a:r>
              <a:rPr lang="en-GB" dirty="0"/>
              <a:t> </a:t>
            </a:r>
            <a:r>
              <a:rPr lang="en-GB" dirty="0" err="1"/>
              <a:t>vallan</a:t>
            </a:r>
            <a:r>
              <a:rPr lang="en-GB" dirty="0"/>
              <a:t> </a:t>
            </a:r>
            <a:r>
              <a:rPr lang="en-GB" dirty="0" err="1"/>
              <a:t>kasvu</a:t>
            </a:r>
            <a:r>
              <a:rPr lang="en-GB" dirty="0"/>
              <a:t> </a:t>
            </a:r>
            <a:r>
              <a:rPr lang="en-GB" dirty="0" err="1"/>
              <a:t>lähialueillaan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intressissä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kontrolloida</a:t>
            </a:r>
            <a:r>
              <a:rPr lang="en-GB" dirty="0"/>
              <a:t> </a:t>
            </a:r>
            <a:r>
              <a:rPr lang="en-GB" dirty="0" err="1"/>
              <a:t>alueen</a:t>
            </a:r>
            <a:r>
              <a:rPr lang="en-GB" dirty="0"/>
              <a:t> </a:t>
            </a:r>
            <a:r>
              <a:rPr lang="en-GB" dirty="0" err="1"/>
              <a:t>öljyä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öljyputkia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soti</a:t>
            </a:r>
            <a:r>
              <a:rPr lang="en-GB" dirty="0"/>
              <a:t> </a:t>
            </a:r>
            <a:r>
              <a:rPr lang="en-GB" dirty="0" err="1"/>
              <a:t>itsenäisyyttä</a:t>
            </a:r>
            <a:r>
              <a:rPr lang="en-GB" dirty="0"/>
              <a:t> </a:t>
            </a:r>
            <a:r>
              <a:rPr lang="en-GB" dirty="0" err="1"/>
              <a:t>yrittäneessä</a:t>
            </a:r>
            <a:r>
              <a:rPr lang="en-GB" dirty="0"/>
              <a:t> </a:t>
            </a:r>
            <a:r>
              <a:rPr lang="en-GB" dirty="0" err="1"/>
              <a:t>Tšetšeniassa</a:t>
            </a:r>
            <a:r>
              <a:rPr lang="en-GB" dirty="0"/>
              <a:t> 1990- </a:t>
            </a:r>
            <a:r>
              <a:rPr lang="en-GB" dirty="0" err="1"/>
              <a:t>ja</a:t>
            </a:r>
            <a:r>
              <a:rPr lang="en-GB" dirty="0"/>
              <a:t> 2000-luvuilla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pakotti</a:t>
            </a:r>
            <a:r>
              <a:rPr lang="en-GB" dirty="0"/>
              <a:t> </a:t>
            </a:r>
            <a:r>
              <a:rPr lang="en-GB" dirty="0" err="1"/>
              <a:t>sen</a:t>
            </a:r>
            <a:r>
              <a:rPr lang="en-GB" dirty="0"/>
              <a:t> </a:t>
            </a:r>
            <a:r>
              <a:rPr lang="en-GB" dirty="0" err="1"/>
              <a:t>pysymään</a:t>
            </a:r>
            <a:r>
              <a:rPr lang="en-GB" dirty="0"/>
              <a:t> </a:t>
            </a:r>
            <a:r>
              <a:rPr lang="en-GB" dirty="0" err="1"/>
              <a:t>osana</a:t>
            </a:r>
            <a:r>
              <a:rPr lang="en-GB" dirty="0"/>
              <a:t> </a:t>
            </a:r>
            <a:r>
              <a:rPr lang="en-GB" dirty="0" err="1"/>
              <a:t>Venäjää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8047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reuna-alueet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on </a:t>
            </a:r>
            <a:r>
              <a:rPr lang="en-GB" dirty="0" err="1"/>
              <a:t>esiintynyt</a:t>
            </a:r>
            <a:r>
              <a:rPr lang="en-GB" dirty="0"/>
              <a:t> </a:t>
            </a:r>
            <a:r>
              <a:rPr lang="en-GB" dirty="0" err="1"/>
              <a:t>entisten</a:t>
            </a:r>
            <a:r>
              <a:rPr lang="en-GB" dirty="0"/>
              <a:t> </a:t>
            </a:r>
            <a:r>
              <a:rPr lang="en-GB" dirty="0" err="1"/>
              <a:t>Neuvostoliiton</a:t>
            </a:r>
            <a:r>
              <a:rPr lang="en-GB" dirty="0"/>
              <a:t> </a:t>
            </a:r>
            <a:r>
              <a:rPr lang="en-GB" dirty="0" err="1"/>
              <a:t>maissa</a:t>
            </a:r>
            <a:r>
              <a:rPr lang="en-GB" dirty="0"/>
              <a:t> </a:t>
            </a:r>
            <a:r>
              <a:rPr lang="en-GB" dirty="0" err="1"/>
              <a:t>asuvien</a:t>
            </a:r>
            <a:r>
              <a:rPr lang="en-GB" dirty="0"/>
              <a:t> </a:t>
            </a:r>
            <a:r>
              <a:rPr lang="en-GB" dirty="0" err="1"/>
              <a:t>venäjänkielisten</a:t>
            </a:r>
            <a:r>
              <a:rPr lang="en-GB" dirty="0"/>
              <a:t> </a:t>
            </a:r>
            <a:r>
              <a:rPr lang="en-GB" dirty="0" err="1"/>
              <a:t>suojelijana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Georgian </a:t>
            </a:r>
            <a:r>
              <a:rPr lang="en-GB" dirty="0" err="1"/>
              <a:t>sota</a:t>
            </a:r>
            <a:r>
              <a:rPr lang="en-GB" dirty="0"/>
              <a:t> 2008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hyväksynyt</a:t>
            </a:r>
            <a:r>
              <a:rPr lang="en-GB" dirty="0"/>
              <a:t> Georgian </a:t>
            </a:r>
            <a:r>
              <a:rPr lang="en-GB" dirty="0" err="1"/>
              <a:t>Nato-jäsenyyttä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Erimielisyyksiä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Abhasian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Etelä</a:t>
            </a:r>
            <a:r>
              <a:rPr lang="en-GB" dirty="0"/>
              <a:t>-Ossetian </a:t>
            </a:r>
            <a:r>
              <a:rPr lang="en-GB" dirty="0" err="1"/>
              <a:t>tilanteesta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i="0" u="none" strike="noStrike" dirty="0">
                <a:solidFill>
                  <a:srgbClr val="313132"/>
                </a:solidFill>
                <a:effectLst/>
                <a:latin typeface="+mj-lt"/>
              </a:rPr>
              <a:t>Putinin kaudella Venäjän suhteet Euroopan unioniin ja Natoon viilentyivät vähitellen. Lopulta välit käytännössä katkesivat Venäjän aloitettua hyökkäyssotansa Ukrainaan vuonna 2022.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653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Ukraina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</a:t>
            </a:r>
            <a:r>
              <a:rPr lang="en-GB" dirty="0" err="1"/>
              <a:t>vastusti</a:t>
            </a:r>
            <a:r>
              <a:rPr lang="en-GB" dirty="0"/>
              <a:t> </a:t>
            </a:r>
            <a:r>
              <a:rPr lang="en-GB" dirty="0" err="1"/>
              <a:t>Ukrainan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EU:n</a:t>
            </a:r>
            <a:r>
              <a:rPr lang="en-GB" dirty="0"/>
              <a:t> </a:t>
            </a:r>
            <a:r>
              <a:rPr lang="en-GB" dirty="0" err="1"/>
              <a:t>lähentymistä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Ukrainan</a:t>
            </a:r>
            <a:r>
              <a:rPr lang="en-GB" dirty="0"/>
              <a:t> </a:t>
            </a:r>
            <a:r>
              <a:rPr lang="en-GB" dirty="0" err="1"/>
              <a:t>venäjänmieliset</a:t>
            </a:r>
            <a:r>
              <a:rPr lang="en-GB" dirty="0"/>
              <a:t> </a:t>
            </a:r>
            <a:r>
              <a:rPr lang="en-GB" dirty="0" err="1"/>
              <a:t>itäiset</a:t>
            </a:r>
            <a:r>
              <a:rPr lang="en-GB" dirty="0"/>
              <a:t> </a:t>
            </a:r>
            <a:r>
              <a:rPr lang="en-GB" dirty="0" err="1"/>
              <a:t>maakunnat</a:t>
            </a:r>
            <a:r>
              <a:rPr lang="en-GB" dirty="0"/>
              <a:t> </a:t>
            </a:r>
            <a:r>
              <a:rPr lang="en-GB" dirty="0" err="1"/>
              <a:t>aloittivat</a:t>
            </a:r>
            <a:r>
              <a:rPr lang="en-GB" dirty="0"/>
              <a:t> </a:t>
            </a:r>
            <a:r>
              <a:rPr lang="en-GB" dirty="0" err="1"/>
              <a:t>kapinan</a:t>
            </a:r>
            <a:r>
              <a:rPr lang="en-GB" dirty="0"/>
              <a:t> </a:t>
            </a:r>
            <a:r>
              <a:rPr lang="en-GB" dirty="0" err="1"/>
              <a:t>Ukrainan</a:t>
            </a:r>
            <a:r>
              <a:rPr lang="en-GB" dirty="0"/>
              <a:t> </a:t>
            </a:r>
            <a:r>
              <a:rPr lang="en-GB" dirty="0" err="1"/>
              <a:t>hallitusta</a:t>
            </a:r>
            <a:r>
              <a:rPr lang="en-GB" dirty="0"/>
              <a:t> </a:t>
            </a:r>
            <a:r>
              <a:rPr lang="en-GB" dirty="0" err="1"/>
              <a:t>vastaan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Venäjä </a:t>
            </a:r>
            <a:r>
              <a:rPr lang="en-GB" dirty="0" err="1"/>
              <a:t>miehitti</a:t>
            </a:r>
            <a:r>
              <a:rPr lang="en-GB" dirty="0"/>
              <a:t> </a:t>
            </a:r>
            <a:r>
              <a:rPr lang="en-GB" dirty="0" err="1"/>
              <a:t>Ukrainalle</a:t>
            </a:r>
            <a:r>
              <a:rPr lang="en-GB" dirty="0"/>
              <a:t> </a:t>
            </a:r>
            <a:r>
              <a:rPr lang="en-GB" dirty="0" err="1"/>
              <a:t>kuuluvan</a:t>
            </a:r>
            <a:r>
              <a:rPr lang="en-GB" dirty="0"/>
              <a:t> </a:t>
            </a:r>
            <a:r>
              <a:rPr lang="en-GB" dirty="0" err="1"/>
              <a:t>geopoliittisesti</a:t>
            </a:r>
            <a:r>
              <a:rPr lang="en-GB" dirty="0"/>
              <a:t> </a:t>
            </a:r>
            <a:r>
              <a:rPr lang="en-GB" dirty="0" err="1"/>
              <a:t>tärkeän</a:t>
            </a:r>
            <a:r>
              <a:rPr lang="en-GB" dirty="0"/>
              <a:t> </a:t>
            </a:r>
            <a:r>
              <a:rPr lang="en-GB" dirty="0" err="1"/>
              <a:t>Krimin</a:t>
            </a:r>
            <a:r>
              <a:rPr lang="en-GB" dirty="0"/>
              <a:t> </a:t>
            </a:r>
            <a:r>
              <a:rPr lang="en-GB" dirty="0" err="1"/>
              <a:t>niemimaan</a:t>
            </a:r>
            <a:r>
              <a:rPr lang="en-GB" dirty="0"/>
              <a:t>, </a:t>
            </a:r>
            <a:r>
              <a:rPr lang="en-GB" dirty="0" err="1"/>
              <a:t>minkä</a:t>
            </a:r>
            <a:r>
              <a:rPr lang="en-GB" dirty="0"/>
              <a:t> </a:t>
            </a:r>
            <a:r>
              <a:rPr lang="en-GB" dirty="0" err="1"/>
              <a:t>vuoksi</a:t>
            </a:r>
            <a:r>
              <a:rPr lang="en-GB" dirty="0"/>
              <a:t> EU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asettivat</a:t>
            </a:r>
            <a:r>
              <a:rPr lang="en-GB" dirty="0"/>
              <a:t> </a:t>
            </a:r>
            <a:r>
              <a:rPr lang="en-GB" dirty="0" err="1"/>
              <a:t>Venäjälle</a:t>
            </a:r>
            <a:r>
              <a:rPr lang="en-GB" dirty="0"/>
              <a:t> </a:t>
            </a:r>
            <a:r>
              <a:rPr lang="en-GB" dirty="0" err="1"/>
              <a:t>pakotteita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i="0" u="none" strike="noStrike">
                <a:solidFill>
                  <a:srgbClr val="313132"/>
                </a:solidFill>
                <a:effectLst/>
                <a:latin typeface="+mj-lt"/>
              </a:rPr>
              <a:t>Vuonna </a:t>
            </a:r>
            <a:r>
              <a:rPr lang="fi-FI" i="0" u="none" strike="noStrike" dirty="0">
                <a:solidFill>
                  <a:srgbClr val="313132"/>
                </a:solidFill>
                <a:effectLst/>
                <a:latin typeface="+mj-lt"/>
              </a:rPr>
              <a:t>2014 alkanut konflikti Venäjän ja Ukrainan välillä laajeni täysimittaiseksi sodaksi vuonna 2022, kun Venäjä hyökkäsi Ukrainaan.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8813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Venäjä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Syyria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Syyria</a:t>
            </a:r>
            <a:r>
              <a:rPr lang="en-GB" dirty="0"/>
              <a:t> on </a:t>
            </a: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perinteinen</a:t>
            </a:r>
            <a:r>
              <a:rPr lang="en-GB" dirty="0"/>
              <a:t> </a:t>
            </a:r>
            <a:r>
              <a:rPr lang="en-GB" dirty="0" err="1"/>
              <a:t>liittolainen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Syyrian</a:t>
            </a:r>
            <a:r>
              <a:rPr lang="en-GB" dirty="0"/>
              <a:t> </a:t>
            </a:r>
            <a:r>
              <a:rPr lang="en-GB" dirty="0" err="1"/>
              <a:t>sisällissodassa</a:t>
            </a:r>
            <a:r>
              <a:rPr lang="en-GB" dirty="0"/>
              <a:t> Venäjä on </a:t>
            </a:r>
            <a:r>
              <a:rPr lang="en-GB" dirty="0" err="1"/>
              <a:t>tukenut</a:t>
            </a:r>
            <a:r>
              <a:rPr lang="en-GB" dirty="0"/>
              <a:t> al-</a:t>
            </a:r>
            <a:r>
              <a:rPr lang="en-GB" dirty="0" err="1"/>
              <a:t>Assadin</a:t>
            </a:r>
            <a:r>
              <a:rPr lang="en-GB" dirty="0"/>
              <a:t> </a:t>
            </a:r>
            <a:r>
              <a:rPr lang="en-GB" dirty="0" err="1"/>
              <a:t>hallintoa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4014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218</Words>
  <Application>Microsoft Office PowerPoint</Application>
  <PresentationFormat>Mukautettu</PresentationFormat>
  <Paragraphs>33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17. Venäjä kylmän sodan jälkeen</vt:lpstr>
      <vt:lpstr>Tietoisku: Venäjä konflikteissa kylmän sodan jälkeen</vt:lpstr>
      <vt:lpstr>Venäjä ja reuna-alueet</vt:lpstr>
      <vt:lpstr>Venäjä ja reuna-alueet</vt:lpstr>
      <vt:lpstr>Venäjä ja Ukraina</vt:lpstr>
      <vt:lpstr>Venäjä ja Syyria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Sarkiola Laura</cp:lastModifiedBy>
  <cp:revision>52</cp:revision>
  <cp:lastPrinted>2017-11-30T08:45:33Z</cp:lastPrinted>
  <dcterms:created xsi:type="dcterms:W3CDTF">2020-05-05T09:10:38Z</dcterms:created>
  <dcterms:modified xsi:type="dcterms:W3CDTF">2024-05-21T10:09:29Z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