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78E4F2E-C881-4881-9A46-A16D9BC06F9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4348D8EC-50EA-413F-823E-A86491B11A5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01F04F9-4DDB-46FA-842F-A57E7565FA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4805-51AB-4855-B958-40D0D7D4E228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FF7D129-0692-45E7-845C-38567AD92A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B0B93B7-A23A-41FB-953D-270993BFA9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2D32-9485-49E9-9CB7-8228AA00FB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988424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955387B-8356-4779-A271-9CA7D901A5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BB4E188E-F2B3-45E7-B91E-B8A682108D2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F20FA9A0-3AA4-4174-8330-E3E7C77051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4805-51AB-4855-B958-40D0D7D4E228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CA8CF8C-BF09-4AFA-A076-D0B5DB3E2E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8452092-925F-45A9-9862-A5C27A7A0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2D32-9485-49E9-9CB7-8228AA00FB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145405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612BF5AF-9B3B-4CBF-9D5C-B79EC23BAA2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1FE74E58-A353-4240-A8A5-09B3F591C6E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48720863-2ECA-4D8A-BE78-23B0CAA4A4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4805-51AB-4855-B958-40D0D7D4E228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5BAC07D9-7B70-40BA-9486-CD3ABD8038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AEE981B7-BC54-4022-917F-47FDEE0A940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2D32-9485-49E9-9CB7-8228AA00FB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339268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6B8688B-55C0-4181-AE1C-4C3ED2288E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9CFFC84-18FA-4947-BCF3-11CA4C9F5F4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81D928B7-D1AC-4DD2-98FC-3A520EE00C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4805-51AB-4855-B958-40D0D7D4E228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1DA8CE7-F3F8-41CA-BD38-88B61861C6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465ED5B-67C1-480E-9FEC-F10B00B26B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2D32-9485-49E9-9CB7-8228AA00FB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66196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CFA6515-F269-40E7-9DC4-E46AE0342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FCB7840C-B32B-441A-A0B9-17C51EAE9F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18304415-565A-4B99-B9B8-D7E3E994CF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4805-51AB-4855-B958-40D0D7D4E228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EE536E7A-702E-4F59-9AC6-F5CE4B691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C138D7B8-0AC2-4B5D-9325-E33814F473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2D32-9485-49E9-9CB7-8228AA00FB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388361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18CC3E-EDCE-4DDF-B052-D7505A0F6C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5815C6A-AA76-4D00-BBF9-22B1187CBBF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A64995C-7627-41A3-A1B1-BAA9C13172F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FF4984C-F17C-4F0B-B1E7-F3FE95CE50B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4805-51AB-4855-B958-40D0D7D4E228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E5C80A4F-A4A1-4C13-8490-AE2869BC1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F0BA2BC1-67A1-45CF-9D7D-3F014C8A43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2D32-9485-49E9-9CB7-8228AA00FB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87081691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A45E50-E127-449B-95D1-8F9093B0EC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227B612C-3772-4F9C-848D-DEF29D0912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E9A7AB18-4611-4E95-9313-61F7662C268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EA8AC4FD-E84C-4DF9-858C-3B42541C66B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51EADDA9-446A-4177-A2F9-3D87A0D3270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7C9B98E-6BDF-4DA1-B9CA-E7E953F7E5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4805-51AB-4855-B958-40D0D7D4E228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62328C2-081F-4539-9CCB-5E13001435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040C545D-FFC6-4700-9DE9-14A878134A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2D32-9485-49E9-9CB7-8228AA00FB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3377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04D33CB-9340-4AB0-A98B-912FB579F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A90CD9C5-2C54-488B-B896-54C081DC8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4805-51AB-4855-B958-40D0D7D4E228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7AB82DCD-7B76-431E-9F29-B9EB3D4452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BD5C0207-1009-46D1-879F-F059930E7B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2D32-9485-49E9-9CB7-8228AA00FB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95746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9078AC95-7EF6-41D1-83F5-895AE805EF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4805-51AB-4855-B958-40D0D7D4E228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5DED1EB1-7EC0-41BE-B95D-C44DD00D6A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3302B301-2D18-425D-AD77-72F8CDE3CC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2D32-9485-49E9-9CB7-8228AA00FB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43492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379B7A4-7484-47C7-9482-128A733550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06E380D7-02E1-4774-98B9-5B3CD63F2D5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67F6CA6A-CBDD-49D8-8E51-72AD8F176D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A9683E09-727A-4E44-B2AB-611C12D9C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4805-51AB-4855-B958-40D0D7D4E228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39480E6-4D94-4150-BFE2-33FBE40CC5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0DE47691-EC51-4E4D-BFCB-C3F855BC93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2D32-9485-49E9-9CB7-8228AA00FB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76511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8FD0732-CAB7-4712-919B-C1A7198794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9E750929-D88D-4C26-997A-2398779E6F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93EDCD8C-D46C-461D-B9B3-733A7BC0766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73F8B98E-2074-452F-B9BE-11658C878C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FD4805-51AB-4855-B958-40D0D7D4E228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D5F1F112-B1E5-4A70-BFF2-6845332C3F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7BE9F494-E442-48D2-88B2-063F3118A3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4F2D32-9485-49E9-9CB7-8228AA00FB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206903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EB88CF8-8FCD-4AA4-882C-0AFD01B0054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488178C8-7E7F-4E51-88FC-67B8F4818A2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FF0D780-28B0-4C08-9E0D-520904613E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FD4805-51AB-4855-B958-40D0D7D4E228}" type="datetimeFigureOut">
              <a:rPr lang="fi-FI" smtClean="0"/>
              <a:t>18.8.2022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C9DFB19-A20D-4085-AA05-4E4C18680F1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8D33E0F-92FD-4BD2-A023-57DB36194A0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E4F2D32-9485-49E9-9CB7-8228AA00FBFA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022615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73E3AAC-E1A1-4260-A1E6-A70501C4D6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i-FI" dirty="0"/>
              <a:t>Tasapainotila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EFF3D50-3052-490F-8184-CA5F3E89EFA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6086833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05D5A6C-4806-445F-AD4A-434E6B4E44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Tasapainoreaktio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C4F6E63F-86BF-487F-83F1-618DF0E6307C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212035" y="1825625"/>
                <a:ext cx="11141765" cy="4667250"/>
              </a:xfrm>
            </p:spPr>
            <p:txBody>
              <a:bodyPr>
                <a:normAutofit/>
              </a:bodyPr>
              <a:lstStyle/>
              <a:p>
                <a:r>
                  <a:rPr lang="fi-FI" sz="3200" dirty="0"/>
                  <a:t>Tasapainoreaktioissa käytetään nuolen </a:t>
                </a:r>
                <a14:m>
                  <m:oMath xmlns:m="http://schemas.openxmlformats.org/officeDocument/2006/math">
                    <m:r>
                      <a:rPr lang="fi-FI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fi-FI" sz="3200" dirty="0"/>
                  <a:t> tilalla kaksisuuntaista nuolta </a:t>
                </a:r>
                <a14:m>
                  <m:oMath xmlns:m="http://schemas.openxmlformats.org/officeDocument/2006/math">
                    <m:r>
                      <a:rPr lang="fi-FI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⇌</m:t>
                    </m:r>
                  </m:oMath>
                </a14:m>
                <a:endParaRPr lang="fi-FI" sz="3200" dirty="0"/>
              </a:p>
              <a:p>
                <a:pPr marL="0" indent="0" algn="ctr">
                  <a:buNone/>
                </a:pPr>
                <a:r>
                  <a:rPr lang="fi-FI" sz="3200" dirty="0"/>
                  <a:t>lähtöaineet</a:t>
                </a:r>
                <a:r>
                  <a:rPr lang="fi-FI" sz="3200" dirty="0">
                    <a:ea typeface="Cambria Math" panose="02040503050406030204" pitchFamily="18" charset="0"/>
                  </a:rPr>
                  <a:t> </a:t>
                </a:r>
                <a14:m>
                  <m:oMath xmlns:m="http://schemas.openxmlformats.org/officeDocument/2006/math">
                    <m:r>
                      <a:rPr lang="fi-FI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⇌</m:t>
                    </m:r>
                  </m:oMath>
                </a14:m>
                <a:r>
                  <a:rPr lang="fi-FI" sz="3200" dirty="0"/>
                  <a:t>reaktiotuotteet</a:t>
                </a:r>
              </a:p>
              <a:p>
                <a:pPr marL="0" indent="0" algn="ctr">
                  <a:buNone/>
                </a:pPr>
                <a:endParaRPr lang="fi-FI" sz="3200" dirty="0"/>
              </a:p>
              <a:p>
                <a:r>
                  <a:rPr lang="fi-FI" sz="3200" dirty="0"/>
                  <a:t>Tasapainoreaktiossa tapahtuu etenevän reaktion </a:t>
                </a:r>
                <a14:m>
                  <m:oMath xmlns:m="http://schemas.openxmlformats.org/officeDocument/2006/math">
                    <m:r>
                      <a:rPr lang="fi-FI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→</m:t>
                    </m:r>
                  </m:oMath>
                </a14:m>
                <a:r>
                  <a:rPr lang="fi-FI" sz="3200" dirty="0"/>
                  <a:t> lisäksi aina myös palautuva reaktio </a:t>
                </a:r>
                <a14:m>
                  <m:oMath xmlns:m="http://schemas.openxmlformats.org/officeDocument/2006/math">
                    <m:r>
                      <a:rPr lang="fi-FI" sz="3200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⟵</m:t>
                    </m:r>
                  </m:oMath>
                </a14:m>
                <a:r>
                  <a:rPr lang="fi-FI" sz="3200" dirty="0"/>
                  <a:t>.</a:t>
                </a:r>
              </a:p>
              <a:p>
                <a:r>
                  <a:rPr lang="fi-FI" sz="3200" dirty="0"/>
                  <a:t>Kaikki lähtöaineet eivät muutu reaktiotuotteiksi, vaan reaktioseoksessa on aina tietty määrä lähtöaineita ja reaktiotuotteita.</a:t>
                </a:r>
              </a:p>
            </p:txBody>
          </p:sp>
        </mc:Choice>
        <mc:Fallback xmlns="">
          <p:sp>
            <p:nvSpPr>
              <p:cNvPr id="3" name="Sisällön paikkamerkki 2">
                <a:extLst>
                  <a:ext uri="{FF2B5EF4-FFF2-40B4-BE49-F238E27FC236}">
                    <a16:creationId xmlns:a16="http://schemas.microsoft.com/office/drawing/2014/main" id="{C4F6E63F-86BF-487F-83F1-618DF0E6307C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212035" y="1825625"/>
                <a:ext cx="11141765" cy="4667250"/>
              </a:xfrm>
              <a:blipFill>
                <a:blip r:embed="rId2"/>
                <a:stretch>
                  <a:fillRect l="-1258" t="-2611" b="-1828"/>
                </a:stretch>
              </a:blipFill>
            </p:spPr>
            <p:txBody>
              <a:bodyPr/>
              <a:lstStyle/>
              <a:p>
                <a:r>
                  <a:rPr lang="fi-F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Suorakulmio 3">
            <a:extLst>
              <a:ext uri="{FF2B5EF4-FFF2-40B4-BE49-F238E27FC236}">
                <a16:creationId xmlns:a16="http://schemas.microsoft.com/office/drawing/2014/main" id="{F8F7E096-7F2E-47C4-A740-1F905CAB1E9C}"/>
              </a:ext>
            </a:extLst>
          </p:cNvPr>
          <p:cNvSpPr/>
          <p:nvPr/>
        </p:nvSpPr>
        <p:spPr>
          <a:xfrm>
            <a:off x="2888974" y="2663687"/>
            <a:ext cx="6056243" cy="927652"/>
          </a:xfrm>
          <a:prstGeom prst="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318493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336566F-766B-44D0-9BDE-A14E10DFB2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Tasapainotila (dynaaminen tasapainotila)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A4F5482-CE79-475D-BE85-5339BD90AE2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82880" y="1457740"/>
            <a:ext cx="5135790" cy="5136786"/>
          </a:xfrm>
        </p:spPr>
        <p:txBody>
          <a:bodyPr>
            <a:normAutofit fontScale="92500"/>
          </a:bodyPr>
          <a:lstStyle/>
          <a:p>
            <a:r>
              <a:rPr lang="fi-FI" sz="3600" dirty="0"/>
              <a:t>Kun reaktio saavuttaa </a:t>
            </a:r>
            <a:r>
              <a:rPr lang="fi-FI" sz="3600" b="1" dirty="0"/>
              <a:t>tasapainotilan</a:t>
            </a:r>
            <a:r>
              <a:rPr lang="fi-FI" sz="3600" dirty="0"/>
              <a:t>, reaktiotuotteita (etenevä reaktio) ja lähtöaineita ( palautuva reaktio) syntyy yhtä suurella nopeudella.</a:t>
            </a:r>
          </a:p>
          <a:p>
            <a:r>
              <a:rPr lang="fi-FI" sz="3600" dirty="0"/>
              <a:t>Reaktiot eivät pysähdy </a:t>
            </a:r>
          </a:p>
          <a:p>
            <a:r>
              <a:rPr lang="fi-FI" sz="3600" dirty="0"/>
              <a:t>Dynaaminen tasapainotila on mahdollinen vain suljetussa systeemissä. </a:t>
            </a:r>
          </a:p>
          <a:p>
            <a:pPr marL="0" indent="0">
              <a:buNone/>
            </a:pPr>
            <a:endParaRPr lang="fi-FI" dirty="0"/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2FF05F77-6E10-4B66-B73F-259287D9034A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>
            <a:normAutofit fontScale="92500"/>
          </a:bodyPr>
          <a:lstStyle/>
          <a:p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AE85D7B5-82D7-47E4-8A01-835EF4CF93D0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9572" t="11312" r="18659" b="7028"/>
          <a:stretch/>
        </p:blipFill>
        <p:spPr>
          <a:xfrm>
            <a:off x="5514446" y="1758461"/>
            <a:ext cx="6035130" cy="44856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258818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E917FFE-E880-4BA5-AF71-C1201870D5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Esimerkki: ammoniakin valmistus 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id="{79BCDA65-4B7E-4D3F-A7EF-1CBD1424F8D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45893" y="1290717"/>
            <a:ext cx="7265585" cy="5567283"/>
          </a:xfrm>
        </p:spPr>
      </p:pic>
    </p:spTree>
    <p:extLst>
      <p:ext uri="{BB962C8B-B14F-4D97-AF65-F5344CB8AC3E}">
        <p14:creationId xmlns:p14="http://schemas.microsoft.com/office/powerpoint/2010/main" val="34975928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5C218D0D-8232-47BE-BDCC-3C48B6B1A2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Käsitteitä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EDD1E3E-109D-469C-A005-41934450D1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42122" y="1524000"/>
            <a:ext cx="10611678" cy="4652963"/>
          </a:xfrm>
        </p:spPr>
        <p:txBody>
          <a:bodyPr/>
          <a:lstStyle/>
          <a:p>
            <a:r>
              <a:rPr lang="fi-FI" dirty="0"/>
              <a:t>Homogeeninen tasapainotila: tasapainotilassa aineet samassa olomuodossa</a:t>
            </a:r>
          </a:p>
          <a:p>
            <a:r>
              <a:rPr lang="fi-FI" dirty="0"/>
              <a:t>Heterogeeninen tasapainotila: tasapainotilassa aineet eri olomuodossa. </a:t>
            </a:r>
          </a:p>
        </p:txBody>
      </p:sp>
    </p:spTree>
    <p:extLst>
      <p:ext uri="{BB962C8B-B14F-4D97-AF65-F5344CB8AC3E}">
        <p14:creationId xmlns:p14="http://schemas.microsoft.com/office/powerpoint/2010/main" val="337578224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98</Words>
  <Application>Microsoft Office PowerPoint</Application>
  <PresentationFormat>Laajakuva</PresentationFormat>
  <Paragraphs>15</Paragraphs>
  <Slides>5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Office-teema</vt:lpstr>
      <vt:lpstr>Tasapainotila</vt:lpstr>
      <vt:lpstr>Tasapainoreaktio</vt:lpstr>
      <vt:lpstr>Tasapainotila (dynaaminen tasapainotila)</vt:lpstr>
      <vt:lpstr>Esimerkki: ammoniakin valmistus </vt:lpstr>
      <vt:lpstr>Käsitteitä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Tasapainotila</dc:title>
  <dc:creator>Vuorela Marika</dc:creator>
  <cp:lastModifiedBy>Vuorela Marika</cp:lastModifiedBy>
  <cp:revision>3</cp:revision>
  <dcterms:created xsi:type="dcterms:W3CDTF">2021-08-17T13:51:03Z</dcterms:created>
  <dcterms:modified xsi:type="dcterms:W3CDTF">2022-08-18T15:30:02Z</dcterms:modified>
</cp:coreProperties>
</file>