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4. Tie sotaan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16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/>
              <a:t>1. Miten eri tavoin Saksa rikkoi </a:t>
            </a:r>
            <a:r>
              <a:rPr lang="fi-FI" sz="3600" dirty="0" err="1"/>
              <a:t>Versailles’n</a:t>
            </a:r>
            <a:r>
              <a:rPr lang="fi-FI" sz="3600" dirty="0"/>
              <a:t> rauhansopimusta?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Saksa valmisti aseita</a:t>
            </a:r>
            <a:r>
              <a:rPr lang="fi-FI" dirty="0"/>
              <a:t>,	</a:t>
            </a:r>
            <a:r>
              <a:rPr lang="fi-FI" dirty="0" smtClean="0"/>
              <a:t>otti käyttöön yleisen asevelvollisuuden </a:t>
            </a:r>
            <a:r>
              <a:rPr lang="fi-FI" dirty="0"/>
              <a:t>ja </a:t>
            </a:r>
            <a:r>
              <a:rPr lang="fi-FI" dirty="0" smtClean="0"/>
              <a:t>marssitti joukkonsa </a:t>
            </a:r>
            <a:r>
              <a:rPr lang="fi-FI" dirty="0" smtClean="0"/>
              <a:t>aseistautumattomalle </a:t>
            </a:r>
            <a:r>
              <a:rPr lang="fi-FI" dirty="0"/>
              <a:t>Reininmaalle</a:t>
            </a:r>
            <a:r>
              <a:rPr lang="fi-FI" dirty="0" smtClean="0"/>
              <a:t>.</a:t>
            </a:r>
          </a:p>
          <a:p>
            <a:r>
              <a:rPr lang="fi-FI" dirty="0" smtClean="0"/>
              <a:t>Taustaa:</a:t>
            </a:r>
          </a:p>
          <a:p>
            <a:pPr lvl="1"/>
            <a:r>
              <a:rPr lang="fi-FI" dirty="0"/>
              <a:t>Rauhansopimus solmittiin ympärysvaltojen ja Saksan välillä 28.kesäkuuta.1919 nimensä mukaisesti Versaillesin palatsissa. </a:t>
            </a:r>
            <a:r>
              <a:rPr lang="fi-FI" dirty="0" smtClean="0"/>
              <a:t>Saksa </a:t>
            </a:r>
            <a:r>
              <a:rPr lang="fi-FI" dirty="0"/>
              <a:t>tuomittiin yksin sotasyylliseksi ja maksamaan huomattavat sotakorvaukset. 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37795" y="2191241"/>
            <a:ext cx="2974057" cy="377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31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371600" y="393032"/>
            <a:ext cx="9601200" cy="753979"/>
          </a:xfrm>
        </p:spPr>
        <p:txBody>
          <a:bodyPr>
            <a:normAutofit/>
          </a:bodyPr>
          <a:lstStyle/>
          <a:p>
            <a:r>
              <a:rPr lang="fi-FI" sz="3200" dirty="0"/>
              <a:t>Münchenin </a:t>
            </a:r>
            <a:r>
              <a:rPr lang="fi-FI" sz="3200" dirty="0" smtClean="0"/>
              <a:t>kokous (</a:t>
            </a:r>
            <a:r>
              <a:rPr lang="fi-FI" sz="3200" dirty="0" err="1" smtClean="0"/>
              <a:t>teht</a:t>
            </a:r>
            <a:r>
              <a:rPr lang="fi-FI" sz="3200" dirty="0" smtClean="0"/>
              <a:t>. 2)</a:t>
            </a:r>
            <a:endParaRPr lang="fi-FI" sz="3200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1371600" y="1339516"/>
            <a:ext cx="9601200" cy="452788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a</a:t>
            </a:r>
            <a:r>
              <a:rPr lang="fi-FI" dirty="0"/>
              <a:t>) Minkä maiden edustajia kokoontui Münchenin </a:t>
            </a:r>
            <a:r>
              <a:rPr lang="fi-FI" dirty="0" smtClean="0"/>
              <a:t>kokoukseen?</a:t>
            </a:r>
          </a:p>
          <a:p>
            <a:r>
              <a:rPr lang="fi-FI" dirty="0" smtClean="0"/>
              <a:t>Iso-Britannia</a:t>
            </a:r>
            <a:r>
              <a:rPr lang="fi-FI" dirty="0"/>
              <a:t>,	Ranska,	</a:t>
            </a:r>
            <a:r>
              <a:rPr lang="fi-FI" dirty="0" smtClean="0"/>
              <a:t>Italia ja Saksa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</a:t>
            </a:r>
            <a:r>
              <a:rPr lang="fi-FI" dirty="0"/>
              <a:t>) Mitä kokouksessa päätettiin? </a:t>
            </a:r>
            <a:endParaRPr lang="fi-FI" dirty="0" smtClean="0"/>
          </a:p>
          <a:p>
            <a:r>
              <a:rPr lang="fi-FI" dirty="0" smtClean="0"/>
              <a:t>Tšekkoslovakian sudeettialueet liitettiin Saksaan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c</a:t>
            </a:r>
            <a:r>
              <a:rPr lang="fi-FI" dirty="0"/>
              <a:t>) Miksi Iso-Britannia ja Ranska taipuivat Saksan tahtoon? </a:t>
            </a:r>
            <a:endParaRPr lang="fi-FI" dirty="0" smtClean="0"/>
          </a:p>
          <a:p>
            <a:r>
              <a:rPr lang="fi-FI" dirty="0" smtClean="0"/>
              <a:t>Iso-Britannia</a:t>
            </a:r>
            <a:r>
              <a:rPr lang="fi-FI" dirty="0"/>
              <a:t>	</a:t>
            </a:r>
            <a:r>
              <a:rPr lang="fi-FI" dirty="0" smtClean="0"/>
              <a:t>ja Ranska harjoittivat myöntyväisyyspolitiikkaa</a:t>
            </a:r>
            <a:r>
              <a:rPr lang="fi-FI" dirty="0"/>
              <a:t>, koska ne </a:t>
            </a:r>
            <a:r>
              <a:rPr lang="fi-FI" dirty="0" smtClean="0"/>
              <a:t>halusivat välttää </a:t>
            </a:r>
            <a:r>
              <a:rPr lang="fi-FI" dirty="0"/>
              <a:t>sodan Saksaa vastaan. </a:t>
            </a:r>
            <a:endParaRPr lang="fi-FI" dirty="0" smtClean="0"/>
          </a:p>
          <a:p>
            <a:r>
              <a:rPr lang="fi-FI" dirty="0" smtClean="0"/>
              <a:t>Hitlerin tavoitteita myös ymmärrettiin, sillä </a:t>
            </a:r>
            <a:r>
              <a:rPr lang="fi-FI" dirty="0" err="1" smtClean="0"/>
              <a:t>Versailles’n</a:t>
            </a:r>
            <a:r>
              <a:rPr lang="fi-FI" dirty="0" smtClean="0"/>
              <a:t> </a:t>
            </a:r>
            <a:r>
              <a:rPr lang="fi-FI" dirty="0"/>
              <a:t>rauhansopimus oli </a:t>
            </a:r>
            <a:r>
              <a:rPr lang="fi-FI" dirty="0" smtClean="0"/>
              <a:t>ollut Saksaa </a:t>
            </a:r>
            <a:r>
              <a:rPr lang="fi-FI" dirty="0"/>
              <a:t>kohtaan ankara.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003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18937"/>
          </a:xfrm>
        </p:spPr>
        <p:txBody>
          <a:bodyPr>
            <a:normAutofit/>
          </a:bodyPr>
          <a:lstStyle/>
          <a:p>
            <a:r>
              <a:rPr lang="fi-FI" sz="3200" dirty="0"/>
              <a:t>3. Saksa ja Neuvostoliitto solmivat hyökkäämättömyyssopimuksen syksyllä 1939.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868905"/>
            <a:ext cx="9601200" cy="39984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a) Mitä siinä sovittiin? </a:t>
            </a:r>
          </a:p>
          <a:p>
            <a:r>
              <a:rPr lang="fi-FI" dirty="0" smtClean="0"/>
              <a:t>Sopimus</a:t>
            </a:r>
            <a:r>
              <a:rPr lang="fi-FI" dirty="0"/>
              <a:t> </a:t>
            </a:r>
            <a:r>
              <a:rPr lang="fi-FI" dirty="0" smtClean="0"/>
              <a:t>varmisti, että Neuvostoliitto </a:t>
            </a:r>
            <a:r>
              <a:rPr lang="fi-FI" dirty="0" smtClean="0"/>
              <a:t>ja</a:t>
            </a:r>
            <a:r>
              <a:rPr lang="fi-FI" dirty="0"/>
              <a:t> </a:t>
            </a:r>
            <a:r>
              <a:rPr lang="fi-FI" dirty="0" smtClean="0"/>
              <a:t>Saksa </a:t>
            </a:r>
            <a:r>
              <a:rPr lang="fi-FI" dirty="0" smtClean="0"/>
              <a:t>eivät </a:t>
            </a:r>
            <a:r>
              <a:rPr lang="fi-FI" dirty="0"/>
              <a:t>julista sotaa toisiaan vastaan. </a:t>
            </a:r>
            <a:r>
              <a:rPr lang="fi-FI" dirty="0" smtClean="0"/>
              <a:t>Salaisessa lisäpöytäkirjassa Saksa ja Neuvostoliitto jakoivat </a:t>
            </a:r>
            <a:r>
              <a:rPr lang="fi-FI" dirty="0"/>
              <a:t>Itä-Euroopan </a:t>
            </a:r>
            <a:r>
              <a:rPr lang="fi-FI" dirty="0" smtClean="0"/>
              <a:t>maat keskenään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</a:t>
            </a:r>
            <a:r>
              <a:rPr lang="fi-FI" dirty="0"/>
              <a:t>) Miksi sopimus solmittiin? </a:t>
            </a:r>
          </a:p>
          <a:p>
            <a:r>
              <a:rPr lang="fi-FI" dirty="0" smtClean="0"/>
              <a:t>Saksa vältti kahden rintaman sodan hyökätessään Puolaan</a:t>
            </a:r>
            <a:r>
              <a:rPr lang="fi-FI" dirty="0"/>
              <a:t>. </a:t>
            </a:r>
          </a:p>
          <a:p>
            <a:r>
              <a:rPr lang="fi-FI" dirty="0" smtClean="0"/>
              <a:t>Neuvostoliitto sai lisää varustautumisaikaa tulevan sodan </a:t>
            </a:r>
            <a:r>
              <a:rPr lang="fi-FI" dirty="0"/>
              <a:t>varalle. </a:t>
            </a:r>
          </a:p>
          <a:p>
            <a:r>
              <a:rPr lang="fi-FI" dirty="0" smtClean="0"/>
              <a:t>Etupiirit toivat lisäalueita kummallekin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c</a:t>
            </a:r>
            <a:r>
              <a:rPr lang="fi-FI" dirty="0"/>
              <a:t>) Miksi sopimus yllätti monet? </a:t>
            </a:r>
          </a:p>
          <a:p>
            <a:r>
              <a:rPr lang="fi-FI" dirty="0" smtClean="0"/>
              <a:t>Kansallissosialistista Saksaa ja kommunistista Neuvostoliittoa </a:t>
            </a:r>
            <a:r>
              <a:rPr lang="fi-FI" dirty="0"/>
              <a:t>oli pidetty toisilleen vihamielisinä valtioina.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518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/>
              <a:t>4. Mistä syistä Saksa onnistui valloittamaan Puolan niin nopeasti syksyllä 1939?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Saksan salamasotataktiikka eli eri aselajien saumaton </a:t>
            </a:r>
            <a:r>
              <a:rPr lang="fi-FI" dirty="0"/>
              <a:t>yhteistyö toimi hyvin. </a:t>
            </a:r>
          </a:p>
          <a:p>
            <a:r>
              <a:rPr lang="fi-FI" dirty="0" smtClean="0"/>
              <a:t>Puolan armeija oli vanhanaikainen Saksan armeijaan </a:t>
            </a:r>
            <a:r>
              <a:rPr lang="fi-FI" dirty="0"/>
              <a:t>verrattuna. </a:t>
            </a:r>
          </a:p>
          <a:p>
            <a:r>
              <a:rPr lang="fi-FI" dirty="0" smtClean="0"/>
              <a:t>Hyökkäys oli</a:t>
            </a:r>
            <a:r>
              <a:rPr lang="fi-FI" dirty="0"/>
              <a:t>	</a:t>
            </a:r>
            <a:r>
              <a:rPr lang="fi-FI" dirty="0" smtClean="0"/>
              <a:t>niin nopea, etteivät Saksalle sodan julistaneet </a:t>
            </a:r>
            <a:r>
              <a:rPr lang="fi-FI" dirty="0"/>
              <a:t>Iso-Britannia ja Ranska ehtineet auttaa Puolaa.</a:t>
            </a:r>
          </a:p>
        </p:txBody>
      </p:sp>
    </p:spTree>
    <p:extLst>
      <p:ext uri="{BB962C8B-B14F-4D97-AF65-F5344CB8AC3E}">
        <p14:creationId xmlns:p14="http://schemas.microsoft.com/office/powerpoint/2010/main" val="157008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toinen maailmansota syttyi?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876926"/>
            <a:ext cx="9601200" cy="3990474"/>
          </a:xfrm>
        </p:spPr>
        <p:txBody>
          <a:bodyPr/>
          <a:lstStyle/>
          <a:p>
            <a:r>
              <a:rPr lang="fi-FI" dirty="0"/>
              <a:t>Diktaattorien vallanhalu ja toiminta (Saksa, Italia, Japani, NL)</a:t>
            </a:r>
          </a:p>
          <a:p>
            <a:r>
              <a:rPr lang="fi-FI" dirty="0"/>
              <a:t>Länsivaltojen myöntyväisyyspolitiikka</a:t>
            </a:r>
          </a:p>
          <a:p>
            <a:r>
              <a:rPr lang="fi-FI" dirty="0"/>
              <a:t>Saksalaisten revanssin halu I </a:t>
            </a:r>
            <a:r>
              <a:rPr lang="fi-FI" dirty="0" err="1"/>
              <a:t>MS:n</a:t>
            </a:r>
            <a:r>
              <a:rPr lang="fi-FI" dirty="0"/>
              <a:t> jälkeen</a:t>
            </a:r>
          </a:p>
          <a:p>
            <a:r>
              <a:rPr lang="fi-FI" dirty="0"/>
              <a:t>Eurooppaan syntyneiden uusien valtioiden heikkous</a:t>
            </a:r>
          </a:p>
          <a:p>
            <a:r>
              <a:rPr lang="fi-FI" dirty="0"/>
              <a:t>Kansainliiton järjestelmän toimimattomuus</a:t>
            </a:r>
          </a:p>
          <a:p>
            <a:r>
              <a:rPr lang="fi-FI" dirty="0"/>
              <a:t>Nationalismi</a:t>
            </a:r>
          </a:p>
          <a:p>
            <a:r>
              <a:rPr lang="fi-FI" dirty="0"/>
              <a:t>Hitlerin ratkaisut veivät kohti sotaa…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606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50</TotalTime>
  <Words>194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4. Tie sotaan</vt:lpstr>
      <vt:lpstr>1. Miten eri tavoin Saksa rikkoi Versailles’n rauhansopimusta? </vt:lpstr>
      <vt:lpstr>Münchenin kokous (teht. 2)</vt:lpstr>
      <vt:lpstr>3. Saksa ja Neuvostoliitto solmivat hyökkäämättömyyssopimuksen syksyllä 1939. </vt:lpstr>
      <vt:lpstr>4. Mistä syistä Saksa onnistui valloittamaan Puolan niin nopeasti syksyllä 1939? </vt:lpstr>
      <vt:lpstr>Miksi toinen maailmansota syttyi?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Tie sotaan</dc:title>
  <dc:creator>Mervi Niskakoski</dc:creator>
  <cp:lastModifiedBy>Mervi Niskakoski</cp:lastModifiedBy>
  <cp:revision>5</cp:revision>
  <dcterms:created xsi:type="dcterms:W3CDTF">2017-09-26T06:39:11Z</dcterms:created>
  <dcterms:modified xsi:type="dcterms:W3CDTF">2017-09-26T09:01:35Z</dcterms:modified>
</cp:coreProperties>
</file>